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 bookmarkIdSeed="3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1" r:id="rId2"/>
    <p:sldId id="276" r:id="rId3"/>
    <p:sldId id="277" r:id="rId4"/>
    <p:sldId id="278" r:id="rId5"/>
    <p:sldId id="279" r:id="rId6"/>
    <p:sldId id="275" r:id="rId7"/>
  </p:sldIdLst>
  <p:sldSz cx="9144000" cy="5143500" type="screen16x9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illing, Julia" initials="SJ" lastIdx="1" clrIdx="0">
    <p:extLst>
      <p:ext uri="{19B8F6BF-5375-455C-9EA6-DF929625EA0E}">
        <p15:presenceInfo xmlns:p15="http://schemas.microsoft.com/office/powerpoint/2012/main" userId="Schilling, Juli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8AD2"/>
    <a:srgbClr val="80A5DC"/>
    <a:srgbClr val="006EC7"/>
    <a:srgbClr val="338BD2"/>
    <a:srgbClr val="66A8DD"/>
    <a:srgbClr val="367BB8"/>
    <a:srgbClr val="689CCA"/>
    <a:srgbClr val="045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51" autoAdjust="0"/>
    <p:restoredTop sz="93484" autoAdjust="0"/>
  </p:normalViewPr>
  <p:slideViewPr>
    <p:cSldViewPr snapToGrid="0" snapToObjects="1">
      <p:cViewPr varScale="1">
        <p:scale>
          <a:sx n="65" d="100"/>
          <a:sy n="65" d="100"/>
        </p:scale>
        <p:origin x="1372" y="5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rki.local\users\koppeu\FG34\SARS-CoV-2\LEOSS\Analysis\LEOSS_ICU\Folien\LEOSS%20vs%20Meldedaten%20-%20Monat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Meldedaten und Vgl mit LEOSS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v>%LEOSS im Vgl zu Meldedaten</c:v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val>
            <c:numRef>
              <c:f>Tabelle1!$D$18:$D$29</c:f>
              <c:numCache>
                <c:formatCode>0.0%</c:formatCode>
                <c:ptCount val="12"/>
                <c:pt idx="0">
                  <c:v>5.4545454545454543E-2</c:v>
                </c:pt>
                <c:pt idx="1">
                  <c:v>0.42857142857142855</c:v>
                </c:pt>
                <c:pt idx="2">
                  <c:v>0.10833834435758669</c:v>
                </c:pt>
                <c:pt idx="3">
                  <c:v>5.1793085655314756E-2</c:v>
                </c:pt>
                <c:pt idx="4">
                  <c:v>4.8939641109298535E-2</c:v>
                </c:pt>
                <c:pt idx="5">
                  <c:v>7.0769230769230765E-2</c:v>
                </c:pt>
                <c:pt idx="6">
                  <c:v>8.1159420289855067E-2</c:v>
                </c:pt>
                <c:pt idx="7">
                  <c:v>5.6306306306306307E-2</c:v>
                </c:pt>
                <c:pt idx="8">
                  <c:v>5.8646616541353384E-2</c:v>
                </c:pt>
                <c:pt idx="9">
                  <c:v>3.9034411915767848E-2</c:v>
                </c:pt>
                <c:pt idx="10">
                  <c:v>1.3152447374287442E-2</c:v>
                </c:pt>
                <c:pt idx="11">
                  <c:v>2.2204364743698191E-3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E3-4BDE-8FFE-43E1F92233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646939224"/>
        <c:axId val="646944800"/>
      </c:barChart>
      <c:lineChart>
        <c:grouping val="standard"/>
        <c:varyColors val="0"/>
        <c:ser>
          <c:idx val="0"/>
          <c:order val="1"/>
          <c:tx>
            <c:v>Meldedaten [n]</c:v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val>
            <c:numRef>
              <c:f>Tabelle1!$C$18:$C$29</c:f>
              <c:numCache>
                <c:formatCode>General</c:formatCode>
                <c:ptCount val="12"/>
                <c:pt idx="0">
                  <c:v>55</c:v>
                </c:pt>
                <c:pt idx="1">
                  <c:v>35</c:v>
                </c:pt>
                <c:pt idx="2">
                  <c:v>9978</c:v>
                </c:pt>
                <c:pt idx="3">
                  <c:v>15504</c:v>
                </c:pt>
                <c:pt idx="4">
                  <c:v>3065</c:v>
                </c:pt>
                <c:pt idx="5">
                  <c:v>1300</c:v>
                </c:pt>
                <c:pt idx="6">
                  <c:v>1380</c:v>
                </c:pt>
                <c:pt idx="7">
                  <c:v>1776</c:v>
                </c:pt>
                <c:pt idx="8">
                  <c:v>2660</c:v>
                </c:pt>
                <c:pt idx="9">
                  <c:v>13629</c:v>
                </c:pt>
                <c:pt idx="10">
                  <c:v>31401</c:v>
                </c:pt>
                <c:pt idx="11" formatCode="#,##0">
                  <c:v>47288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CE3-4BDE-8FFE-43E1F92233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45194752"/>
        <c:axId val="645194424"/>
      </c:lineChart>
      <c:valAx>
        <c:axId val="646944800"/>
        <c:scaling>
          <c:orientation val="minMax"/>
          <c:max val="0.60000000000000009"/>
        </c:scaling>
        <c:delete val="0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 dirty="0"/>
                  <a:t>%</a:t>
                </a:r>
                <a:r>
                  <a:rPr lang="de-DE" baseline="0" dirty="0"/>
                  <a:t> LEOSS Fälle im </a:t>
                </a:r>
                <a:r>
                  <a:rPr lang="de-DE" baseline="0" dirty="0" err="1"/>
                  <a:t>Vgl</a:t>
                </a:r>
                <a:r>
                  <a:rPr lang="de-DE" baseline="0" dirty="0"/>
                  <a:t> zu Meldedaten </a:t>
                </a:r>
                <a:endParaRPr lang="de-DE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46939224"/>
        <c:crosses val="max"/>
        <c:crossBetween val="between"/>
      </c:valAx>
      <c:catAx>
        <c:axId val="646939224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46944800"/>
        <c:crosses val="autoZero"/>
        <c:auto val="1"/>
        <c:lblAlgn val="ctr"/>
        <c:lblOffset val="100"/>
        <c:noMultiLvlLbl val="0"/>
      </c:catAx>
      <c:valAx>
        <c:axId val="64519442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 dirty="0"/>
                  <a:t>Hospitalisierte</a:t>
                </a:r>
                <a:r>
                  <a:rPr lang="de-DE" baseline="0" dirty="0"/>
                  <a:t> COVID-19 Fälle gemäß Meldedaten [n]</a:t>
                </a:r>
                <a:endParaRPr lang="de-DE" dirty="0"/>
              </a:p>
            </c:rich>
          </c:tx>
          <c:layout>
            <c:manualLayout>
              <c:xMode val="edge"/>
              <c:yMode val="edge"/>
              <c:x val="1.9543973941368076E-2"/>
              <c:y val="8.44152314553331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45194752"/>
        <c:crosses val="autoZero"/>
        <c:crossBetween val="between"/>
      </c:valAx>
      <c:catAx>
        <c:axId val="645194752"/>
        <c:scaling>
          <c:orientation val="minMax"/>
        </c:scaling>
        <c:delete val="1"/>
        <c:axPos val="b"/>
        <c:majorTickMark val="out"/>
        <c:minorTickMark val="none"/>
        <c:tickLblPos val="nextTo"/>
        <c:crossAx val="64519442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771448357228963"/>
          <c:y val="0.15243071487913534"/>
          <c:w val="0.56194345413663682"/>
          <c:h val="5.913312582447796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02.06.2021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02.06.2021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052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038656"/>
            <a:ext cx="8752360" cy="3266654"/>
          </a:xfrm>
          <a:prstGeom prst="rect">
            <a:avLst/>
          </a:prstGeom>
          <a:solidFill>
            <a:srgbClr val="006EC7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>
              <a:solidFill>
                <a:srgbClr val="006EC7"/>
              </a:solidFill>
            </a:endParaRPr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02.06.2021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3" name="Rechteck 12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038225"/>
            <a:ext cx="3319463" cy="326707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20" name="Rechteck 19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1" descr="PPT_Background_16zu9_RGB_NE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8656"/>
            <a:ext cx="8747760" cy="3267456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02.06.2021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14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6" name="Rechteck 15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02.06.2021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Inhaltsplatzhalter 9"/>
          <p:cNvSpPr>
            <a:spLocks noGrp="1"/>
          </p:cNvSpPr>
          <p:nvPr>
            <p:ph sz="quarter" idx="13"/>
          </p:nvPr>
        </p:nvSpPr>
        <p:spPr>
          <a:xfrm>
            <a:off x="457200" y="1059582"/>
            <a:ext cx="7983646" cy="3766417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02.06.2021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quarter" idx="13"/>
          </p:nvPr>
        </p:nvSpPr>
        <p:spPr>
          <a:xfrm>
            <a:off x="457200" y="1059582"/>
            <a:ext cx="3882920" cy="3766417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sz="quarter" idx="14"/>
          </p:nvPr>
        </p:nvSpPr>
        <p:spPr>
          <a:xfrm>
            <a:off x="4580125" y="1059582"/>
            <a:ext cx="3860721" cy="3766417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38905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02.06.2021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6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02.06.2021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i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Bild 14" descr="RKI-Logo_RGB_P300C.tif"/>
          <p:cNvPicPr>
            <a:picLocks noChangeAspect="1"/>
          </p:cNvPicPr>
          <p:nvPr userDrawn="1"/>
        </p:nvPicPr>
        <p:blipFill>
          <a:blip r:embed="rId8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5821" y="234028"/>
            <a:ext cx="1584176" cy="459505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059582"/>
            <a:ext cx="7983646" cy="375117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6" y="4917533"/>
            <a:ext cx="1860421" cy="194697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/>
              <a:t>02.06.2021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4917533"/>
            <a:ext cx="2895600" cy="194697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4917533"/>
            <a:ext cx="496872" cy="194697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200">
                <a:solidFill>
                  <a:srgbClr val="006EC7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grpSp>
        <p:nvGrpSpPr>
          <p:cNvPr id="19" name="Gruppierung 18"/>
          <p:cNvGrpSpPr/>
          <p:nvPr userDrawn="1"/>
        </p:nvGrpSpPr>
        <p:grpSpPr>
          <a:xfrm>
            <a:off x="457201" y="4948013"/>
            <a:ext cx="7996881" cy="214219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feld 6"/>
          <p:cNvSpPr txBox="1"/>
          <p:nvPr userDrawn="1"/>
        </p:nvSpPr>
        <p:spPr>
          <a:xfrm>
            <a:off x="-313267" y="36491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4" r:id="rId5"/>
    <p:sldLayoutId id="2147483655" r:id="rId6"/>
  </p:sldLayoutIdLst>
  <p:hf hdr="0" ftr="0"/>
  <p:txStyles>
    <p:titleStyle>
      <a:lvl1pPr algn="l" defTabSz="457200" rtl="0" eaLnBrk="1" latinLnBrk="0" hangingPunct="1">
        <a:lnSpc>
          <a:spcPts val="2150"/>
        </a:lnSpc>
        <a:spcBef>
          <a:spcPct val="0"/>
        </a:spcBef>
        <a:buNone/>
        <a:defRPr sz="2000" b="1" kern="1200">
          <a:solidFill>
            <a:srgbClr val="006EC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1783293"/>
            <a:ext cx="4504844" cy="1265345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Schwere</a:t>
            </a:r>
            <a:r>
              <a:rPr lang="en-US" dirty="0"/>
              <a:t> </a:t>
            </a:r>
            <a:r>
              <a:rPr lang="en-US" dirty="0" err="1"/>
              <a:t>Krankheitsverläufe</a:t>
            </a:r>
            <a:r>
              <a:rPr lang="en-US" dirty="0"/>
              <a:t> </a:t>
            </a:r>
            <a:r>
              <a:rPr lang="en-US" dirty="0" err="1"/>
              <a:t>bei</a:t>
            </a:r>
            <a:r>
              <a:rPr lang="en-US" dirty="0"/>
              <a:t> </a:t>
            </a:r>
            <a:r>
              <a:rPr lang="en-US" dirty="0" err="1"/>
              <a:t>stationär</a:t>
            </a:r>
            <a:r>
              <a:rPr lang="en-US" dirty="0"/>
              <a:t> </a:t>
            </a:r>
            <a:r>
              <a:rPr lang="en-US" dirty="0" err="1"/>
              <a:t>aufgenommenen</a:t>
            </a:r>
            <a:r>
              <a:rPr lang="en-US" dirty="0"/>
              <a:t> COVID-19 </a:t>
            </a:r>
            <a:r>
              <a:rPr lang="en-US" dirty="0" err="1"/>
              <a:t>Patienten</a:t>
            </a:r>
            <a:r>
              <a:rPr lang="en-US" dirty="0"/>
              <a:t> in Deutschland</a:t>
            </a:r>
            <a:br>
              <a:rPr lang="en-US" dirty="0"/>
            </a:br>
            <a:br>
              <a:rPr lang="en-US" dirty="0"/>
            </a:br>
            <a:r>
              <a:rPr lang="en-US" dirty="0" err="1"/>
              <a:t>Ergebnisse</a:t>
            </a:r>
            <a:r>
              <a:rPr lang="en-US" dirty="0"/>
              <a:t> der LEOSS-</a:t>
            </a:r>
            <a:r>
              <a:rPr lang="en-US" dirty="0" err="1"/>
              <a:t>Studie</a:t>
            </a:r>
            <a:r>
              <a:rPr lang="en-US" dirty="0"/>
              <a:t> und </a:t>
            </a:r>
            <a:r>
              <a:rPr lang="en-US" dirty="0" err="1"/>
              <a:t>Vergleich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</a:t>
            </a:r>
            <a:r>
              <a:rPr lang="en-US" dirty="0" err="1"/>
              <a:t>Meldedaten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619548" y="4369758"/>
            <a:ext cx="7904904" cy="741702"/>
          </a:xfrm>
        </p:spPr>
        <p:txBody>
          <a:bodyPr/>
          <a:lstStyle/>
          <a:p>
            <a:r>
              <a:rPr lang="en-US" sz="1600" b="1" dirty="0">
                <a:solidFill>
                  <a:schemeClr val="tx1"/>
                </a:solidFill>
              </a:rPr>
              <a:t>Uwe Koppe</a:t>
            </a:r>
            <a:r>
              <a:rPr lang="en-US" sz="1600" dirty="0">
                <a:solidFill>
                  <a:schemeClr val="tx1"/>
                </a:solidFill>
              </a:rPr>
              <a:t>, Julia Schilling, Adine Marquis, Michaela Diercke, Michaela Niebank, Bettina Ruehe, Linus Grabenhenrich, Thomas Kratz, LEOSS study group</a:t>
            </a:r>
            <a:endParaRPr lang="de-DE" sz="1600" dirty="0">
              <a:solidFill>
                <a:schemeClr val="tx1"/>
              </a:solidFill>
            </a:endParaRP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6F6AC76B-34F3-4AF8-82F4-5BA6D1A55D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 l="16458" t="39910" r="21218" b="43402"/>
          <a:stretch/>
        </p:blipFill>
        <p:spPr bwMode="auto">
          <a:xfrm>
            <a:off x="173245" y="2046512"/>
            <a:ext cx="3326673" cy="9752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92330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: abgerundete Ecken 4">
            <a:extLst>
              <a:ext uri="{FF2B5EF4-FFF2-40B4-BE49-F238E27FC236}">
                <a16:creationId xmlns:a16="http://schemas.microsoft.com/office/drawing/2014/main" id="{FC7C4399-3D25-4F34-BEE9-86D65398C9A9}"/>
              </a:ext>
            </a:extLst>
          </p:cNvPr>
          <p:cNvSpPr/>
          <p:nvPr/>
        </p:nvSpPr>
        <p:spPr>
          <a:xfrm>
            <a:off x="4922677" y="198897"/>
            <a:ext cx="4112950" cy="312003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58D0772-4B03-49AF-9E40-1B153EF74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02.06.2021</a:t>
            </a:r>
            <a:endParaRPr lang="de-DE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F7386AB2-192C-4B0C-AC7C-E4D5C6BB7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A2BDD8A-E519-49B9-BD2D-2F11D712AA7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/>
              <a:t>Vergleich von LEOSS und Meldedaten um Repräsentativität zu untersuchen</a:t>
            </a:r>
          </a:p>
          <a:p>
            <a:endParaRPr lang="de-DE" dirty="0"/>
          </a:p>
          <a:p>
            <a:r>
              <a:rPr lang="de-DE" dirty="0"/>
              <a:t>Analyse schwerer COVID-19 Verläufe bei </a:t>
            </a:r>
            <a:r>
              <a:rPr lang="de-DE" u="sng" dirty="0"/>
              <a:t>hospitalisierten</a:t>
            </a:r>
            <a:r>
              <a:rPr lang="de-DE" dirty="0"/>
              <a:t> Patienten in Deutschland</a:t>
            </a:r>
          </a:p>
          <a:p>
            <a:endParaRPr lang="de-DE" dirty="0"/>
          </a:p>
          <a:p>
            <a:r>
              <a:rPr lang="de-DE" dirty="0"/>
              <a:t>Identifikation von Risikofaktoren für schwere Verläufe</a:t>
            </a: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3CBAA031-C30C-4B2B-AC27-9536E133D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Ziele und Methoden</a:t>
            </a:r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B791944B-0084-4E41-BB53-9BAB3FDCE62C}"/>
              </a:ext>
            </a:extLst>
          </p:cNvPr>
          <p:cNvSpPr/>
          <p:nvPr/>
        </p:nvSpPr>
        <p:spPr>
          <a:xfrm>
            <a:off x="5364480" y="476380"/>
            <a:ext cx="1558981" cy="75657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/>
              <a:t>Erstellung </a:t>
            </a:r>
            <a:r>
              <a:rPr lang="de-DE" sz="1600" dirty="0" err="1"/>
              <a:t>Stata</a:t>
            </a:r>
            <a:r>
              <a:rPr lang="de-DE" sz="1600" dirty="0"/>
              <a:t> Analysedatei im RKI</a:t>
            </a:r>
          </a:p>
        </p:txBody>
      </p:sp>
      <p:sp>
        <p:nvSpPr>
          <p:cNvPr id="8" name="Pfeil: gebogen 7">
            <a:extLst>
              <a:ext uri="{FF2B5EF4-FFF2-40B4-BE49-F238E27FC236}">
                <a16:creationId xmlns:a16="http://schemas.microsoft.com/office/drawing/2014/main" id="{F6ABDCEB-7C6A-4A95-9EC6-3BBA1B2BCE4E}"/>
              </a:ext>
            </a:extLst>
          </p:cNvPr>
          <p:cNvSpPr/>
          <p:nvPr/>
        </p:nvSpPr>
        <p:spPr>
          <a:xfrm rot="5400000">
            <a:off x="7155156" y="725518"/>
            <a:ext cx="645250" cy="548527"/>
          </a:xfrm>
          <a:prstGeom prst="ben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solidFill>
                <a:schemeClr val="tx1"/>
              </a:solidFill>
            </a:endParaRPr>
          </a:p>
        </p:txBody>
      </p:sp>
      <p:sp>
        <p:nvSpPr>
          <p:cNvPr id="9" name="Rechteck: abgerundete Ecken 8">
            <a:extLst>
              <a:ext uri="{FF2B5EF4-FFF2-40B4-BE49-F238E27FC236}">
                <a16:creationId xmlns:a16="http://schemas.microsoft.com/office/drawing/2014/main" id="{102C3C11-DEAE-4CC1-845F-23E28AF200D0}"/>
              </a:ext>
            </a:extLst>
          </p:cNvPr>
          <p:cNvSpPr/>
          <p:nvPr/>
        </p:nvSpPr>
        <p:spPr>
          <a:xfrm>
            <a:off x="6962711" y="1408200"/>
            <a:ext cx="1558981" cy="501747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/>
              <a:t>Ausführen in LEOSS-DB, Köln</a:t>
            </a:r>
          </a:p>
        </p:txBody>
      </p:sp>
      <p:sp>
        <p:nvSpPr>
          <p:cNvPr id="10" name="Pfeil: nach unten 9">
            <a:extLst>
              <a:ext uri="{FF2B5EF4-FFF2-40B4-BE49-F238E27FC236}">
                <a16:creationId xmlns:a16="http://schemas.microsoft.com/office/drawing/2014/main" id="{450EABA6-31F3-4BC9-82B1-49DA3F1587BC}"/>
              </a:ext>
            </a:extLst>
          </p:cNvPr>
          <p:cNvSpPr/>
          <p:nvPr/>
        </p:nvSpPr>
        <p:spPr>
          <a:xfrm>
            <a:off x="7463405" y="3097503"/>
            <a:ext cx="278796" cy="40037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/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20CF38A7-DB16-489F-B241-21BDA301027C}"/>
              </a:ext>
            </a:extLst>
          </p:cNvPr>
          <p:cNvSpPr/>
          <p:nvPr/>
        </p:nvSpPr>
        <p:spPr>
          <a:xfrm>
            <a:off x="6893060" y="2479650"/>
            <a:ext cx="1698282" cy="501747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/>
              <a:t>Aggregierte Daten ans RKI</a:t>
            </a:r>
          </a:p>
        </p:txBody>
      </p:sp>
      <p:sp>
        <p:nvSpPr>
          <p:cNvPr id="12" name="Pfeil: gebogen 11">
            <a:extLst>
              <a:ext uri="{FF2B5EF4-FFF2-40B4-BE49-F238E27FC236}">
                <a16:creationId xmlns:a16="http://schemas.microsoft.com/office/drawing/2014/main" id="{D8E5576B-488D-4D43-A6E5-089F5A1243CA}"/>
              </a:ext>
            </a:extLst>
          </p:cNvPr>
          <p:cNvSpPr/>
          <p:nvPr/>
        </p:nvSpPr>
        <p:spPr>
          <a:xfrm rot="16200000">
            <a:off x="5729477" y="1889094"/>
            <a:ext cx="1377511" cy="548525"/>
          </a:xfrm>
          <a:prstGeom prst="ben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solidFill>
                <a:schemeClr val="tx1"/>
              </a:solidFill>
            </a:endParaRPr>
          </a:p>
        </p:txBody>
      </p:sp>
      <p:sp>
        <p:nvSpPr>
          <p:cNvPr id="13" name="Pfeil: nach unten 12">
            <a:extLst>
              <a:ext uri="{FF2B5EF4-FFF2-40B4-BE49-F238E27FC236}">
                <a16:creationId xmlns:a16="http://schemas.microsoft.com/office/drawing/2014/main" id="{12C8D44F-4D21-418B-9664-BC38AB636302}"/>
              </a:ext>
            </a:extLst>
          </p:cNvPr>
          <p:cNvSpPr/>
          <p:nvPr/>
        </p:nvSpPr>
        <p:spPr>
          <a:xfrm>
            <a:off x="7463405" y="1963167"/>
            <a:ext cx="278796" cy="40037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/>
          </a:p>
        </p:txBody>
      </p:sp>
      <p:sp>
        <p:nvSpPr>
          <p:cNvPr id="14" name="Rechteck: abgerundete Ecken 13">
            <a:extLst>
              <a:ext uri="{FF2B5EF4-FFF2-40B4-BE49-F238E27FC236}">
                <a16:creationId xmlns:a16="http://schemas.microsoft.com/office/drawing/2014/main" id="{1392A7CD-74A0-434F-A86E-F154CDA871CB}"/>
              </a:ext>
            </a:extLst>
          </p:cNvPr>
          <p:cNvSpPr/>
          <p:nvPr/>
        </p:nvSpPr>
        <p:spPr>
          <a:xfrm>
            <a:off x="6956200" y="3699869"/>
            <a:ext cx="1698282" cy="121576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/>
              <a:t>Daten zu hospitalisierten COVID-19 Patienten in 2020 in D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3DAA2686-097B-452B-AECA-CCF3DC42C712}"/>
              </a:ext>
            </a:extLst>
          </p:cNvPr>
          <p:cNvSpPr txBox="1"/>
          <p:nvPr/>
        </p:nvSpPr>
        <p:spPr>
          <a:xfrm>
            <a:off x="6545986" y="138300"/>
            <a:ext cx="764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LEOSS</a:t>
            </a:r>
          </a:p>
        </p:txBody>
      </p:sp>
      <p:sp>
        <p:nvSpPr>
          <p:cNvPr id="16" name="Rechteck: abgerundete Ecken 15">
            <a:extLst>
              <a:ext uri="{FF2B5EF4-FFF2-40B4-BE49-F238E27FC236}">
                <a16:creationId xmlns:a16="http://schemas.microsoft.com/office/drawing/2014/main" id="{C11C9DCE-84EE-4F60-ACE0-FB0E73BFC5F9}"/>
              </a:ext>
            </a:extLst>
          </p:cNvPr>
          <p:cNvSpPr/>
          <p:nvPr/>
        </p:nvSpPr>
        <p:spPr>
          <a:xfrm>
            <a:off x="4380725" y="3491362"/>
            <a:ext cx="2230047" cy="1453241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8CC35690-E0DF-481F-A4CA-CB27C473B3CF}"/>
              </a:ext>
            </a:extLst>
          </p:cNvPr>
          <p:cNvSpPr txBox="1"/>
          <p:nvPr/>
        </p:nvSpPr>
        <p:spPr>
          <a:xfrm>
            <a:off x="4826522" y="3456477"/>
            <a:ext cx="1348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Meldedaten</a:t>
            </a:r>
          </a:p>
        </p:txBody>
      </p:sp>
      <p:sp>
        <p:nvSpPr>
          <p:cNvPr id="18" name="Rechteck: abgerundete Ecken 17">
            <a:extLst>
              <a:ext uri="{FF2B5EF4-FFF2-40B4-BE49-F238E27FC236}">
                <a16:creationId xmlns:a16="http://schemas.microsoft.com/office/drawing/2014/main" id="{74507A2A-463F-4544-B39E-FC5EC8F0644C}"/>
              </a:ext>
            </a:extLst>
          </p:cNvPr>
          <p:cNvSpPr/>
          <p:nvPr/>
        </p:nvSpPr>
        <p:spPr>
          <a:xfrm>
            <a:off x="4726153" y="3910541"/>
            <a:ext cx="1558981" cy="75657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/>
              <a:t>Abfrage Abt 3</a:t>
            </a:r>
          </a:p>
        </p:txBody>
      </p:sp>
      <p:sp>
        <p:nvSpPr>
          <p:cNvPr id="19" name="Pfeil: nach unten 18">
            <a:extLst>
              <a:ext uri="{FF2B5EF4-FFF2-40B4-BE49-F238E27FC236}">
                <a16:creationId xmlns:a16="http://schemas.microsoft.com/office/drawing/2014/main" id="{6617AAF7-064A-4B86-A046-4517E45BFE38}"/>
              </a:ext>
            </a:extLst>
          </p:cNvPr>
          <p:cNvSpPr/>
          <p:nvPr/>
        </p:nvSpPr>
        <p:spPr>
          <a:xfrm rot="16200000">
            <a:off x="6400477" y="4088641"/>
            <a:ext cx="278796" cy="40037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/>
          </a:p>
        </p:txBody>
      </p:sp>
    </p:spTree>
    <p:extLst>
      <p:ext uri="{BB962C8B-B14F-4D97-AF65-F5344CB8AC3E}">
        <p14:creationId xmlns:p14="http://schemas.microsoft.com/office/powerpoint/2010/main" val="1166257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/>
      <p:bldP spid="16" grpId="0" animBg="1"/>
      <p:bldP spid="17" grpId="0"/>
      <p:bldP spid="18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6F0C5F8-2632-494B-86B0-E92B1443C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02.06.2021</a:t>
            </a:r>
            <a:endParaRPr lang="de-DE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B6E92033-7FE9-4622-AC2C-2DF2F5677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78F9D3F5-4033-489D-BB81-F82DB84F4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Vergleich Patienten in LEOSS und Meldedaten 2020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491933C-63FB-4A9C-94B9-BA924766DB38}"/>
              </a:ext>
            </a:extLst>
          </p:cNvPr>
          <p:cNvSpPr txBox="1"/>
          <p:nvPr/>
        </p:nvSpPr>
        <p:spPr>
          <a:xfrm>
            <a:off x="158773" y="1462313"/>
            <a:ext cx="31341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LEOSS: 		n =     </a:t>
            </a:r>
            <a:r>
              <a:rPr lang="en-US" dirty="0"/>
              <a:t>3.562</a:t>
            </a:r>
          </a:p>
          <a:p>
            <a:r>
              <a:rPr lang="en-US" dirty="0" err="1"/>
              <a:t>Meldedaten</a:t>
            </a:r>
            <a:r>
              <a:rPr lang="en-US"/>
              <a:t> </a:t>
            </a:r>
          </a:p>
          <a:p>
            <a:r>
              <a:rPr lang="en-US"/>
              <a:t>(</a:t>
            </a:r>
            <a:r>
              <a:rPr lang="en-US" dirty="0" err="1"/>
              <a:t>Hospitalisierte</a:t>
            </a:r>
            <a:r>
              <a:rPr lang="en-US" dirty="0"/>
              <a:t>): 	n = 168.792</a:t>
            </a:r>
            <a:endParaRPr lang="de-DE" dirty="0"/>
          </a:p>
        </p:txBody>
      </p:sp>
      <p:graphicFrame>
        <p:nvGraphicFramePr>
          <p:cNvPr id="11" name="Diagramm 10">
            <a:extLst>
              <a:ext uri="{FF2B5EF4-FFF2-40B4-BE49-F238E27FC236}">
                <a16:creationId xmlns:a16="http://schemas.microsoft.com/office/drawing/2014/main" id="{AAB39EFC-065E-4410-AACF-213E588B64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3233044"/>
              </p:ext>
            </p:extLst>
          </p:nvPr>
        </p:nvGraphicFramePr>
        <p:xfrm>
          <a:off x="2831299" y="1131768"/>
          <a:ext cx="5848350" cy="3624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2" name="Grafik 11">
            <a:extLst>
              <a:ext uri="{FF2B5EF4-FFF2-40B4-BE49-F238E27FC236}">
                <a16:creationId xmlns:a16="http://schemas.microsoft.com/office/drawing/2014/main" id="{18EE11C2-143F-493C-8682-10A55E5055F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5682" t="73131" r="57803" b="20000"/>
          <a:stretch/>
        </p:blipFill>
        <p:spPr>
          <a:xfrm>
            <a:off x="3322320" y="4237423"/>
            <a:ext cx="4622798" cy="673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582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98CD5D1-3D3E-44B5-B754-5E9F085DE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02.06.2021</a:t>
            </a:r>
            <a:endParaRPr lang="de-DE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3938FA7C-54D3-4604-AC10-C5AA325D3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23A1EF7-AA75-484D-8B59-C30600A9C3C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r>
              <a:rPr lang="de-DE" dirty="0"/>
              <a:t>3,562 Patienten</a:t>
            </a:r>
          </a:p>
          <a:p>
            <a:endParaRPr lang="de-DE" dirty="0"/>
          </a:p>
          <a:p>
            <a:r>
              <a:rPr lang="de-DE" dirty="0"/>
              <a:t>722 (20.3%) mit schwerem Verlauf</a:t>
            </a:r>
          </a:p>
          <a:p>
            <a:pPr lvl="1"/>
            <a:r>
              <a:rPr lang="de-DE" dirty="0"/>
              <a:t>540 im kritischen Stadium</a:t>
            </a:r>
          </a:p>
          <a:p>
            <a:pPr lvl="1"/>
            <a:r>
              <a:rPr lang="de-DE" dirty="0"/>
              <a:t>182 verstarben ohne kritisches Stadium zu erreichen</a:t>
            </a:r>
          </a:p>
          <a:p>
            <a:endParaRPr lang="de-DE" dirty="0"/>
          </a:p>
          <a:p>
            <a:r>
              <a:rPr lang="de-DE" dirty="0"/>
              <a:t>Häufigste Kriterien für </a:t>
            </a:r>
            <a:r>
              <a:rPr lang="de-DE" dirty="0" err="1"/>
              <a:t>krit</a:t>
            </a:r>
            <a:r>
              <a:rPr lang="de-DE" dirty="0"/>
              <a:t>. Stadium:</a:t>
            </a:r>
          </a:p>
          <a:p>
            <a:pPr lvl="1"/>
            <a:r>
              <a:rPr lang="de-DE" dirty="0"/>
              <a:t>Mech. Beatmung (73%)</a:t>
            </a:r>
          </a:p>
          <a:p>
            <a:pPr lvl="1"/>
            <a:r>
              <a:rPr lang="en-US" dirty="0"/>
              <a:t>paO2&lt;60mmHg (44%)</a:t>
            </a:r>
          </a:p>
          <a:p>
            <a:pPr lvl="1"/>
            <a:r>
              <a:rPr lang="en-US" dirty="0"/>
              <a:t>Neue </a:t>
            </a:r>
            <a:r>
              <a:rPr lang="en-US" dirty="0" err="1"/>
              <a:t>Dialyse</a:t>
            </a:r>
            <a:r>
              <a:rPr lang="en-US" dirty="0"/>
              <a:t> (26%)</a:t>
            </a:r>
            <a:endParaRPr lang="de-DE" dirty="0"/>
          </a:p>
          <a:p>
            <a:endParaRPr lang="de-DE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F1BB7CEE-0C9A-40C9-A66F-5C679F95B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Ergebnisse - LEOSS</a:t>
            </a:r>
          </a:p>
        </p:txBody>
      </p:sp>
      <p:graphicFrame>
        <p:nvGraphicFramePr>
          <p:cNvPr id="7" name="Inhaltsplatzhalter 6">
            <a:extLst>
              <a:ext uri="{FF2B5EF4-FFF2-40B4-BE49-F238E27FC236}">
                <a16:creationId xmlns:a16="http://schemas.microsoft.com/office/drawing/2014/main" id="{FBCE5EDD-90B2-4918-81B5-0453E86890B2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621497484"/>
              </p:ext>
            </p:extLst>
          </p:nvPr>
        </p:nvGraphicFramePr>
        <p:xfrm>
          <a:off x="4579938" y="1058863"/>
          <a:ext cx="4249819" cy="29194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2016">
                  <a:extLst>
                    <a:ext uri="{9D8B030D-6E8A-4147-A177-3AD203B41FA5}">
                      <a16:colId xmlns:a16="http://schemas.microsoft.com/office/drawing/2014/main" val="390550868"/>
                    </a:ext>
                  </a:extLst>
                </a:gridCol>
                <a:gridCol w="2367803">
                  <a:extLst>
                    <a:ext uri="{9D8B030D-6E8A-4147-A177-3AD203B41FA5}">
                      <a16:colId xmlns:a16="http://schemas.microsoft.com/office/drawing/2014/main" val="1296101279"/>
                    </a:ext>
                  </a:extLst>
                </a:gridCol>
              </a:tblGrid>
              <a:tr h="1214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Alter (Jahre)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19" marR="457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Adjustierter RR für schweren Verlauf (95% KI)</a:t>
                      </a:r>
                    </a:p>
                  </a:txBody>
                  <a:tcPr marL="45719" marR="45719" marT="0" marB="0"/>
                </a:tc>
                <a:extLst>
                  <a:ext uri="{0D108BD9-81ED-4DB2-BD59-A6C34878D82A}">
                    <a16:rowId xmlns:a16="http://schemas.microsoft.com/office/drawing/2014/main" val="627114001"/>
                  </a:ext>
                </a:extLst>
              </a:tr>
              <a:tr h="1214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 &lt; 1 – 35 </a:t>
                      </a:r>
                      <a:endParaRPr lang="de-DE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19" marR="457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0.38 (0.23 – 0.63)</a:t>
                      </a:r>
                      <a:endParaRPr lang="de-D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408461"/>
                  </a:ext>
                </a:extLst>
              </a:tr>
              <a:tr h="1214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  36 – 55</a:t>
                      </a:r>
                      <a:endParaRPr lang="de-DE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19" marR="457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de-D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54746200"/>
                  </a:ext>
                </a:extLst>
              </a:tr>
              <a:tr h="1214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  56 – 65</a:t>
                      </a:r>
                      <a:endParaRPr lang="de-DE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19" marR="457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1.52 (1.20 – 1.93)</a:t>
                      </a:r>
                      <a:endParaRPr lang="de-D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1810777"/>
                  </a:ext>
                </a:extLst>
              </a:tr>
              <a:tr h="1214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  66 – 75</a:t>
                      </a:r>
                      <a:endParaRPr lang="de-DE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19" marR="457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1.97 (1.57 – 2.48)</a:t>
                      </a:r>
                      <a:endParaRPr lang="de-D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4226647"/>
                  </a:ext>
                </a:extLst>
              </a:tr>
              <a:tr h="1214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  76 – 85 </a:t>
                      </a:r>
                      <a:endParaRPr lang="de-DE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19" marR="457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2.54 (2.07 – 3.11)</a:t>
                      </a:r>
                      <a:endParaRPr lang="de-D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71396034"/>
                  </a:ext>
                </a:extLst>
              </a:tr>
              <a:tr h="1214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  &gt;85</a:t>
                      </a:r>
                      <a:endParaRPr lang="de-DE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19" marR="457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3.64 (2.90 – 4.58)</a:t>
                      </a:r>
                      <a:endParaRPr lang="de-D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400886"/>
                  </a:ext>
                </a:extLst>
              </a:tr>
              <a:tr h="1214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Geschlecht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19" marR="45719" marT="0" marB="0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19" marR="45719" marT="0" marB="0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78526"/>
                  </a:ext>
                </a:extLst>
              </a:tr>
              <a:tr h="1214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  </a:t>
                      </a:r>
                      <a:r>
                        <a:rPr lang="en-US" sz="1600" b="0" dirty="0" err="1">
                          <a:effectLst/>
                        </a:rPr>
                        <a:t>Männlich</a:t>
                      </a:r>
                      <a:endParaRPr lang="de-DE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19" marR="45719" marT="0" marB="0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1.74 (1.51 – 2.00)</a:t>
                      </a:r>
                      <a:endParaRPr lang="de-D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578497352"/>
                  </a:ext>
                </a:extLst>
              </a:tr>
              <a:tr h="1214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  </a:t>
                      </a:r>
                      <a:r>
                        <a:rPr lang="en-US" sz="1600" b="0" dirty="0" err="1">
                          <a:effectLst/>
                        </a:rPr>
                        <a:t>Weiblich</a:t>
                      </a:r>
                      <a:endParaRPr lang="de-DE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19" marR="457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de-D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878365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6195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BF7A5B1-678A-4508-ADC1-E760BD46E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02.06.2021</a:t>
            </a:r>
            <a:endParaRPr lang="de-DE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95B2B599-AA62-4D0A-B134-E1ED173B6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9E9C6DE6-8CE2-4C87-88E4-B8D0C107F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Ergebnisse LEOSS</a:t>
            </a:r>
          </a:p>
        </p:txBody>
      </p:sp>
      <p:graphicFrame>
        <p:nvGraphicFramePr>
          <p:cNvPr id="7" name="Inhaltsplatzhalter 7">
            <a:extLst>
              <a:ext uri="{FF2B5EF4-FFF2-40B4-BE49-F238E27FC236}">
                <a16:creationId xmlns:a16="http://schemas.microsoft.com/office/drawing/2014/main" id="{C41DF68E-2047-463E-A8FB-D4B86419AD58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029623438"/>
              </p:ext>
            </p:extLst>
          </p:nvPr>
        </p:nvGraphicFramePr>
        <p:xfrm>
          <a:off x="142155" y="1375918"/>
          <a:ext cx="4249819" cy="23916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2016">
                  <a:extLst>
                    <a:ext uri="{9D8B030D-6E8A-4147-A177-3AD203B41FA5}">
                      <a16:colId xmlns:a16="http://schemas.microsoft.com/office/drawing/2014/main" val="2565699211"/>
                    </a:ext>
                  </a:extLst>
                </a:gridCol>
                <a:gridCol w="2367803">
                  <a:extLst>
                    <a:ext uri="{9D8B030D-6E8A-4147-A177-3AD203B41FA5}">
                      <a16:colId xmlns:a16="http://schemas.microsoft.com/office/drawing/2014/main" val="3406146570"/>
                    </a:ext>
                  </a:extLst>
                </a:gridCol>
              </a:tblGrid>
              <a:tr h="1214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Komorbiditäten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19" marR="457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Adjustierter RR für schweren Verlauf (95% KI)</a:t>
                      </a:r>
                    </a:p>
                  </a:txBody>
                  <a:tcPr marL="45719" marR="45719" marT="0" marB="0"/>
                </a:tc>
                <a:extLst>
                  <a:ext uri="{0D108BD9-81ED-4DB2-BD59-A6C34878D82A}">
                    <a16:rowId xmlns:a16="http://schemas.microsoft.com/office/drawing/2014/main" val="57886483"/>
                  </a:ext>
                </a:extLst>
              </a:tr>
              <a:tr h="1214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  Pulmonary</a:t>
                      </a:r>
                      <a:endParaRPr lang="de-DE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19" marR="457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1.25 (1.06 – 1.46)</a:t>
                      </a:r>
                      <a:endParaRPr lang="de-D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19" marR="45719" marT="0" marB="0"/>
                </a:tc>
                <a:extLst>
                  <a:ext uri="{0D108BD9-81ED-4DB2-BD59-A6C34878D82A}">
                    <a16:rowId xmlns:a16="http://schemas.microsoft.com/office/drawing/2014/main" val="1796335572"/>
                  </a:ext>
                </a:extLst>
              </a:tr>
              <a:tr h="1214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  Cardiovascular</a:t>
                      </a:r>
                      <a:endParaRPr lang="de-DE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19" marR="457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1.35 (1.14 – 1.61)</a:t>
                      </a:r>
                      <a:endParaRPr lang="de-D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19" marR="45719" marT="0" marB="0"/>
                </a:tc>
                <a:extLst>
                  <a:ext uri="{0D108BD9-81ED-4DB2-BD59-A6C34878D82A}">
                    <a16:rowId xmlns:a16="http://schemas.microsoft.com/office/drawing/2014/main" val="1410717457"/>
                  </a:ext>
                </a:extLst>
              </a:tr>
              <a:tr h="1214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  Neurological</a:t>
                      </a:r>
                      <a:endParaRPr lang="de-DE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19" marR="457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1.08 (0.92 – 1.26)</a:t>
                      </a:r>
                      <a:endParaRPr lang="de-D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19" marR="45719" marT="0" marB="0" anchor="ctr"/>
                </a:tc>
                <a:extLst>
                  <a:ext uri="{0D108BD9-81ED-4DB2-BD59-A6C34878D82A}">
                    <a16:rowId xmlns:a16="http://schemas.microsoft.com/office/drawing/2014/main" val="475285787"/>
                  </a:ext>
                </a:extLst>
              </a:tr>
              <a:tr h="1214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  Diabetes</a:t>
                      </a:r>
                      <a:endParaRPr lang="de-DE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19" marR="457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1.22 (1.05 – 1.40)</a:t>
                      </a:r>
                      <a:endParaRPr lang="de-D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19" marR="45719" marT="0" marB="0"/>
                </a:tc>
                <a:extLst>
                  <a:ext uri="{0D108BD9-81ED-4DB2-BD59-A6C34878D82A}">
                    <a16:rowId xmlns:a16="http://schemas.microsoft.com/office/drawing/2014/main" val="4140484618"/>
                  </a:ext>
                </a:extLst>
              </a:tr>
              <a:tr h="1214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  Cancer</a:t>
                      </a:r>
                      <a:endParaRPr lang="de-DE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19" marR="457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1.16 (0.98 – 1.37)</a:t>
                      </a:r>
                      <a:endParaRPr lang="de-D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19" marR="45719" marT="0" marB="0"/>
                </a:tc>
                <a:extLst>
                  <a:ext uri="{0D108BD9-81ED-4DB2-BD59-A6C34878D82A}">
                    <a16:rowId xmlns:a16="http://schemas.microsoft.com/office/drawing/2014/main" val="3361284273"/>
                  </a:ext>
                </a:extLst>
              </a:tr>
              <a:tr h="1214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  Liver disease</a:t>
                      </a:r>
                      <a:endParaRPr lang="de-DE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19" marR="457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1.33 (0.92 – 1.91)</a:t>
                      </a:r>
                      <a:endParaRPr lang="de-D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19" marR="45719" marT="0" marB="0" anchor="ctr"/>
                </a:tc>
                <a:extLst>
                  <a:ext uri="{0D108BD9-81ED-4DB2-BD59-A6C34878D82A}">
                    <a16:rowId xmlns:a16="http://schemas.microsoft.com/office/drawing/2014/main" val="30502473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  Kidney disease</a:t>
                      </a:r>
                      <a:endParaRPr lang="de-DE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19" marR="457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1.61 (1.39 – 1.85)</a:t>
                      </a:r>
                      <a:endParaRPr lang="de-D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19" marR="45719" marT="0" marB="0"/>
                </a:tc>
                <a:extLst>
                  <a:ext uri="{0D108BD9-81ED-4DB2-BD59-A6C34878D82A}">
                    <a16:rowId xmlns:a16="http://schemas.microsoft.com/office/drawing/2014/main" val="2829074468"/>
                  </a:ext>
                </a:extLst>
              </a:tr>
            </a:tbl>
          </a:graphicData>
        </a:graphic>
      </p:graphicFrame>
      <p:graphicFrame>
        <p:nvGraphicFramePr>
          <p:cNvPr id="11" name="Inhaltsplatzhalter 10">
            <a:extLst>
              <a:ext uri="{FF2B5EF4-FFF2-40B4-BE49-F238E27FC236}">
                <a16:creationId xmlns:a16="http://schemas.microsoft.com/office/drawing/2014/main" id="{FB4DE202-B6D0-493C-B1A5-B4D051C87DC4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570362589"/>
              </p:ext>
            </p:extLst>
          </p:nvPr>
        </p:nvGraphicFramePr>
        <p:xfrm>
          <a:off x="4571998" y="977681"/>
          <a:ext cx="4249819" cy="23916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8493">
                  <a:extLst>
                    <a:ext uri="{9D8B030D-6E8A-4147-A177-3AD203B41FA5}">
                      <a16:colId xmlns:a16="http://schemas.microsoft.com/office/drawing/2014/main" val="4281660604"/>
                    </a:ext>
                  </a:extLst>
                </a:gridCol>
                <a:gridCol w="2361326">
                  <a:extLst>
                    <a:ext uri="{9D8B030D-6E8A-4147-A177-3AD203B41FA5}">
                      <a16:colId xmlns:a16="http://schemas.microsoft.com/office/drawing/2014/main" val="148947715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r>
                        <a:rPr lang="en-US" sz="1600" dirty="0" err="1">
                          <a:effectLst/>
                        </a:rPr>
                        <a:t>Laborwerte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Adjustierter RR für schweren Verlauf (95% KI)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466895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</a:rPr>
                        <a:t>AST &gt;ULN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1.77 (1.50 – 2.08)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561161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</a:rPr>
                        <a:t>Troponin T &gt;ULN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1.78 (1.37 – 2.31)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55990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Creatinine &gt;ULN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1.61 (1.37 – 1.88)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18504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D-Dimer &gt;ULN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1.89 (1.44 – 2.49)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093071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Ferritin &gt;ULN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1.85 (1.43 – 2.40)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053299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CRP ≥30 mg/l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2.39 (1.99 – 2.86)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90906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PCT &gt;0.5 ng/ml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2.19 (1.83 – 2.61)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2996678"/>
                  </a:ext>
                </a:extLst>
              </a:tr>
            </a:tbl>
          </a:graphicData>
        </a:graphic>
      </p:graphicFrame>
      <p:graphicFrame>
        <p:nvGraphicFramePr>
          <p:cNvPr id="12" name="Tabelle 11">
            <a:extLst>
              <a:ext uri="{FF2B5EF4-FFF2-40B4-BE49-F238E27FC236}">
                <a16:creationId xmlns:a16="http://schemas.microsoft.com/office/drawing/2014/main" id="{B9E376FF-9C55-411D-8B77-9268F616F6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414138"/>
              </p:ext>
            </p:extLst>
          </p:nvPr>
        </p:nvGraphicFramePr>
        <p:xfrm>
          <a:off x="4571999" y="3655838"/>
          <a:ext cx="4249819" cy="1336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0272">
                  <a:extLst>
                    <a:ext uri="{9D8B030D-6E8A-4147-A177-3AD203B41FA5}">
                      <a16:colId xmlns:a16="http://schemas.microsoft.com/office/drawing/2014/main" val="1495041143"/>
                    </a:ext>
                  </a:extLst>
                </a:gridCol>
                <a:gridCol w="2359547">
                  <a:extLst>
                    <a:ext uri="{9D8B030D-6E8A-4147-A177-3AD203B41FA5}">
                      <a16:colId xmlns:a16="http://schemas.microsoft.com/office/drawing/2014/main" val="1555104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r>
                        <a:rPr lang="en-US" sz="1600" dirty="0" err="1">
                          <a:effectLst/>
                        </a:rPr>
                        <a:t>Symptome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Adjustierter RR für schweren Verlauf (95% KI)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574504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Asymptomatisch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0.47 (0.35 – 0.63)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71122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Atemnot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1.43 (1.26 – 1.63)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36279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Fieber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1.67 (1.46 – 1.91)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69048535"/>
                  </a:ext>
                </a:extLst>
              </a:tr>
            </a:tbl>
          </a:graphicData>
        </a:graphic>
      </p:graphicFrame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07D4F15B-5D73-45A3-8563-A476CBC71844}"/>
              </a:ext>
            </a:extLst>
          </p:cNvPr>
          <p:cNvSpPr/>
          <p:nvPr/>
        </p:nvSpPr>
        <p:spPr>
          <a:xfrm>
            <a:off x="142155" y="1905000"/>
            <a:ext cx="4249819" cy="55626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: abgerundete Ecken 8">
            <a:extLst>
              <a:ext uri="{FF2B5EF4-FFF2-40B4-BE49-F238E27FC236}">
                <a16:creationId xmlns:a16="http://schemas.microsoft.com/office/drawing/2014/main" id="{61390E8F-8515-4744-858F-7C627D711759}"/>
              </a:ext>
            </a:extLst>
          </p:cNvPr>
          <p:cNvSpPr/>
          <p:nvPr/>
        </p:nvSpPr>
        <p:spPr>
          <a:xfrm>
            <a:off x="142154" y="2689861"/>
            <a:ext cx="4249819" cy="308101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: abgerundete Ecken 9">
            <a:extLst>
              <a:ext uri="{FF2B5EF4-FFF2-40B4-BE49-F238E27FC236}">
                <a16:creationId xmlns:a16="http://schemas.microsoft.com/office/drawing/2014/main" id="{971E809C-9B53-4CF0-B595-1D8D587EE329}"/>
              </a:ext>
            </a:extLst>
          </p:cNvPr>
          <p:cNvSpPr/>
          <p:nvPr/>
        </p:nvSpPr>
        <p:spPr>
          <a:xfrm>
            <a:off x="142153" y="3467102"/>
            <a:ext cx="4249819" cy="308101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5368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15B9230-AD36-49E2-B0BE-20FA77506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02.06.2021</a:t>
            </a:r>
            <a:endParaRPr lang="de-DE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76A4592-A6C6-4331-99DB-2353F01F2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85DB148-9488-432C-82A1-D4D10A647BE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/>
              <a:t>Anteil schwerer Verläufe und Risikofaktoren im Einklang mit Literatur</a:t>
            </a:r>
          </a:p>
          <a:p>
            <a:endParaRPr lang="de-DE" dirty="0"/>
          </a:p>
          <a:p>
            <a:r>
              <a:rPr lang="de-DE" dirty="0"/>
              <a:t>Update Datensätze um Fälle Ende 2020 einzubeziehen</a:t>
            </a:r>
          </a:p>
          <a:p>
            <a:endParaRPr lang="de-DE" dirty="0"/>
          </a:p>
          <a:p>
            <a:r>
              <a:rPr lang="de-DE" dirty="0"/>
              <a:t>Finalisierung Analysen und Manuskripterstellung</a:t>
            </a: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BD8FD4FD-9353-407D-AA56-641F70303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Zusammenfassung und nächste Schritte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45214620-8E29-4008-828D-11B83501B6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 l="16458" t="39910" r="21218" b="43402"/>
          <a:stretch/>
        </p:blipFill>
        <p:spPr bwMode="auto">
          <a:xfrm>
            <a:off x="4785291" y="2046512"/>
            <a:ext cx="3326673" cy="9752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898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489</Words>
  <Application>Microsoft Office PowerPoint</Application>
  <PresentationFormat>Bildschirmpräsentation (16:9)</PresentationFormat>
  <Paragraphs>110</Paragraphs>
  <Slides>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Arial</vt:lpstr>
      <vt:lpstr>Calibri</vt:lpstr>
      <vt:lpstr>ＭＳ 明朝</vt:lpstr>
      <vt:lpstr>Times New Roman</vt:lpstr>
      <vt:lpstr>Wingdings</vt:lpstr>
      <vt:lpstr>Office-Design</vt:lpstr>
      <vt:lpstr>Schwere Krankheitsverläufe bei stationär aufgenommenen COVID-19 Patienten in Deutschland  Ergebnisse der LEOSS-Studie und Vergleich mit Meldedaten</vt:lpstr>
      <vt:lpstr>Ziele und Methoden</vt:lpstr>
      <vt:lpstr>Vergleich Patienten in LEOSS und Meldedaten 2020</vt:lpstr>
      <vt:lpstr>Ergebnisse - LEOSS</vt:lpstr>
      <vt:lpstr>Ergebnisse LEOSS</vt:lpstr>
      <vt:lpstr>Zusammenfassung und nächste Schritte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Rexroth, Ute</cp:lastModifiedBy>
  <cp:revision>140</cp:revision>
  <dcterms:created xsi:type="dcterms:W3CDTF">2015-11-02T12:29:13Z</dcterms:created>
  <dcterms:modified xsi:type="dcterms:W3CDTF">2021-06-02T09:59:29Z</dcterms:modified>
</cp:coreProperties>
</file>