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62" r:id="rId4"/>
    <p:sldId id="269" r:id="rId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öttcher, Sindy" initials="BS" lastIdx="3" clrIdx="0">
    <p:extLst>
      <p:ext uri="{19B8F6BF-5375-455C-9EA6-DF929625EA0E}">
        <p15:presenceInfo xmlns:p15="http://schemas.microsoft.com/office/powerpoint/2012/main" userId="Böttcher, Sindy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52" autoAdjust="0"/>
    <p:restoredTop sz="94660"/>
  </p:normalViewPr>
  <p:slideViewPr>
    <p:cSldViewPr>
      <p:cViewPr>
        <p:scale>
          <a:sx n="66" d="100"/>
          <a:sy n="66" d="100"/>
        </p:scale>
        <p:origin x="354" y="5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01.06.2021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7130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01.06.2021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5044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01.06.2021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221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01.06.2021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7621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01.06.2021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3458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01.06.2021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8207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01.06.2021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6144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01.06.2021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6527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01.06.2021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9474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01.06.2021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7630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01.06.2021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051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26375-389E-46D2-BFA4-17F93A813EB4}" type="datetimeFigureOut">
              <a:rPr lang="de-DE" smtClean="0"/>
              <a:t>01.06.2021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1955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Testzahlen und Positivquote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4E0D210E-668F-4B61-9337-8BD0FB955C59}"/>
              </a:ext>
            </a:extLst>
          </p:cNvPr>
          <p:cNvSpPr txBox="1"/>
          <p:nvPr/>
        </p:nvSpPr>
        <p:spPr>
          <a:xfrm>
            <a:off x="215516" y="5373216"/>
            <a:ext cx="87410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Wieder weniger Testungen durchgeführt, und </a:t>
            </a:r>
            <a:r>
              <a:rPr lang="de-DE" dirty="0" err="1">
                <a:sym typeface="Wingdings" panose="05000000000000000000" pitchFamily="2" charset="2"/>
              </a:rPr>
              <a:t>Positivenanteil</a:t>
            </a:r>
            <a:r>
              <a:rPr lang="de-DE" dirty="0">
                <a:sym typeface="Wingdings" panose="05000000000000000000" pitchFamily="2" charset="2"/>
              </a:rPr>
              <a:t> gesunken (4,16 %)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608A3422-7CD5-4AE9-B21C-5FE6153053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516" y="1844824"/>
            <a:ext cx="8602333" cy="302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444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/>
          <a:lstStyle/>
          <a:p>
            <a:r>
              <a:rPr lang="de-DE" dirty="0"/>
              <a:t>Auslastung der Kapazitäten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517B280-9F00-4035-B780-683E0512FFBC}"/>
              </a:ext>
            </a:extLst>
          </p:cNvPr>
          <p:cNvSpPr txBox="1"/>
          <p:nvPr/>
        </p:nvSpPr>
        <p:spPr>
          <a:xfrm>
            <a:off x="539552" y="5485040"/>
            <a:ext cx="8712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Kapazitäten nach wie vor vorhanden</a:t>
            </a:r>
          </a:p>
          <a:p>
            <a:endParaRPr lang="de-DE" dirty="0"/>
          </a:p>
          <a:p>
            <a:r>
              <a:rPr lang="de-DE" dirty="0"/>
              <a:t>Probenrückstau und Lieferengpässe unproblematisch (Folie entfällt)</a:t>
            </a:r>
          </a:p>
          <a:p>
            <a:endParaRPr lang="de-DE" dirty="0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3DAD124A-C5D3-438E-8F02-BD9B133D445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188"/>
          <a:stretch/>
        </p:blipFill>
        <p:spPr>
          <a:xfrm>
            <a:off x="228600" y="1196752"/>
            <a:ext cx="8686800" cy="3579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906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7A5F88-2AC9-4E09-9151-1DA959EF4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792088"/>
          </a:xfrm>
        </p:spPr>
        <p:txBody>
          <a:bodyPr>
            <a:normAutofit/>
          </a:bodyPr>
          <a:lstStyle/>
          <a:p>
            <a:r>
              <a:rPr lang="de-DE" sz="3600" dirty="0"/>
              <a:t>Testzahlerfassung-VOC</a:t>
            </a:r>
          </a:p>
        </p:txBody>
      </p:sp>
      <p:graphicFrame>
        <p:nvGraphicFramePr>
          <p:cNvPr id="3" name="Tabelle 2">
            <a:extLst>
              <a:ext uri="{FF2B5EF4-FFF2-40B4-BE49-F238E27FC236}">
                <a16:creationId xmlns:a16="http://schemas.microsoft.com/office/drawing/2014/main" id="{362FCF2F-6E44-4945-8C32-1A57D76124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8344162"/>
              </p:ext>
            </p:extLst>
          </p:nvPr>
        </p:nvGraphicFramePr>
        <p:xfrm>
          <a:off x="323529" y="1196752"/>
          <a:ext cx="8229602" cy="51845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56329">
                  <a:extLst>
                    <a:ext uri="{9D8B030D-6E8A-4147-A177-3AD203B41FA5}">
                      <a16:colId xmlns:a16="http://schemas.microsoft.com/office/drawing/2014/main" val="4224116414"/>
                    </a:ext>
                  </a:extLst>
                </a:gridCol>
                <a:gridCol w="859797">
                  <a:extLst>
                    <a:ext uri="{9D8B030D-6E8A-4147-A177-3AD203B41FA5}">
                      <a16:colId xmlns:a16="http://schemas.microsoft.com/office/drawing/2014/main" val="2701879366"/>
                    </a:ext>
                  </a:extLst>
                </a:gridCol>
                <a:gridCol w="777458">
                  <a:extLst>
                    <a:ext uri="{9D8B030D-6E8A-4147-A177-3AD203B41FA5}">
                      <a16:colId xmlns:a16="http://schemas.microsoft.com/office/drawing/2014/main" val="481184686"/>
                    </a:ext>
                  </a:extLst>
                </a:gridCol>
                <a:gridCol w="778323">
                  <a:extLst>
                    <a:ext uri="{9D8B030D-6E8A-4147-A177-3AD203B41FA5}">
                      <a16:colId xmlns:a16="http://schemas.microsoft.com/office/drawing/2014/main" val="4152338996"/>
                    </a:ext>
                  </a:extLst>
                </a:gridCol>
                <a:gridCol w="778323">
                  <a:extLst>
                    <a:ext uri="{9D8B030D-6E8A-4147-A177-3AD203B41FA5}">
                      <a16:colId xmlns:a16="http://schemas.microsoft.com/office/drawing/2014/main" val="3009740912"/>
                    </a:ext>
                  </a:extLst>
                </a:gridCol>
                <a:gridCol w="695984">
                  <a:extLst>
                    <a:ext uri="{9D8B030D-6E8A-4147-A177-3AD203B41FA5}">
                      <a16:colId xmlns:a16="http://schemas.microsoft.com/office/drawing/2014/main" val="71301339"/>
                    </a:ext>
                  </a:extLst>
                </a:gridCol>
                <a:gridCol w="696851">
                  <a:extLst>
                    <a:ext uri="{9D8B030D-6E8A-4147-A177-3AD203B41FA5}">
                      <a16:colId xmlns:a16="http://schemas.microsoft.com/office/drawing/2014/main" val="2658302833"/>
                    </a:ext>
                  </a:extLst>
                </a:gridCol>
                <a:gridCol w="696851">
                  <a:extLst>
                    <a:ext uri="{9D8B030D-6E8A-4147-A177-3AD203B41FA5}">
                      <a16:colId xmlns:a16="http://schemas.microsoft.com/office/drawing/2014/main" val="228242067"/>
                    </a:ext>
                  </a:extLst>
                </a:gridCol>
                <a:gridCol w="695984">
                  <a:extLst>
                    <a:ext uri="{9D8B030D-6E8A-4147-A177-3AD203B41FA5}">
                      <a16:colId xmlns:a16="http://schemas.microsoft.com/office/drawing/2014/main" val="1701571676"/>
                    </a:ext>
                  </a:extLst>
                </a:gridCol>
                <a:gridCol w="696851">
                  <a:extLst>
                    <a:ext uri="{9D8B030D-6E8A-4147-A177-3AD203B41FA5}">
                      <a16:colId xmlns:a16="http://schemas.microsoft.com/office/drawing/2014/main" val="2590192471"/>
                    </a:ext>
                  </a:extLst>
                </a:gridCol>
                <a:gridCol w="696851">
                  <a:extLst>
                    <a:ext uri="{9D8B030D-6E8A-4147-A177-3AD203B41FA5}">
                      <a16:colId xmlns:a16="http://schemas.microsoft.com/office/drawing/2014/main" val="906783853"/>
                    </a:ext>
                  </a:extLst>
                </a:gridCol>
              </a:tblGrid>
              <a:tr h="37720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900">
                          <a:effectLst/>
                        </a:rPr>
                        <a:t>KW 2021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900">
                          <a:effectLst/>
                        </a:rPr>
                        <a:t>Meldende Labore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900">
                          <a:effectLst/>
                        </a:rPr>
                        <a:t>Tests auf VOC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900">
                          <a:effectLst/>
                        </a:rPr>
                        <a:t>Anzahl VOC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900">
                          <a:effectLst/>
                        </a:rPr>
                        <a:t>Anteil</a:t>
                      </a:r>
                      <a:endParaRPr lang="de-DE" sz="10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900">
                          <a:effectLst/>
                        </a:rPr>
                        <a:t>VOC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900">
                          <a:effectLst/>
                        </a:rPr>
                        <a:t>B.1.1.7 </a:t>
                      </a:r>
                      <a:br>
                        <a:rPr lang="de-DE" sz="900">
                          <a:effectLst/>
                        </a:rPr>
                      </a:b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900">
                          <a:effectLst/>
                        </a:rPr>
                        <a:t>B.1.351 </a:t>
                      </a:r>
                      <a:br>
                        <a:rPr lang="de-DE" sz="900">
                          <a:effectLst/>
                        </a:rPr>
                      </a:b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900">
                          <a:effectLst/>
                        </a:rPr>
                        <a:t>P.1 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719098"/>
                  </a:ext>
                </a:extLst>
              </a:tr>
              <a:tr h="26518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900">
                          <a:effectLst/>
                        </a:rPr>
                        <a:t>Anzahl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900">
                          <a:effectLst/>
                        </a:rPr>
                        <a:t>Anteil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900">
                          <a:effectLst/>
                        </a:rPr>
                        <a:t>Anzahl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900">
                          <a:effectLst/>
                        </a:rPr>
                        <a:t>Anteil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900">
                          <a:effectLst/>
                        </a:rPr>
                        <a:t>Anzahl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900">
                          <a:effectLst/>
                        </a:rPr>
                        <a:t>Anteil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extLst>
                  <a:ext uri="{0D108BD9-81ED-4DB2-BD59-A6C34878D82A}">
                    <a16:rowId xmlns:a16="http://schemas.microsoft.com/office/drawing/2014/main" val="4103369675"/>
                  </a:ext>
                </a:extLst>
              </a:tr>
              <a:tr h="2271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02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2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49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2,0%</a:t>
                      </a:r>
                      <a:endParaRPr lang="de-DE" sz="10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2,0%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0,0%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0,0%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extLst>
                  <a:ext uri="{0D108BD9-81ED-4DB2-BD59-A6C34878D82A}">
                    <a16:rowId xmlns:a16="http://schemas.microsoft.com/office/drawing/2014/main" val="2041977540"/>
                  </a:ext>
                </a:extLst>
              </a:tr>
              <a:tr h="2271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03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17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3.344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122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3,6%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122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3,6%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0,0%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0,0%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extLst>
                  <a:ext uri="{0D108BD9-81ED-4DB2-BD59-A6C34878D82A}">
                    <a16:rowId xmlns:a16="http://schemas.microsoft.com/office/drawing/2014/main" val="3544866281"/>
                  </a:ext>
                </a:extLst>
              </a:tr>
              <a:tr h="2271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04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36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30.449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1.537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5,0%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1.441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4,7%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95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0,3%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0,0%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extLst>
                  <a:ext uri="{0D108BD9-81ED-4DB2-BD59-A6C34878D82A}">
                    <a16:rowId xmlns:a16="http://schemas.microsoft.com/office/drawing/2014/main" val="837030111"/>
                  </a:ext>
                </a:extLst>
              </a:tr>
              <a:tr h="2271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05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56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26.849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2.105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7,8%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1.931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7,2%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174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0,6%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0,0%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extLst>
                  <a:ext uri="{0D108BD9-81ED-4DB2-BD59-A6C34878D82A}">
                    <a16:rowId xmlns:a16="http://schemas.microsoft.com/office/drawing/2014/main" val="3298143439"/>
                  </a:ext>
                </a:extLst>
              </a:tr>
              <a:tr h="2271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06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59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33.943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6.380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18,8%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5.978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17,6%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385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1,1%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17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0,1%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extLst>
                  <a:ext uri="{0D108BD9-81ED-4DB2-BD59-A6C34878D82A}">
                    <a16:rowId xmlns:a16="http://schemas.microsoft.com/office/drawing/2014/main" val="1049879772"/>
                  </a:ext>
                </a:extLst>
              </a:tr>
              <a:tr h="2271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07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69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29.770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7.935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26,7%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7.698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25,9%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210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0,7%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27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0,1%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extLst>
                  <a:ext uri="{0D108BD9-81ED-4DB2-BD59-A6C34878D82A}">
                    <a16:rowId xmlns:a16="http://schemas.microsoft.com/office/drawing/2014/main" val="3470638653"/>
                  </a:ext>
                </a:extLst>
              </a:tr>
              <a:tr h="2271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08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83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45.581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18.763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41,2%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18.224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40,0%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502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1,1%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37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0,1%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extLst>
                  <a:ext uri="{0D108BD9-81ED-4DB2-BD59-A6C34878D82A}">
                    <a16:rowId xmlns:a16="http://schemas.microsoft.com/office/drawing/2014/main" val="785605397"/>
                  </a:ext>
                </a:extLst>
              </a:tr>
              <a:tr h="2271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09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106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36.157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20.081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55,5%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19.687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54,4%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379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1,0%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15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0,0%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extLst>
                  <a:ext uri="{0D108BD9-81ED-4DB2-BD59-A6C34878D82A}">
                    <a16:rowId xmlns:a16="http://schemas.microsoft.com/office/drawing/2014/main" val="2699687968"/>
                  </a:ext>
                </a:extLst>
              </a:tr>
              <a:tr h="2271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10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123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56.977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36.776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64,5%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36.224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63,6%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540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0,9%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12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0,0%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extLst>
                  <a:ext uri="{0D108BD9-81ED-4DB2-BD59-A6C34878D82A}">
                    <a16:rowId xmlns:a16="http://schemas.microsoft.com/office/drawing/2014/main" val="1601596429"/>
                  </a:ext>
                </a:extLst>
              </a:tr>
              <a:tr h="2271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11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142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62.505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45.209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72,3%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44.580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71,3%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604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1,0%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25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0,0%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extLst>
                  <a:ext uri="{0D108BD9-81ED-4DB2-BD59-A6C34878D82A}">
                    <a16:rowId xmlns:a16="http://schemas.microsoft.com/office/drawing/2014/main" val="3455987491"/>
                  </a:ext>
                </a:extLst>
              </a:tr>
              <a:tr h="2271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12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130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87.987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69.874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79,4%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69.057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78,5%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759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0,9%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58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0,1%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extLst>
                  <a:ext uri="{0D108BD9-81ED-4DB2-BD59-A6C34878D82A}">
                    <a16:rowId xmlns:a16="http://schemas.microsoft.com/office/drawing/2014/main" val="1685579952"/>
                  </a:ext>
                </a:extLst>
              </a:tr>
              <a:tr h="2271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13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134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75.623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62.965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83,3%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62.318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82,4%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589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0,8%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58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0,1%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extLst>
                  <a:ext uri="{0D108BD9-81ED-4DB2-BD59-A6C34878D82A}">
                    <a16:rowId xmlns:a16="http://schemas.microsoft.com/office/drawing/2014/main" val="1993514402"/>
                  </a:ext>
                </a:extLst>
              </a:tr>
              <a:tr h="2271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14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135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78.113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67.330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86,2%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66.585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85,2%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705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0,9%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40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0,1%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extLst>
                  <a:ext uri="{0D108BD9-81ED-4DB2-BD59-A6C34878D82A}">
                    <a16:rowId xmlns:a16="http://schemas.microsoft.com/office/drawing/2014/main" val="2730015176"/>
                  </a:ext>
                </a:extLst>
              </a:tr>
              <a:tr h="2271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15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141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108.316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97.729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90,2%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96.855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89,4%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821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0,8%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53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0,0%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extLst>
                  <a:ext uri="{0D108BD9-81ED-4DB2-BD59-A6C34878D82A}">
                    <a16:rowId xmlns:a16="http://schemas.microsoft.com/office/drawing/2014/main" val="2077718762"/>
                  </a:ext>
                </a:extLst>
              </a:tr>
              <a:tr h="2271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16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141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99.274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90.789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91,5%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89.999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90,7%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719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0,7%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71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0,1%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extLst>
                  <a:ext uri="{0D108BD9-81ED-4DB2-BD59-A6C34878D82A}">
                    <a16:rowId xmlns:a16="http://schemas.microsoft.com/office/drawing/2014/main" val="4202809955"/>
                  </a:ext>
                </a:extLst>
              </a:tr>
              <a:tr h="2271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17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141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86.666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78.350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90,4%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77.727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89,7%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561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0,6%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62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0,1%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extLst>
                  <a:ext uri="{0D108BD9-81ED-4DB2-BD59-A6C34878D82A}">
                    <a16:rowId xmlns:a16="http://schemas.microsoft.com/office/drawing/2014/main" val="1731049838"/>
                  </a:ext>
                </a:extLst>
              </a:tr>
              <a:tr h="2271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18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140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76375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70235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92,0%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69580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91,1%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544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0,7%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111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0,1%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extLst>
                  <a:ext uri="{0D108BD9-81ED-4DB2-BD59-A6C34878D82A}">
                    <a16:rowId xmlns:a16="http://schemas.microsoft.com/office/drawing/2014/main" val="3315228738"/>
                  </a:ext>
                </a:extLst>
              </a:tr>
              <a:tr h="2271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19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140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54340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49817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91,7%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49410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90,9%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334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0,6%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73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0,1%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extLst>
                  <a:ext uri="{0D108BD9-81ED-4DB2-BD59-A6C34878D82A}">
                    <a16:rowId xmlns:a16="http://schemas.microsoft.com/office/drawing/2014/main" val="2022432879"/>
                  </a:ext>
                </a:extLst>
              </a:tr>
              <a:tr h="2271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20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138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43884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39786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90,7%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39417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89,8%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237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0,5%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132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0,3%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extLst>
                  <a:ext uri="{0D108BD9-81ED-4DB2-BD59-A6C34878D82A}">
                    <a16:rowId xmlns:a16="http://schemas.microsoft.com/office/drawing/2014/main" val="791641059"/>
                  </a:ext>
                </a:extLst>
              </a:tr>
              <a:tr h="2271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21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126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23906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21534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90,1%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21286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89,0%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192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0,8%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56</a:t>
                      </a:r>
                      <a:endParaRPr lang="de-DE" sz="10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0,2%</a:t>
                      </a:r>
                      <a:endParaRPr lang="de-DE" sz="10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18" marR="40818" marT="0" marB="0" anchor="ctr"/>
                </a:tc>
                <a:extLst>
                  <a:ext uri="{0D108BD9-81ED-4DB2-BD59-A6C34878D82A}">
                    <a16:rowId xmlns:a16="http://schemas.microsoft.com/office/drawing/2014/main" val="8511162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1340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F7F6E6-6662-4205-A4EA-4E22256A3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8623" y="404664"/>
            <a:ext cx="2050489" cy="1143000"/>
          </a:xfrm>
        </p:spPr>
        <p:txBody>
          <a:bodyPr>
            <a:noAutofit/>
          </a:bodyPr>
          <a:lstStyle/>
          <a:p>
            <a:r>
              <a:rPr lang="de-DE" sz="2400" dirty="0"/>
              <a:t>AG-POCT in Einrichtungen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4E89B513-0E09-4EDE-8DDA-293D9AB41D4A}"/>
              </a:ext>
            </a:extLst>
          </p:cNvPr>
          <p:cNvSpPr txBox="1"/>
          <p:nvPr/>
        </p:nvSpPr>
        <p:spPr>
          <a:xfrm flipH="1">
            <a:off x="204888" y="5935488"/>
            <a:ext cx="87342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Seit KW 48/2020 Insgesamt aus 366 Einrichtungen 893.985  AG-POCT erfasst, 1280 positiv (0,14%), davon 1087 (84,9%) in PCR gegangen, davon 595 (54,73%) als positiv bestätigt übermittelt. 3935 POCT (0,4%) waren nicht auswertbar/unklares Ergebnis.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A6A10AEE-B2B6-458F-9800-7BD6C45C22FE}"/>
              </a:ext>
            </a:extLst>
          </p:cNvPr>
          <p:cNvSpPr txBox="1"/>
          <p:nvPr/>
        </p:nvSpPr>
        <p:spPr>
          <a:xfrm>
            <a:off x="6664547" y="1547664"/>
            <a:ext cx="229066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Stationäre Pflege übermittelt weniger, von denen, die sich zurückgemeldet haben, war der Zeitaufwand das größte Problem.</a:t>
            </a:r>
          </a:p>
          <a:p>
            <a:endParaRPr lang="de-DE" sz="1400" dirty="0"/>
          </a:p>
          <a:p>
            <a:r>
              <a:rPr lang="de-DE" sz="1400" dirty="0"/>
              <a:t>Anteil der positiven Teste sinkt auch hier.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04FC40AB-2366-435B-86D5-6A9A8C66F5B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789" y="404663"/>
            <a:ext cx="6255419" cy="5212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2322814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437</Words>
  <Application>Microsoft Office PowerPoint</Application>
  <PresentationFormat>Bildschirmpräsentation (4:3)</PresentationFormat>
  <Paragraphs>247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0" baseType="lpstr">
      <vt:lpstr>Arial</vt:lpstr>
      <vt:lpstr>Calibri</vt:lpstr>
      <vt:lpstr>Scala Sans OT</vt:lpstr>
      <vt:lpstr>Times New Roman</vt:lpstr>
      <vt:lpstr>Wingdings</vt:lpstr>
      <vt:lpstr>Larissa</vt:lpstr>
      <vt:lpstr>Testzahlen und Positivquote</vt:lpstr>
      <vt:lpstr>Auslastung der Kapazitäten</vt:lpstr>
      <vt:lpstr>Testzahlerfassung-VOC</vt:lpstr>
      <vt:lpstr>AG-POCT in Einrichtungen</vt:lpstr>
    </vt:vector>
  </TitlesOfParts>
  <Company>Robert Koch-Institut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Seifried, Janna</dc:creator>
  <cp:lastModifiedBy>Böttcher, Sindy</cp:lastModifiedBy>
  <cp:revision>151</cp:revision>
  <dcterms:created xsi:type="dcterms:W3CDTF">2020-11-18T09:03:03Z</dcterms:created>
  <dcterms:modified xsi:type="dcterms:W3CDTF">2021-06-01T22:13:54Z</dcterms:modified>
</cp:coreProperties>
</file>