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2" r:id="rId4"/>
    <p:sldId id="26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3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>
        <p:scale>
          <a:sx n="66" d="100"/>
          <a:sy n="66" d="100"/>
        </p:scale>
        <p:origin x="354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215516" y="5373216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Wieder weniger Testungen durchgeführt, und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gesunken (4,16 %)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08A3422-7CD5-4AE9-B21C-5FE615305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16" y="1844824"/>
            <a:ext cx="8602333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539552" y="548504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  <a:p>
            <a:endParaRPr lang="de-DE" dirty="0"/>
          </a:p>
          <a:p>
            <a:r>
              <a:rPr lang="de-DE" dirty="0"/>
              <a:t>Probenrückstau und Lieferengpässe unproblematisch (Folie entfällt)</a:t>
            </a:r>
          </a:p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DAD124A-C5D3-438E-8F02-BD9B133D445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8"/>
          <a:stretch/>
        </p:blipFill>
        <p:spPr>
          <a:xfrm>
            <a:off x="228600" y="1196752"/>
            <a:ext cx="8686800" cy="357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>
            <a:normAutofit/>
          </a:bodyPr>
          <a:lstStyle/>
          <a:p>
            <a:r>
              <a:rPr lang="de-DE" sz="3600" dirty="0"/>
              <a:t>Testzahlerfassung-VOC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362FCF2F-6E44-4945-8C32-1A57D7612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344162"/>
              </p:ext>
            </p:extLst>
          </p:nvPr>
        </p:nvGraphicFramePr>
        <p:xfrm>
          <a:off x="323529" y="1196752"/>
          <a:ext cx="8229602" cy="5184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29">
                  <a:extLst>
                    <a:ext uri="{9D8B030D-6E8A-4147-A177-3AD203B41FA5}">
                      <a16:colId xmlns:a16="http://schemas.microsoft.com/office/drawing/2014/main" val="4224116414"/>
                    </a:ext>
                  </a:extLst>
                </a:gridCol>
                <a:gridCol w="859797">
                  <a:extLst>
                    <a:ext uri="{9D8B030D-6E8A-4147-A177-3AD203B41FA5}">
                      <a16:colId xmlns:a16="http://schemas.microsoft.com/office/drawing/2014/main" val="2701879366"/>
                    </a:ext>
                  </a:extLst>
                </a:gridCol>
                <a:gridCol w="777458">
                  <a:extLst>
                    <a:ext uri="{9D8B030D-6E8A-4147-A177-3AD203B41FA5}">
                      <a16:colId xmlns:a16="http://schemas.microsoft.com/office/drawing/2014/main" val="481184686"/>
                    </a:ext>
                  </a:extLst>
                </a:gridCol>
                <a:gridCol w="778323">
                  <a:extLst>
                    <a:ext uri="{9D8B030D-6E8A-4147-A177-3AD203B41FA5}">
                      <a16:colId xmlns:a16="http://schemas.microsoft.com/office/drawing/2014/main" val="4152338996"/>
                    </a:ext>
                  </a:extLst>
                </a:gridCol>
                <a:gridCol w="778323">
                  <a:extLst>
                    <a:ext uri="{9D8B030D-6E8A-4147-A177-3AD203B41FA5}">
                      <a16:colId xmlns:a16="http://schemas.microsoft.com/office/drawing/2014/main" val="3009740912"/>
                    </a:ext>
                  </a:extLst>
                </a:gridCol>
                <a:gridCol w="695984">
                  <a:extLst>
                    <a:ext uri="{9D8B030D-6E8A-4147-A177-3AD203B41FA5}">
                      <a16:colId xmlns:a16="http://schemas.microsoft.com/office/drawing/2014/main" val="71301339"/>
                    </a:ext>
                  </a:extLst>
                </a:gridCol>
                <a:gridCol w="696851">
                  <a:extLst>
                    <a:ext uri="{9D8B030D-6E8A-4147-A177-3AD203B41FA5}">
                      <a16:colId xmlns:a16="http://schemas.microsoft.com/office/drawing/2014/main" val="2658302833"/>
                    </a:ext>
                  </a:extLst>
                </a:gridCol>
                <a:gridCol w="696851">
                  <a:extLst>
                    <a:ext uri="{9D8B030D-6E8A-4147-A177-3AD203B41FA5}">
                      <a16:colId xmlns:a16="http://schemas.microsoft.com/office/drawing/2014/main" val="228242067"/>
                    </a:ext>
                  </a:extLst>
                </a:gridCol>
                <a:gridCol w="695984">
                  <a:extLst>
                    <a:ext uri="{9D8B030D-6E8A-4147-A177-3AD203B41FA5}">
                      <a16:colId xmlns:a16="http://schemas.microsoft.com/office/drawing/2014/main" val="1701571676"/>
                    </a:ext>
                  </a:extLst>
                </a:gridCol>
                <a:gridCol w="696851">
                  <a:extLst>
                    <a:ext uri="{9D8B030D-6E8A-4147-A177-3AD203B41FA5}">
                      <a16:colId xmlns:a16="http://schemas.microsoft.com/office/drawing/2014/main" val="2590192471"/>
                    </a:ext>
                  </a:extLst>
                </a:gridCol>
                <a:gridCol w="696851">
                  <a:extLst>
                    <a:ext uri="{9D8B030D-6E8A-4147-A177-3AD203B41FA5}">
                      <a16:colId xmlns:a16="http://schemas.microsoft.com/office/drawing/2014/main" val="906783853"/>
                    </a:ext>
                  </a:extLst>
                </a:gridCol>
              </a:tblGrid>
              <a:tr h="3772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KW 2021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Meldende Labore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Tests auf VOC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Anzahl VOC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Anteil</a:t>
                      </a:r>
                      <a:endParaRPr lang="de-DE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VOC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B.1.1.7 </a:t>
                      </a:r>
                      <a:br>
                        <a:rPr lang="de-DE" sz="900">
                          <a:effectLst/>
                        </a:rPr>
                      </a:b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B.1.351 </a:t>
                      </a:r>
                      <a:br>
                        <a:rPr lang="de-DE" sz="900">
                          <a:effectLst/>
                        </a:rPr>
                      </a:b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P.1 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19098"/>
                  </a:ext>
                </a:extLst>
              </a:tr>
              <a:tr h="26518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Anzahl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Anteil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Anzahl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Anteil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Anzahl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Anteil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4103369675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02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49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2,0%</a:t>
                      </a:r>
                      <a:endParaRPr lang="de-DE" sz="10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2041977540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03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3.344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122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3,6%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122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3,6%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3544866281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04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30.449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1.537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1.441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4,7%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0,3%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837030111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56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26.849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2.105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7,8%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1.931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7,2%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174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0,6%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3298143439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06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59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33.943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6.380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18,8%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5.978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17,6%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385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1,1%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1049879772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69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29.770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7.935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26,7%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7.698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25,9%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210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0,7%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3470638653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08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83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45.581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18.763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41,2%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18.224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40,0%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502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1,1%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785605397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09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106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36.157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20.081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55,5%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19.687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54,4%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379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2699687968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123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56.977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36.776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64,5%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36.224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63,6%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540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0,9%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1601596429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142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62.505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45.209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72,3%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44.580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71,3%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604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3455987491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12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87.987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69.874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79,4%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69.057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78,5%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759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0,9%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58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1685579952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13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134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75.623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62.965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83,3%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62.318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82,4%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589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0,8%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58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1993514402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14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78.113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67.330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86,2%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66.585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85,2%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705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0,9%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2730015176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108.316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97.729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90,2%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96.855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89,4%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821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0,8%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53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2077718762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16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99.274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90.789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91,5%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89.999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90,7%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719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0,7%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4202809955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86.666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78.350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90,4%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77.727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89,7%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561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0,6%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62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1731049838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18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76375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70235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92,0%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69580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91,1%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544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0,7%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3315228738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54340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49817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91,7%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49410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90,9%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334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0,6%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73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2022432879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43884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39786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90,7%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39417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89,8%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237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0,5%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132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0,3%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791641059"/>
                  </a:ext>
                </a:extLst>
              </a:tr>
              <a:tr h="227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21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126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23906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21534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90,1%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21286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89,0%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192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0,8%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56</a:t>
                      </a:r>
                      <a:endParaRPr lang="de-DE" sz="10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0,2%</a:t>
                      </a:r>
                      <a:endParaRPr lang="de-DE" sz="10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8" marR="40818" marT="0" marB="0" anchor="ctr"/>
                </a:tc>
                <a:extLst>
                  <a:ext uri="{0D108BD9-81ED-4DB2-BD59-A6C34878D82A}">
                    <a16:rowId xmlns:a16="http://schemas.microsoft.com/office/drawing/2014/main" val="851116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7F6E6-6662-4205-A4EA-4E22256A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8623" y="404664"/>
            <a:ext cx="2050489" cy="1143000"/>
          </a:xfrm>
        </p:spPr>
        <p:txBody>
          <a:bodyPr>
            <a:noAutofit/>
          </a:bodyPr>
          <a:lstStyle/>
          <a:p>
            <a:r>
              <a:rPr lang="de-DE" sz="2400" dirty="0"/>
              <a:t>AG-POCT in Einrichtungen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E89B513-0E09-4EDE-8DDA-293D9AB41D4A}"/>
              </a:ext>
            </a:extLst>
          </p:cNvPr>
          <p:cNvSpPr txBox="1"/>
          <p:nvPr/>
        </p:nvSpPr>
        <p:spPr>
          <a:xfrm flipH="1">
            <a:off x="204888" y="5935488"/>
            <a:ext cx="8734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Seit KW 48/2020 Insgesamt aus 366 Einrichtungen 893.985  AG-POCT erfasst, 1280 positiv (0,14%), davon 1087 (84,9%) in PCR gegangen, davon 595 (54,73%) als positiv bestätigt übermittelt. 3935 POCT (0,4%) waren nicht auswertbar/unklares Ergebnis.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6A10AEE-B2B6-458F-9800-7BD6C45C22FE}"/>
              </a:ext>
            </a:extLst>
          </p:cNvPr>
          <p:cNvSpPr txBox="1"/>
          <p:nvPr/>
        </p:nvSpPr>
        <p:spPr>
          <a:xfrm>
            <a:off x="6664547" y="1547664"/>
            <a:ext cx="22906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Stationäre Pflege übermittelt weniger, von denen, die sich zurückgemeldet haben, war der Zeitaufwand das größte Problem.</a:t>
            </a:r>
          </a:p>
          <a:p>
            <a:endParaRPr lang="de-DE" sz="1400" dirty="0"/>
          </a:p>
          <a:p>
            <a:r>
              <a:rPr lang="de-DE" sz="1400" dirty="0"/>
              <a:t>Anteil der positiven Teste sinkt auch hier.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4FC40AB-2366-435B-86D5-6A9A8C66F5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89" y="404663"/>
            <a:ext cx="6255419" cy="52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228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Microsoft Office PowerPoint</Application>
  <PresentationFormat>Bildschirmpräsentation (4:3)</PresentationFormat>
  <Paragraphs>247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Scala Sans OT</vt:lpstr>
      <vt:lpstr>Times New Roman</vt:lpstr>
      <vt:lpstr>Wingdings</vt:lpstr>
      <vt:lpstr>Larissa</vt:lpstr>
      <vt:lpstr>Testzahlen und Positivquote</vt:lpstr>
      <vt:lpstr>Auslastung der Kapazitäten</vt:lpstr>
      <vt:lpstr>Testzahlerfassung-VOC</vt:lpstr>
      <vt:lpstr>AG-POCT in Einrichtungen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151</cp:revision>
  <dcterms:created xsi:type="dcterms:W3CDTF">2020-11-18T09:03:03Z</dcterms:created>
  <dcterms:modified xsi:type="dcterms:W3CDTF">2021-06-01T22:13:54Z</dcterms:modified>
</cp:coreProperties>
</file>