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30" r:id="rId7"/>
    <p:sldId id="625" r:id="rId8"/>
    <p:sldId id="629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81637" autoAdjust="0"/>
  </p:normalViewPr>
  <p:slideViewPr>
    <p:cSldViewPr snapToGrid="0" snapToObjects="1">
      <p:cViewPr varScale="1">
        <p:scale>
          <a:sx n="55" d="100"/>
          <a:sy n="55" d="100"/>
        </p:scale>
        <p:origin x="1256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FG36_INV_ICOSARI\Arbeitsordner\Wochenbericht\WochenberichtQuick_seit2014_verweil1Woch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SARI mit COVID-19</c:v>
          </c:tx>
          <c:spPr>
            <a:solidFill>
              <a:srgbClr val="C00000"/>
            </a:solidFill>
          </c:spPr>
          <c:invertIfNegative val="0"/>
          <c:cat>
            <c:numRef>
              <c:f>COVID_Anteil!$B$2:$B$63</c:f>
              <c:numCache>
                <c:formatCode>0</c:formatCode>
                <c:ptCount val="6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</c:numCache>
            </c:numRef>
          </c:cat>
          <c:val>
            <c:numRef>
              <c:f>COVID_Anteil!$D$2:$D$63</c:f>
              <c:numCache>
                <c:formatCode>0</c:formatCode>
                <c:ptCount val="62"/>
                <c:pt idx="0">
                  <c:v>38</c:v>
                </c:pt>
                <c:pt idx="1">
                  <c:v>106</c:v>
                </c:pt>
                <c:pt idx="2">
                  <c:v>111</c:v>
                </c:pt>
                <c:pt idx="3">
                  <c:v>94</c:v>
                </c:pt>
                <c:pt idx="4">
                  <c:v>61</c:v>
                </c:pt>
                <c:pt idx="5">
                  <c:v>45</c:v>
                </c:pt>
                <c:pt idx="6">
                  <c:v>26</c:v>
                </c:pt>
                <c:pt idx="7">
                  <c:v>23</c:v>
                </c:pt>
                <c:pt idx="8">
                  <c:v>9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8</c:v>
                </c:pt>
                <c:pt idx="20">
                  <c:v>10</c:v>
                </c:pt>
                <c:pt idx="21">
                  <c:v>7</c:v>
                </c:pt>
                <c:pt idx="22">
                  <c:v>7</c:v>
                </c:pt>
                <c:pt idx="23">
                  <c:v>10</c:v>
                </c:pt>
                <c:pt idx="24">
                  <c:v>8</c:v>
                </c:pt>
                <c:pt idx="25">
                  <c:v>10</c:v>
                </c:pt>
                <c:pt idx="26">
                  <c:v>12</c:v>
                </c:pt>
                <c:pt idx="27">
                  <c:v>19</c:v>
                </c:pt>
                <c:pt idx="28">
                  <c:v>17</c:v>
                </c:pt>
                <c:pt idx="29">
                  <c:v>24</c:v>
                </c:pt>
                <c:pt idx="30">
                  <c:v>52</c:v>
                </c:pt>
                <c:pt idx="31">
                  <c:v>107</c:v>
                </c:pt>
                <c:pt idx="32">
                  <c:v>172</c:v>
                </c:pt>
                <c:pt idx="33">
                  <c:v>196</c:v>
                </c:pt>
                <c:pt idx="34">
                  <c:v>280</c:v>
                </c:pt>
                <c:pt idx="35">
                  <c:v>239</c:v>
                </c:pt>
                <c:pt idx="36">
                  <c:v>252</c:v>
                </c:pt>
                <c:pt idx="37">
                  <c:v>267</c:v>
                </c:pt>
                <c:pt idx="38">
                  <c:v>344</c:v>
                </c:pt>
                <c:pt idx="39">
                  <c:v>338</c:v>
                </c:pt>
                <c:pt idx="40">
                  <c:v>349</c:v>
                </c:pt>
                <c:pt idx="41">
                  <c:v>345</c:v>
                </c:pt>
                <c:pt idx="42">
                  <c:v>291</c:v>
                </c:pt>
                <c:pt idx="43">
                  <c:v>285</c:v>
                </c:pt>
                <c:pt idx="44">
                  <c:v>234</c:v>
                </c:pt>
                <c:pt idx="45">
                  <c:v>182</c:v>
                </c:pt>
                <c:pt idx="46">
                  <c:v>143</c:v>
                </c:pt>
                <c:pt idx="47">
                  <c:v>149</c:v>
                </c:pt>
                <c:pt idx="48">
                  <c:v>121</c:v>
                </c:pt>
                <c:pt idx="49">
                  <c:v>134</c:v>
                </c:pt>
                <c:pt idx="50">
                  <c:v>122</c:v>
                </c:pt>
                <c:pt idx="51">
                  <c:v>145</c:v>
                </c:pt>
                <c:pt idx="52">
                  <c:v>182</c:v>
                </c:pt>
                <c:pt idx="53">
                  <c:v>208</c:v>
                </c:pt>
                <c:pt idx="54">
                  <c:v>210</c:v>
                </c:pt>
                <c:pt idx="55">
                  <c:v>272</c:v>
                </c:pt>
                <c:pt idx="56">
                  <c:v>239</c:v>
                </c:pt>
                <c:pt idx="57">
                  <c:v>296</c:v>
                </c:pt>
                <c:pt idx="58">
                  <c:v>238</c:v>
                </c:pt>
                <c:pt idx="59">
                  <c:v>160</c:v>
                </c:pt>
                <c:pt idx="60">
                  <c:v>138</c:v>
                </c:pt>
                <c:pt idx="6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8-4CBD-8E4F-8E87604821EE}"/>
            </c:ext>
          </c:extLst>
        </c:ser>
        <c:ser>
          <c:idx val="0"/>
          <c:order val="1"/>
          <c:tx>
            <c:v>SARI ohne COVID-19</c:v>
          </c:tx>
          <c:invertIfNegative val="0"/>
          <c:cat>
            <c:numRef>
              <c:f>COVID_Anteil!$B$2:$B$63</c:f>
              <c:numCache>
                <c:formatCode>0</c:formatCode>
                <c:ptCount val="6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</c:numCache>
            </c:numRef>
          </c:cat>
          <c:val>
            <c:numRef>
              <c:f>COVID_Anteil!$F$2:$F$63</c:f>
              <c:numCache>
                <c:formatCode>General</c:formatCode>
                <c:ptCount val="62"/>
                <c:pt idx="0">
                  <c:v>478</c:v>
                </c:pt>
                <c:pt idx="1">
                  <c:v>369</c:v>
                </c:pt>
                <c:pt idx="2">
                  <c:v>254</c:v>
                </c:pt>
                <c:pt idx="3">
                  <c:v>203</c:v>
                </c:pt>
                <c:pt idx="4">
                  <c:v>191</c:v>
                </c:pt>
                <c:pt idx="5">
                  <c:v>159</c:v>
                </c:pt>
                <c:pt idx="6">
                  <c:v>155</c:v>
                </c:pt>
                <c:pt idx="7">
                  <c:v>156</c:v>
                </c:pt>
                <c:pt idx="8">
                  <c:v>139</c:v>
                </c:pt>
                <c:pt idx="9">
                  <c:v>129</c:v>
                </c:pt>
                <c:pt idx="10">
                  <c:v>114</c:v>
                </c:pt>
                <c:pt idx="11">
                  <c:v>109</c:v>
                </c:pt>
                <c:pt idx="12">
                  <c:v>152</c:v>
                </c:pt>
                <c:pt idx="13">
                  <c:v>127</c:v>
                </c:pt>
                <c:pt idx="14">
                  <c:v>132</c:v>
                </c:pt>
                <c:pt idx="15">
                  <c:v>157</c:v>
                </c:pt>
                <c:pt idx="16">
                  <c:v>175</c:v>
                </c:pt>
                <c:pt idx="17">
                  <c:v>188</c:v>
                </c:pt>
                <c:pt idx="18">
                  <c:v>176</c:v>
                </c:pt>
                <c:pt idx="19">
                  <c:v>201</c:v>
                </c:pt>
                <c:pt idx="20">
                  <c:v>174</c:v>
                </c:pt>
                <c:pt idx="21">
                  <c:v>211</c:v>
                </c:pt>
                <c:pt idx="22">
                  <c:v>225</c:v>
                </c:pt>
                <c:pt idx="23">
                  <c:v>217</c:v>
                </c:pt>
                <c:pt idx="24">
                  <c:v>237</c:v>
                </c:pt>
                <c:pt idx="25">
                  <c:v>246</c:v>
                </c:pt>
                <c:pt idx="26">
                  <c:v>228</c:v>
                </c:pt>
                <c:pt idx="27">
                  <c:v>228</c:v>
                </c:pt>
                <c:pt idx="28">
                  <c:v>211</c:v>
                </c:pt>
                <c:pt idx="29">
                  <c:v>204</c:v>
                </c:pt>
                <c:pt idx="30">
                  <c:v>170</c:v>
                </c:pt>
                <c:pt idx="31">
                  <c:v>205</c:v>
                </c:pt>
                <c:pt idx="32">
                  <c:v>180</c:v>
                </c:pt>
                <c:pt idx="33">
                  <c:v>178</c:v>
                </c:pt>
                <c:pt idx="34">
                  <c:v>184</c:v>
                </c:pt>
                <c:pt idx="35">
                  <c:v>172</c:v>
                </c:pt>
                <c:pt idx="36">
                  <c:v>180</c:v>
                </c:pt>
                <c:pt idx="37">
                  <c:v>179</c:v>
                </c:pt>
                <c:pt idx="38">
                  <c:v>155</c:v>
                </c:pt>
                <c:pt idx="39">
                  <c:v>182</c:v>
                </c:pt>
                <c:pt idx="40">
                  <c:v>131</c:v>
                </c:pt>
                <c:pt idx="41">
                  <c:v>149</c:v>
                </c:pt>
                <c:pt idx="42">
                  <c:v>147</c:v>
                </c:pt>
                <c:pt idx="43">
                  <c:v>111</c:v>
                </c:pt>
                <c:pt idx="44">
                  <c:v>122</c:v>
                </c:pt>
                <c:pt idx="45">
                  <c:v>118</c:v>
                </c:pt>
                <c:pt idx="46">
                  <c:v>108</c:v>
                </c:pt>
                <c:pt idx="47">
                  <c:v>108</c:v>
                </c:pt>
                <c:pt idx="48">
                  <c:v>129</c:v>
                </c:pt>
                <c:pt idx="49">
                  <c:v>111</c:v>
                </c:pt>
                <c:pt idx="50">
                  <c:v>120</c:v>
                </c:pt>
                <c:pt idx="51">
                  <c:v>142</c:v>
                </c:pt>
                <c:pt idx="52">
                  <c:v>163</c:v>
                </c:pt>
                <c:pt idx="53">
                  <c:v>151</c:v>
                </c:pt>
                <c:pt idx="54">
                  <c:v>149</c:v>
                </c:pt>
                <c:pt idx="55">
                  <c:v>143</c:v>
                </c:pt>
                <c:pt idx="56">
                  <c:v>128</c:v>
                </c:pt>
                <c:pt idx="57">
                  <c:v>114</c:v>
                </c:pt>
                <c:pt idx="58">
                  <c:v>146</c:v>
                </c:pt>
                <c:pt idx="59">
                  <c:v>134</c:v>
                </c:pt>
                <c:pt idx="60">
                  <c:v>145</c:v>
                </c:pt>
                <c:pt idx="6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8-4CBD-8E4F-8E8760482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8557048"/>
        <c:axId val="1"/>
      </c:barChart>
      <c:catAx>
        <c:axId val="288557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>
                    <a:solidFill>
                      <a:schemeClr val="tx1"/>
                    </a:solidFill>
                  </a:rPr>
                  <a:t>Kalenderwoche 2020/2021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>
                    <a:solidFill>
                      <a:schemeClr val="tx1"/>
                    </a:solidFill>
                  </a:rPr>
                  <a:t>Anzahl Fälle Diagnosecode J09 - J22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88557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92771298324549"/>
          <c:y val="0.86690647482014394"/>
          <c:w val="0.85685453791960198"/>
          <c:h val="8.2098604580902221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FFD7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zur Vorwoche gesunken; ARE-Rate liegt etwas höher als im  Vorjahr zur 21. KW  (aber trotzdem seit 36. KW so niedrig wie noch nie in diesem Zeitraum (keine Grippewelle), deutlich unter der ARE-Rate der Vorsaisons (2017/18 und 2018/19 um die 21. KW.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5-bis 14-Jährigen deutlich, 35- bis 59-Jährige stabil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und in allen Altersgruppen gesunken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Auf BL-Ebene in den meisten insgesamt gesunken und auch in den Altersgruppen größtenteils gesunken (jedoch in : Bay, BaWü, NRW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 0-4-Jährige gestiegen)</a:t>
            </a:r>
            <a:r>
              <a:rPr lang="de-DE" dirty="0">
                <a:highlight>
                  <a:srgbClr val="FFFF00"/>
                </a:highlight>
              </a:rPr>
              <a:t> oder stabil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Falls andere BL gewünscht: </a:t>
            </a:r>
            <a:r>
              <a:rPr lang="de-DE" dirty="0"/>
              <a:t>\\rki.local\daten\Projekte\FG36_AGI\Wochenberichte\Berichterstellung\Saison_2020_21\Woche_20_2021\AGI-Wochenbericht_2021-06-01.xls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Rückgang in der Altersgruppe 35-59 Jahre, dennoch weiter erhöht und über Niveau der Vorsaisons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oder leichter Rückgang in den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Trotz Schwankungen in AG 5-14 Jahre seit Wochen stabil auf sehr niedrigen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Rückgang in der Altersgruppe 35-59 Jahre, dennoch weiter erhöht und über Niveau der Vorsaisons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oder leichter Rückgang in den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Trotz Schwankungen in AG 5-14 Jahre seit Wochen stabil auf sehr niedrigen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Die Folie mit den Intensivpatienten evtl. raus nehmen, bei so niedrigen Fallzahlen verliert sie sehr an Aussagekraft wegen stärkerer Schwankungen von Woche zu Woche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43% in KW 20/2021 </a:t>
            </a:r>
          </a:p>
          <a:p>
            <a:pPr marL="0" indent="0">
              <a:buFontTx/>
              <a:buNone/>
            </a:pPr>
            <a:r>
              <a:rPr lang="de-DE" b="0" dirty="0"/>
              <a:t>Weiterer Rückgang im Vergleich zur Vorwoche, bleibt unter 50% 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Anteil COVID an SARI mit Intensivbehandlung: erstmals merklicher Rückgang des Anteils, aber noch über 50% </a:t>
            </a:r>
          </a:p>
          <a:p>
            <a:pPr marL="0" indent="0">
              <a:buFontTx/>
              <a:buNone/>
            </a:pPr>
            <a:r>
              <a:rPr lang="de-DE" b="0" dirty="0"/>
              <a:t>Weiterhin deutlicher Rückgang der SARI mit Intensivbehandlung (seit 3 Wochen)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1.6.2021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1CAD25-AB68-476A-A84E-90BC2469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9" y="1933466"/>
            <a:ext cx="3668998" cy="34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21.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1.6.2021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D46545-1D0B-4A0B-A359-12EAA8AE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3" y="929767"/>
            <a:ext cx="3939114" cy="286672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8CC882-8271-47EB-BD31-41E78C49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311" y="877268"/>
            <a:ext cx="4789639" cy="34858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2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21. KW 2021 bei ca. 1.600 ARE pro 100.000 Einwohner.</a:t>
            </a:r>
          </a:p>
          <a:p>
            <a:r>
              <a:rPr lang="de-DE" dirty="0"/>
              <a:t>Auf die Bevölke­rung in Deutschland bezogen entspricht das einer Gesamtzahl von ca. 1.33 Millionen akuten Atem­wegs­er­kran­kungen (Vorwoche: ca. 1,5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21.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1.6.2021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8966" y="481590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21. KW 2021 bei ca. 370 Arzt­konsul­ta­tionen wegen ARE pro 100.000 Einwohner.</a:t>
            </a:r>
          </a:p>
          <a:p>
            <a:endParaRPr lang="de-DE" dirty="0"/>
          </a:p>
          <a:p>
            <a:r>
              <a:rPr lang="de-DE" dirty="0"/>
              <a:t>Auf die Bevölke­rung in Deutschland bezogen entspricht das einer Gesamt-zahl von ca. 308.000 Arzt­besuchen wegen akuter Atem­wegs­er­kran­kungen (Vorwoche: ca. 392.000).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98CB1E3-5931-45EC-A101-97D1693D1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533" y="1745226"/>
            <a:ext cx="3993372" cy="24679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F81E380-9948-4638-8525-00AE0D32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69" y="1456198"/>
            <a:ext cx="4801564" cy="30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1.6.2021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91" y="897652"/>
            <a:ext cx="3599996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6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935798"/>
            <a:ext cx="2652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  <a:p>
            <a:r>
              <a:rPr lang="de-DE" dirty="0"/>
              <a:t>*********************</a:t>
            </a:r>
          </a:p>
          <a:p>
            <a:r>
              <a:rPr lang="de-DE" b="1" dirty="0"/>
              <a:t>medianes Alter (inkl. Liegende):  </a:t>
            </a:r>
          </a:p>
          <a:p>
            <a:r>
              <a:rPr lang="de-DE" dirty="0">
                <a:sym typeface="Wingdings" panose="05000000000000000000" pitchFamily="2" charset="2"/>
              </a:rPr>
              <a:t>KW 20: 61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19: 61 Jahre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685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Intensivbehandlung, </a:t>
            </a:r>
            <a:r>
              <a:rPr lang="de-DE" dirty="0"/>
              <a:t>Anzahl und mittleres Alter;</a:t>
            </a:r>
          </a:p>
          <a:p>
            <a:endParaRPr lang="de-DE" dirty="0"/>
          </a:p>
          <a:p>
            <a:r>
              <a:rPr lang="de-DE" b="1" dirty="0"/>
              <a:t>medianes Alter:  </a:t>
            </a:r>
          </a:p>
          <a:p>
            <a:r>
              <a:rPr lang="de-DE" dirty="0">
                <a:sym typeface="Wingdings" panose="05000000000000000000" pitchFamily="2" charset="2"/>
              </a:rPr>
              <a:t>(KW 20: 68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19: 65 Jahre)</a:t>
            </a:r>
            <a:endParaRPr lang="de-DE" b="1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183308" y="1890774"/>
            <a:ext cx="210053" cy="313361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317250" y="1891986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>
            <a:off x="8209578" y="2126773"/>
            <a:ext cx="483423" cy="1685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302812" y="1604116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20. KW 2021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D82CCB5-DAB1-4230-8D2C-D7B75DC53F86}"/>
              </a:ext>
            </a:extLst>
          </p:cNvPr>
          <p:cNvCxnSpPr>
            <a:cxnSpLocks/>
          </p:cNvCxnSpPr>
          <p:nvPr/>
        </p:nvCxnSpPr>
        <p:spPr>
          <a:xfrm flipH="1" flipV="1">
            <a:off x="8133250" y="5579779"/>
            <a:ext cx="339123" cy="451323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DDA3A15-30D1-4A85-B22B-E543E34C9C68}"/>
              </a:ext>
            </a:extLst>
          </p:cNvPr>
          <p:cNvCxnSpPr>
            <a:cxnSpLocks/>
          </p:cNvCxnSpPr>
          <p:nvPr/>
        </p:nvCxnSpPr>
        <p:spPr>
          <a:xfrm flipH="1" flipV="1">
            <a:off x="8118895" y="5408182"/>
            <a:ext cx="353478" cy="16578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449C7A9-9705-4491-8E93-667125D4552C}"/>
              </a:ext>
            </a:extLst>
          </p:cNvPr>
          <p:cNvSpPr txBox="1"/>
          <p:nvPr/>
        </p:nvSpPr>
        <p:spPr>
          <a:xfrm>
            <a:off x="8286707" y="5538821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035D2E-CE7F-4E59-A867-D5D8F1DEB3B3}"/>
              </a:ext>
            </a:extLst>
          </p:cNvPr>
          <p:cNvSpPr txBox="1"/>
          <p:nvPr/>
        </p:nvSpPr>
        <p:spPr>
          <a:xfrm>
            <a:off x="8251569" y="5977105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4639563-C3D4-4B5E-9157-0924C90F68D3}"/>
              </a:ext>
            </a:extLst>
          </p:cNvPr>
          <p:cNvCxnSpPr>
            <a:cxnSpLocks/>
          </p:cNvCxnSpPr>
          <p:nvPr/>
        </p:nvCxnSpPr>
        <p:spPr>
          <a:xfrm flipH="1" flipV="1">
            <a:off x="8205799" y="2476834"/>
            <a:ext cx="371743" cy="1732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90528C25-623F-4A8B-9150-3F1718D8803F}"/>
              </a:ext>
            </a:extLst>
          </p:cNvPr>
          <p:cNvSpPr txBox="1"/>
          <p:nvPr/>
        </p:nvSpPr>
        <p:spPr>
          <a:xfrm>
            <a:off x="8251569" y="2648314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000"/>
                </a:solidFill>
              </a:rPr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3" y="596094"/>
            <a:ext cx="8067578" cy="2958111"/>
            <a:chOff x="-1696832" y="1651058"/>
            <a:chExt cx="10678165" cy="441221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6832" y="1651058"/>
              <a:ext cx="10678165" cy="4412211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293852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4326095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9" y="3821368"/>
            <a:ext cx="7739994" cy="2837997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20.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41112" y="141765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5585" y="1606714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332181" y="4443459"/>
            <a:ext cx="705216" cy="38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63%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135710" y="4597246"/>
            <a:ext cx="1096354" cy="2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73151" y="887634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627488" y="1413287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697635" y="4127013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51D708-B724-428C-A1B9-05331E4C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27" y="3797415"/>
            <a:ext cx="5310076" cy="2597121"/>
          </a:xfrm>
          <a:prstGeom prst="rect">
            <a:avLst/>
          </a:prstGeom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3E65A2A7-F009-4B2C-99B8-25C8A6E7B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648096"/>
              </p:ext>
            </p:extLst>
          </p:nvPr>
        </p:nvGraphicFramePr>
        <p:xfrm>
          <a:off x="3540827" y="1005145"/>
          <a:ext cx="5314763" cy="25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Bildschirmpräsentation (4:3)</PresentationFormat>
  <Paragraphs>97</Paragraphs>
  <Slides>8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1.6.2021</vt:lpstr>
      <vt:lpstr>GrippeWeb bis zur 21. KW 2021 </vt:lpstr>
      <vt:lpstr>Arbeitsgemeinschaft Influenza ARE-Konsultationen bis zur 21.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2248</cp:revision>
  <cp:lastPrinted>2020-05-13T06:04:10Z</cp:lastPrinted>
  <dcterms:created xsi:type="dcterms:W3CDTF">2015-11-02T12:29:13Z</dcterms:created>
  <dcterms:modified xsi:type="dcterms:W3CDTF">2021-06-02T08:57:44Z</dcterms:modified>
</cp:coreProperties>
</file>