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00" r:id="rId2"/>
    <p:sldId id="701" r:id="rId3"/>
    <p:sldId id="709" r:id="rId4"/>
    <p:sldId id="710" r:id="rId5"/>
    <p:sldId id="711" r:id="rId6"/>
    <p:sldId id="683" r:id="rId7"/>
    <p:sldId id="676" r:id="rId8"/>
    <p:sldId id="677" r:id="rId9"/>
    <p:sldId id="703" r:id="rId10"/>
    <p:sldId id="675" r:id="rId1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883" autoAdjust="0"/>
  </p:normalViewPr>
  <p:slideViewPr>
    <p:cSldViewPr>
      <p:cViewPr varScale="1">
        <p:scale>
          <a:sx n="63" d="100"/>
          <a:sy n="63" d="100"/>
        </p:scale>
        <p:origin x="164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2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0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https://coronavirus.data.gov.uk/details/healthcare </a:t>
            </a:r>
          </a:p>
          <a:p>
            <a:r>
              <a:rPr lang="de-DE" baseline="0" dirty="0"/>
              <a:t>https://covid19.sanger.ac.uk/lineages/raw?lineage=B.1.617.2&amp;colorBy=lambda&amp;latitude=54.370231&amp;longitude=3.524480&amp;zoom=4.25&amp;date=2021-05-08&amp;show=B.1.1.7%2CB.1.617</a:t>
            </a:r>
          </a:p>
          <a:p>
            <a:r>
              <a:rPr lang="de-DE" baseline="0" dirty="0"/>
              <a:t>https://assets.publishing.service.gov.uk/government/uploads/system/uploads/attachment_data/file/990177/Variants_of_Concern_VOC_Technical_Briefing_13_England.pdf </a:t>
            </a:r>
          </a:p>
          <a:p>
            <a:r>
              <a:rPr lang="de-DE" baseline="0" dirty="0"/>
              <a:t>https://coronavirus.data.gov.uk/</a:t>
            </a:r>
          </a:p>
          <a:p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170.812.850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00B050"/>
                </a:solidFill>
              </a:rPr>
              <a:t>-16.53%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3.557.586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02.06.2021; *https://ourworldindata.org/covid-vaccinations, 02.06.2021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4509"/>
              </p:ext>
            </p:extLst>
          </p:nvPr>
        </p:nvGraphicFramePr>
        <p:xfrm>
          <a:off x="19237" y="1512672"/>
          <a:ext cx="9105525" cy="4622705"/>
        </p:xfrm>
        <a:graphic>
          <a:graphicData uri="http://schemas.openxmlformats.org/drawingml/2006/table">
            <a:tbl>
              <a:tblPr firstRow="1" firstCol="1" bandRow="1"/>
              <a:tblGrid>
                <a:gridCol w="131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55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9358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28.307.832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1150.037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16.545.554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424.798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199,9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3.781.784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219.649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486,0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3.406.456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157.023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+33.04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308,6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32.942.677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122.565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-29.13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2.923.823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68.427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5.575.650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65.216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+17.65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5.090.249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64.081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579.462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53.573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+15.29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165,5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5.256.516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53.131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Alpha(Linie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DD865F-22A9-4031-9D66-4E908BC5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433512"/>
            <a:ext cx="8429625" cy="39909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7A1A36E-5C35-42AF-B7C0-D5B1BEF0B128}"/>
              </a:ext>
            </a:extLst>
          </p:cNvPr>
          <p:cNvSpPr txBox="1"/>
          <p:nvPr/>
        </p:nvSpPr>
        <p:spPr>
          <a:xfrm>
            <a:off x="4176464" y="6289575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02.06.2021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D2697C-72B6-4A0F-8CA7-5C5B5065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7450"/>
          <a:stretch/>
        </p:blipFill>
        <p:spPr>
          <a:xfrm>
            <a:off x="151816" y="853923"/>
            <a:ext cx="8496944" cy="56985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EDEDFDC-1653-41BB-ADB5-1CFEAA4A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58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02.06.2021;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01.06.2021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73467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-24,4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-13,7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-13,7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-14,6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-100,0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BA77E4E5-0451-4540-9E66-3A65DB10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110"/>
            <a:ext cx="4572000" cy="22568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72CD053-190C-4DF5-860C-BFD0F865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009524"/>
            <a:ext cx="4572000" cy="24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6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en-US" sz="2400" dirty="0">
                <a:latin typeface="Scala Sans OT" panose="020B0504030101020104" pitchFamily="34" charset="0"/>
              </a:rPr>
              <a:t>Update </a:t>
            </a:r>
            <a:r>
              <a:rPr lang="en-US" sz="2400" dirty="0" err="1">
                <a:latin typeface="Scala Sans OT" panose="020B0504030101020104" pitchFamily="34" charset="0"/>
              </a:rPr>
              <a:t>zu</a:t>
            </a:r>
            <a:r>
              <a:rPr lang="en-US" sz="2400" dirty="0">
                <a:latin typeface="Scala Sans OT" panose="020B0504030101020104" pitchFamily="34" charset="0"/>
              </a:rPr>
              <a:t> SARS-CoV-2 VOIs und VOCs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FB546EF-20E4-4424-8099-240348F7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8676456" cy="585697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71E234A-9896-479F-BF5C-6635AD6C0E8A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01.06.2021</a:t>
            </a:r>
          </a:p>
        </p:txBody>
      </p:sp>
    </p:spTree>
    <p:extLst>
      <p:ext uri="{BB962C8B-B14F-4D97-AF65-F5344CB8AC3E}">
        <p14:creationId xmlns:p14="http://schemas.microsoft.com/office/powerpoint/2010/main" val="168630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Vietnam – Delta (</a:t>
            </a:r>
            <a:r>
              <a:rPr lang="de-DE" dirty="0"/>
              <a:t>B.1.617.2) Variante mit 144 Deletion 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706648"/>
            <a:ext cx="466406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7.870 Fälle (WHO 03.06.2021)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49 Todesfälle (Fallsterblichkeit: 0,6%)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</a:t>
            </a:r>
            <a:r>
              <a:rPr lang="de-DE" sz="1600" b="1" dirty="0">
                <a:solidFill>
                  <a:srgbClr val="0070C0"/>
                </a:solidFill>
              </a:rPr>
              <a:t>1,8 /100.000 </a:t>
            </a:r>
            <a:r>
              <a:rPr lang="de-DE" sz="1600" b="1" dirty="0" err="1">
                <a:solidFill>
                  <a:srgbClr val="0070C0"/>
                </a:solidFill>
              </a:rPr>
              <a:t>Ew</a:t>
            </a:r>
            <a:r>
              <a:rPr lang="de-DE" sz="1600" b="1" dirty="0">
                <a:solidFill>
                  <a:srgbClr val="0070C0"/>
                </a:solidFill>
              </a:rPr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</a:t>
            </a:r>
            <a:r>
              <a:rPr lang="de-DE" sz="1600" b="1" dirty="0"/>
              <a:t>1.759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(+26,5%)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1,2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1. Impfdosis: </a:t>
            </a:r>
            <a:r>
              <a:rPr lang="de-DE" sz="1600" b="1" dirty="0">
                <a:solidFill>
                  <a:srgbClr val="0070C0"/>
                </a:solidFill>
              </a:rPr>
              <a:t>1,1%</a:t>
            </a:r>
            <a:r>
              <a:rPr lang="de-DE" sz="1600" b="1" dirty="0">
                <a:solidFill>
                  <a:prstClr val="black"/>
                </a:solidFill>
              </a:rPr>
              <a:t>, 2. Impfdosis: </a:t>
            </a:r>
            <a:r>
              <a:rPr lang="de-DE" sz="1600" b="1" dirty="0">
                <a:solidFill>
                  <a:srgbClr val="0070C0"/>
                </a:solidFill>
              </a:rPr>
              <a:t>&lt;0,1%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200" dirty="0">
                <a:solidFill>
                  <a:prstClr val="black"/>
                </a:solidFill>
              </a:rPr>
              <a:t>(</a:t>
            </a:r>
            <a:r>
              <a:rPr lang="de-DE" sz="1200" dirty="0">
                <a:solidFill>
                  <a:prstClr val="black"/>
                </a:solidFill>
                <a:hlinkClick r:id="rId3"/>
              </a:rPr>
              <a:t>https://ourworldindata.org/covid-vaccinations</a:t>
            </a:r>
            <a:r>
              <a:rPr lang="de-DE" sz="1200" dirty="0">
                <a:solidFill>
                  <a:prstClr val="black"/>
                </a:solidFill>
              </a:rPr>
              <a:t>; 02.06.2021)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EF9CD16-6B19-4CFE-BB8F-F0C5A4C86465}"/>
              </a:ext>
            </a:extLst>
          </p:cNvPr>
          <p:cNvSpPr/>
          <p:nvPr/>
        </p:nvSpPr>
        <p:spPr>
          <a:xfrm>
            <a:off x="5891208" y="2191983"/>
            <a:ext cx="2929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Datenstand 03.06.2021, Quelle: WHO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843F58-9B11-4E38-9497-295A2FA3FECB}"/>
              </a:ext>
            </a:extLst>
          </p:cNvPr>
          <p:cNvSpPr/>
          <p:nvPr/>
        </p:nvSpPr>
        <p:spPr>
          <a:xfrm>
            <a:off x="323528" y="6062494"/>
            <a:ext cx="5545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Quelle: WHO COVID-19 in </a:t>
            </a:r>
            <a:r>
              <a:rPr lang="de-DE" sz="1400" dirty="0" err="1"/>
              <a:t>Viet</a:t>
            </a:r>
            <a:r>
              <a:rPr lang="de-DE" sz="1400" dirty="0"/>
              <a:t> Nam Situation Report 44; 01.06.2021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ACCC3B-027F-4482-8918-530A83D8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617276"/>
            <a:ext cx="2929263" cy="40962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74852C-CCB2-40E0-96F9-CE5F96242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38340"/>
            <a:ext cx="5152603" cy="3377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C0E656-E068-4555-9D84-835178F2B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115" y="747374"/>
            <a:ext cx="3811885" cy="13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Beta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DECCD3-AC41-4638-B2AF-6ACE41C87966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7B0A50-9630-4809-830E-876006898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00" b="35300"/>
          <a:stretch/>
        </p:blipFill>
        <p:spPr>
          <a:xfrm>
            <a:off x="521445" y="1541237"/>
            <a:ext cx="7740207" cy="32174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E0D3AD8-A692-4E35-92E4-DCFDB338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476375"/>
            <a:ext cx="83058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Gamma (P1. Variante; 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Kanada, Italien,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A9E9CB-E61D-40EB-8436-C5A66474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00"/>
          <a:stretch/>
        </p:blipFill>
        <p:spPr>
          <a:xfrm>
            <a:off x="539552" y="1566462"/>
            <a:ext cx="7416824" cy="37018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8F70CAB-2E35-4921-9FBC-1E38C6322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528762"/>
            <a:ext cx="8410575" cy="38004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29881C-A4F0-4EEE-856E-907963D835EC}"/>
              </a:ext>
            </a:extLst>
          </p:cNvPr>
          <p:cNvSpPr txBox="1"/>
          <p:nvPr/>
        </p:nvSpPr>
        <p:spPr>
          <a:xfrm>
            <a:off x="4176464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Delta (Linie B.1.617.2)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539552" y="56817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Indien, Nepal, UK</a:t>
            </a:r>
            <a:endParaRPr lang="de-DE" strike="sngStrik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F7C0B6-AA09-40D4-A734-0CFFD00C5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2" y="1571625"/>
            <a:ext cx="8220075" cy="37147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39651C9-200B-4BF1-81E2-5D6B1421AAB3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01.06.2021</a:t>
            </a:r>
          </a:p>
        </p:txBody>
      </p:sp>
    </p:spTree>
    <p:extLst>
      <p:ext uri="{BB962C8B-B14F-4D97-AF65-F5344CB8AC3E}">
        <p14:creationId xmlns:p14="http://schemas.microsoft.com/office/powerpoint/2010/main" val="260243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Bildschirmpräsentation (4:3)</PresentationFormat>
  <Paragraphs>199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Update zu SARS-CoV-2 VOIs und VOCs</vt:lpstr>
      <vt:lpstr>Vietnam – Delta (B.1.617.2) Variante mit 144 Deletion </vt:lpstr>
      <vt:lpstr>BACK-UP</vt:lpstr>
      <vt:lpstr>SARS-CoV-2 Varianten: Beta (Linie B1.351) </vt:lpstr>
      <vt:lpstr>SARS-CoV-2 Varianten: Gamma (P1. Variante; Linie B1.128.1)</vt:lpstr>
      <vt:lpstr>SARS-CoV-2 Varianten: Delta (Linie B.1.617.2)</vt:lpstr>
      <vt:lpstr>SARS-CoV-2 Varianten: Alpha(Linie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1508</cp:revision>
  <cp:lastPrinted>2020-09-29T15:21:52Z</cp:lastPrinted>
  <dcterms:created xsi:type="dcterms:W3CDTF">2020-03-24T07:57:46Z</dcterms:created>
  <dcterms:modified xsi:type="dcterms:W3CDTF">2021-06-04T08:57:31Z</dcterms:modified>
</cp:coreProperties>
</file>