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  <p:sldId id="339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7808" autoAdjust="0"/>
  </p:normalViewPr>
  <p:slideViewPr>
    <p:cSldViewPr snapToGrid="0" snapToObjects="1">
      <p:cViewPr varScale="1">
        <p:scale>
          <a:sx n="82" d="100"/>
          <a:sy n="82" d="100"/>
        </p:scale>
        <p:origin x="108" y="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21:</a:t>
            </a:r>
          </a:p>
          <a:p>
            <a:r>
              <a:rPr lang="de-DE" sz="1000" b="0" dirty="0"/>
              <a:t>0-5 Jahre:	350.000 ARE (7.400/100.000), davon 12%</a:t>
            </a:r>
            <a:r>
              <a:rPr lang="de-DE" sz="1000" b="0" baseline="0" dirty="0"/>
              <a:t> mit Arztbesuch (rund 42.000 Kinder)</a:t>
            </a:r>
            <a:endParaRPr lang="de-DE" sz="1000" b="0" dirty="0"/>
          </a:p>
          <a:p>
            <a:r>
              <a:rPr lang="de-DE" sz="1000" b="0" dirty="0"/>
              <a:t>6-10 Jahre:      166.000</a:t>
            </a:r>
            <a:r>
              <a:rPr lang="de-DE" sz="1000" b="0" baseline="0" dirty="0"/>
              <a:t> ARE (4.500/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10%</a:t>
            </a:r>
            <a:r>
              <a:rPr lang="de-DE" sz="1000" b="0" baseline="0" dirty="0"/>
              <a:t> mit Arztbesuch (rund 17.000 Kinder)</a:t>
            </a:r>
          </a:p>
          <a:p>
            <a:r>
              <a:rPr lang="de-DE" sz="1000" b="0" baseline="0" dirty="0"/>
              <a:t>1</a:t>
            </a:r>
            <a:r>
              <a:rPr lang="de-DE" sz="1000" b="0" dirty="0"/>
              <a:t>1-14 Jahre:	  30.000 </a:t>
            </a:r>
            <a:r>
              <a:rPr lang="de-DE" sz="1000" b="0"/>
              <a:t>ARE (1.000/100.000</a:t>
            </a:r>
            <a:r>
              <a:rPr lang="de-DE" sz="1000" b="0" dirty="0"/>
              <a:t>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20		% KW 20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118.525		1.704 (36/100.000)	5,8%		5,7%</a:t>
            </a:r>
          </a:p>
          <a:p>
            <a:r>
              <a:rPr lang="de-DE" sz="1200" dirty="0"/>
              <a:t>6-10:  127.886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1.929</a:t>
            </a:r>
            <a:r>
              <a:rPr lang="de-DE" sz="1200" dirty="0"/>
              <a:t> (52/100.000)	6,6%		4,4%</a:t>
            </a:r>
          </a:p>
          <a:p>
            <a:r>
              <a:rPr lang="de-DE" sz="1200" dirty="0"/>
              <a:t>11-14: 115.360		1.696 (57/100.000)	5,8%		3,6%</a:t>
            </a:r>
          </a:p>
          <a:p>
            <a:r>
              <a:rPr lang="de-DE" sz="1200" dirty="0"/>
              <a:t>15-20: 269.228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2.636 </a:t>
            </a:r>
            <a:r>
              <a:rPr lang="de-DE" sz="1200" dirty="0"/>
              <a:t>(55/100.000)	9,0%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2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9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04.06.2021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AD3198-9D1F-412E-BE3B-59EFA0538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6" y="1711569"/>
            <a:ext cx="2733675" cy="2095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C0DE1F-CA01-4FA1-A695-7AF2D007F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437" y="1973447"/>
            <a:ext cx="4667230" cy="26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6DB350-4000-4C18-9743-19CD1D22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5E0E46-2B2A-439A-9D3C-0F1320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91155A-7CC3-4515-A36D-BE693BE9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983646" cy="714291"/>
          </a:xfrm>
        </p:spPr>
        <p:txBody>
          <a:bodyPr/>
          <a:lstStyle/>
          <a:p>
            <a:r>
              <a:rPr lang="de-DE" dirty="0"/>
              <a:t>Krankheitsschwere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957B7-9445-446D-A7AD-166F6FB07FAF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F7CAC4-1CDE-49FD-8F80-2F0E6B21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3" y="622230"/>
            <a:ext cx="3852755" cy="211854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EC582-E267-4349-AD09-77D1063D0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674" y="622229"/>
            <a:ext cx="3852755" cy="21185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EECDA05-37D6-4953-B6F1-DACAAE60B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052" y="2785638"/>
            <a:ext cx="3861299" cy="21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01.06.2021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Vergleich der für die Bevölkerung in Deutschland geschätzten Inzidenzen akuter respiratorischer Erkrankungen (ARE) nach Altersgruppe und Kalenderwoche für die Jahre 2020/21 im Vergleich zu 2016-2019. Es wurde mit Ausnahme der letzten drei Kalenderwochen in 2020/21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80D718-1D1E-43DE-B59C-CF1C7ECF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15" y="467832"/>
            <a:ext cx="6008117" cy="42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C2DF8A-3001-4EAB-B8A1-CE808130F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4" y="1229231"/>
            <a:ext cx="4397440" cy="28738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A46C13-ACC7-403F-9E66-5D57D515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720" y="1229231"/>
            <a:ext cx="4324367" cy="28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26B6239-3E96-4201-B863-9F84BAB80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347" y="1230491"/>
            <a:ext cx="4458802" cy="31444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EB6D41-2309-47C1-8F5B-3DB2D0A77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8" y="1230491"/>
            <a:ext cx="4284720" cy="31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3.248 Ausbrüche in Kindergärten/Horte (&gt;= 2 Fälle) übermittelt</a:t>
            </a:r>
          </a:p>
          <a:p>
            <a:pPr lvl="1"/>
            <a:r>
              <a:rPr lang="de-DE" sz="1200" dirty="0"/>
              <a:t>2.755 (85%) Ausbrüche mit Kinderbeteiligung (&lt;15J.), 45% (8.703/19.347) der Fälle sind 0 - 5 Jahre alt</a:t>
            </a:r>
          </a:p>
          <a:p>
            <a:pPr lvl="1"/>
            <a:r>
              <a:rPr lang="de-DE" sz="1200" dirty="0"/>
              <a:t>493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30596A-B8AF-4027-9B53-B7FBDC5A9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6178"/>
            <a:ext cx="9144000" cy="28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04.06.2021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934" y="10401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7949" y="10848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298293" y="15269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B14DF06-B840-42AE-9922-22A48B95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49" y="1963199"/>
            <a:ext cx="3124200" cy="2095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D326BA5-28C8-4CA5-BF2C-3A40AE42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372" y="2263692"/>
            <a:ext cx="4677360" cy="2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2.431 Ausbrüche in Schulen übermittelt (&gt;= 2 Fälle, 0-5 Jahre ausgeschlossen) </a:t>
            </a:r>
          </a:p>
          <a:p>
            <a:pPr lvl="1"/>
            <a:r>
              <a:rPr lang="de-DE" sz="1200" dirty="0"/>
              <a:t>2.276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153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31.05.2021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67D2C9-2E15-4E66-8862-82F431C0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681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Bildschirmpräsentation (16:9)</PresentationFormat>
  <Paragraphs>95</Paragraphs>
  <Slides>11</Slides>
  <Notes>8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  <vt:lpstr>Krankheitsschwere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588</cp:revision>
  <dcterms:created xsi:type="dcterms:W3CDTF">2015-11-02T12:29:13Z</dcterms:created>
  <dcterms:modified xsi:type="dcterms:W3CDTF">2021-06-04T06:19:53Z</dcterms:modified>
</cp:coreProperties>
</file>