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70" r:id="rId3"/>
    <p:sldId id="409" r:id="rId4"/>
    <p:sldId id="410" r:id="rId5"/>
    <p:sldId id="413" r:id="rId6"/>
    <p:sldId id="414" r:id="rId7"/>
    <p:sldId id="415" r:id="rId8"/>
    <p:sldId id="412" r:id="rId9"/>
    <p:sldId id="407" r:id="rId10"/>
    <p:sldId id="408" r:id="rId11"/>
    <p:sldId id="366" r:id="rId12"/>
    <p:sldId id="368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BD2"/>
    <a:srgbClr val="006EC7"/>
    <a:srgbClr val="66A8DD"/>
    <a:srgbClr val="4D8AD2"/>
    <a:srgbClr val="80A5DC"/>
    <a:srgbClr val="689CCA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92902" autoAdjust="0"/>
  </p:normalViewPr>
  <p:slideViewPr>
    <p:cSldViewPr snapToGrid="0" snapToObjects="1">
      <p:cViewPr varScale="1">
        <p:scale>
          <a:sx n="121" d="100"/>
          <a:sy n="121" d="100"/>
        </p:scale>
        <p:origin x="10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Berichtete Tests aus Folgebefragung: 26,5% PCR / 44,2% Antigen-Schnelltest / 14,6% PCR und Antigen / 1,7% unbekannter Test / 13% kein Test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51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Wenn Testergebnis über CWA vermittelt wurde: 62,8% innerhalb von 24h / 27,4% innerhalb von 2 Tagen / 3,9% innerhalb von 3 Tagen / 2,3% länger als 3 Tage / 3,6% unbekannt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37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2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95E5-D87B-4B25-AEA4-54AAC5CD92D3}" type="datetime1">
              <a:rPr lang="de-DE" smtClean="0"/>
              <a:t>04.06.2021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8FAE-BC5F-4DF3-A00D-5A45606FB43A}" type="datetime1">
              <a:rPr lang="de-DE" smtClean="0"/>
              <a:t>04.06.2021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57A7-067E-47D5-AF28-F341491FB83C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DFD5-AA3B-401E-BEBC-B460E29B1DD7}" type="datetime1">
              <a:rPr lang="de-DE" smtClean="0"/>
              <a:t>04.06.2021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94A9F643-8B0F-499A-84AE-44EBB51C9925}" type="datetime1">
              <a:rPr lang="de-DE" smtClean="0"/>
              <a:t>04.06.2021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/>
              <a:t>EDUS - CWA</a:t>
            </a:r>
            <a:br>
              <a:rPr lang="de-DE" dirty="0"/>
            </a:br>
            <a:r>
              <a:rPr lang="de-DE" b="0" dirty="0"/>
              <a:t>Vorstellung und erste Ergebnisse des </a:t>
            </a:r>
            <a:r>
              <a:rPr lang="de-DE" dirty="0"/>
              <a:t>E</a:t>
            </a:r>
            <a:r>
              <a:rPr lang="de-DE" b="0" dirty="0"/>
              <a:t>vent-</a:t>
            </a:r>
            <a:r>
              <a:rPr lang="de-DE" dirty="0"/>
              <a:t>D</a:t>
            </a:r>
            <a:r>
              <a:rPr lang="de-DE" b="0" dirty="0"/>
              <a:t>riven </a:t>
            </a:r>
            <a:r>
              <a:rPr lang="de-DE" dirty="0"/>
              <a:t>U</a:t>
            </a:r>
            <a:r>
              <a:rPr lang="de-DE" b="0" dirty="0"/>
              <a:t>ser </a:t>
            </a:r>
            <a:r>
              <a:rPr lang="de-DE" dirty="0"/>
              <a:t>S</a:t>
            </a:r>
            <a:r>
              <a:rPr lang="de-DE" b="0" dirty="0"/>
              <a:t>urveys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Tim Weihrauch / Patrick Schmich</a:t>
            </a:r>
          </a:p>
          <a:p>
            <a:r>
              <a:rPr lang="de-DE" dirty="0"/>
              <a:t>04.06.2021</a:t>
            </a:r>
          </a:p>
        </p:txBody>
      </p:sp>
    </p:spTree>
    <p:extLst>
      <p:ext uri="{BB962C8B-B14F-4D97-AF65-F5344CB8AC3E}">
        <p14:creationId xmlns:p14="http://schemas.microsoft.com/office/powerpoint/2010/main" val="393700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DAC14C-2AEC-43EB-99E0-D7DC78F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8" y="6356351"/>
            <a:ext cx="1860421" cy="365125"/>
          </a:xfrm>
        </p:spPr>
        <p:txBody>
          <a:bodyPr/>
          <a:lstStyle/>
          <a:p>
            <a:r>
              <a:rPr lang="de-DE"/>
              <a:t>18 May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7C4505-5555-4358-8177-31073ABD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1"/>
            <a:ext cx="2895600" cy="365125"/>
          </a:xfrm>
        </p:spPr>
        <p:txBody>
          <a:bodyPr/>
          <a:lstStyle/>
          <a:p>
            <a:r>
              <a:rPr lang="de-DE"/>
              <a:t>Corona-Warn-App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E6E8D-C0B2-4050-ACF9-B87319AF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489" y="6356351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4EDDBB-3398-433C-B4D4-BBB7D9AF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77517"/>
            <a:ext cx="8223160" cy="338554"/>
          </a:xfrm>
        </p:spPr>
        <p:txBody>
          <a:bodyPr/>
          <a:lstStyle/>
          <a:p>
            <a:r>
              <a:rPr lang="en-US" dirty="0"/>
              <a:t>First Look at the Response: Response Follow-Up Questionnaire</a:t>
            </a: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A505B264-79AE-465C-ABCB-3911E802E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529905"/>
            <a:ext cx="8223160" cy="4750580"/>
          </a:xfrm>
        </p:spPr>
        <p:txBody>
          <a:bodyPr>
            <a:normAutofit/>
          </a:bodyPr>
          <a:lstStyle/>
          <a:p>
            <a:r>
              <a:rPr lang="en-US" dirty="0"/>
              <a:t>Completed follow-up questionnaires:	 </a:t>
            </a:r>
            <a:r>
              <a:rPr lang="en-US" b="1" dirty="0"/>
              <a:t>15,541</a:t>
            </a:r>
            <a:r>
              <a:rPr lang="en-US" dirty="0"/>
              <a:t> (by 17 May 21)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714A08-686A-4BEF-9B32-42B70A679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07" b="11893"/>
          <a:stretch/>
        </p:blipFill>
        <p:spPr>
          <a:xfrm>
            <a:off x="456052" y="1942592"/>
            <a:ext cx="8060585" cy="27553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64E248-EAE5-4B90-9C78-7D884EB6BF0F}"/>
              </a:ext>
            </a:extLst>
          </p:cNvPr>
          <p:cNvSpPr txBox="1"/>
          <p:nvPr/>
        </p:nvSpPr>
        <p:spPr>
          <a:xfrm>
            <a:off x="1135953" y="5038552"/>
            <a:ext cx="1463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 Mar 21: </a:t>
            </a:r>
          </a:p>
          <a:p>
            <a:r>
              <a:rPr lang="en-US" sz="1600" dirty="0"/>
              <a:t>Start of follow-up questionnaire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C6983C2-9B26-4440-9C22-2EE29E03BFAE}"/>
              </a:ext>
            </a:extLst>
          </p:cNvPr>
          <p:cNvCxnSpPr/>
          <p:nvPr/>
        </p:nvCxnSpPr>
        <p:spPr>
          <a:xfrm>
            <a:off x="1303528" y="4719668"/>
            <a:ext cx="0" cy="38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A4A052D-249B-44C3-B8B8-1000CB051794}"/>
              </a:ext>
            </a:extLst>
          </p:cNvPr>
          <p:cNvCxnSpPr/>
          <p:nvPr/>
        </p:nvCxnSpPr>
        <p:spPr>
          <a:xfrm>
            <a:off x="2699236" y="4727028"/>
            <a:ext cx="0" cy="38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29CB80B-1BE4-47E7-9C9A-4ACA6032B7CB}"/>
              </a:ext>
            </a:extLst>
          </p:cNvPr>
          <p:cNvSpPr txBox="1"/>
          <p:nvPr/>
        </p:nvSpPr>
        <p:spPr>
          <a:xfrm>
            <a:off x="2554012" y="5034819"/>
            <a:ext cx="212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24 Mar 21: Comparable increase to initial questionnaire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1A1EA37-FF07-4E61-B580-295C121A0BF1}"/>
              </a:ext>
            </a:extLst>
          </p:cNvPr>
          <p:cNvCxnSpPr/>
          <p:nvPr/>
        </p:nvCxnSpPr>
        <p:spPr>
          <a:xfrm>
            <a:off x="7625251" y="4686936"/>
            <a:ext cx="0" cy="38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AAF7D47-7282-4155-8929-D272B18A455F}"/>
              </a:ext>
            </a:extLst>
          </p:cNvPr>
          <p:cNvSpPr txBox="1"/>
          <p:nvPr/>
        </p:nvSpPr>
        <p:spPr>
          <a:xfrm>
            <a:off x="5369415" y="5034819"/>
            <a:ext cx="2957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 May 21: Participation for follow-up questionnaire declines five days after end of invitations for initial questionnaire </a:t>
            </a:r>
          </a:p>
        </p:txBody>
      </p:sp>
    </p:spTree>
    <p:extLst>
      <p:ext uri="{BB962C8B-B14F-4D97-AF65-F5344CB8AC3E}">
        <p14:creationId xmlns:p14="http://schemas.microsoft.com/office/powerpoint/2010/main" val="9606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DAC14C-2AEC-43EB-99E0-D7DC78F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8" y="6356351"/>
            <a:ext cx="1860421" cy="365125"/>
          </a:xfrm>
        </p:spPr>
        <p:txBody>
          <a:bodyPr/>
          <a:lstStyle/>
          <a:p>
            <a:r>
              <a:rPr lang="de-DE"/>
              <a:t>18 May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7C4505-5555-4358-8177-31073ABD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1"/>
            <a:ext cx="2895600" cy="365125"/>
          </a:xfrm>
        </p:spPr>
        <p:txBody>
          <a:bodyPr/>
          <a:lstStyle/>
          <a:p>
            <a:r>
              <a:rPr lang="de-DE"/>
              <a:t>Corona-Warn-App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E6E8D-C0B2-4050-ACF9-B87319AF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489" y="6356351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4EDDBB-3398-433C-B4D4-BBB7D9AF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77517"/>
            <a:ext cx="8223160" cy="338554"/>
          </a:xfrm>
        </p:spPr>
        <p:txBody>
          <a:bodyPr/>
          <a:lstStyle/>
          <a:p>
            <a:r>
              <a:rPr lang="en-US" dirty="0"/>
              <a:t>Follow-Up: Testing I</a:t>
            </a: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5A4147DD-1D53-448D-8716-0C1B34549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529905"/>
            <a:ext cx="8223160" cy="4750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Did you have a SARS-CoV-2 test after the indication of an increased risk through the Corona-Warn-App? [single choice]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08877FA-F3AA-4FB4-87E6-CF581EB1A94F}"/>
              </a:ext>
            </a:extLst>
          </p:cNvPr>
          <p:cNvGrpSpPr/>
          <p:nvPr/>
        </p:nvGrpSpPr>
        <p:grpSpPr>
          <a:xfrm>
            <a:off x="1450352" y="4218475"/>
            <a:ext cx="7680000" cy="2458720"/>
            <a:chOff x="668020" y="3002480"/>
            <a:chExt cx="6084000" cy="1844040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153EDE3-B2E8-48DE-8BE8-CE8554A61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020" y="3002480"/>
              <a:ext cx="6084000" cy="1533721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D25AD93-8F2E-4B41-9CE4-F8835DF6A121}"/>
                </a:ext>
              </a:extLst>
            </p:cNvPr>
            <p:cNvSpPr/>
            <p:nvPr/>
          </p:nvSpPr>
          <p:spPr>
            <a:xfrm>
              <a:off x="4140898" y="4206004"/>
              <a:ext cx="1649175" cy="640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Depends on medical advice from physician or from another health care provider</a:t>
              </a:r>
              <a:endParaRPr lang="de-DE" sz="1333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491B418-9BE8-48E9-9579-952A4E4F5259}"/>
                </a:ext>
              </a:extLst>
            </p:cNvPr>
            <p:cNvSpPr/>
            <p:nvPr/>
          </p:nvSpPr>
          <p:spPr>
            <a:xfrm>
              <a:off x="904424" y="4206004"/>
              <a:ext cx="1010204" cy="176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PCR test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BEC0232-A229-43B7-A3FE-3E3ED28539B4}"/>
                </a:ext>
              </a:extLst>
            </p:cNvPr>
            <p:cNvSpPr/>
            <p:nvPr/>
          </p:nvSpPr>
          <p:spPr>
            <a:xfrm>
              <a:off x="2076553" y="4206003"/>
              <a:ext cx="1010204" cy="310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Rapid antigen test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8A8EE1A-A9D6-4673-A9AC-EFA92B99C679}"/>
                </a:ext>
              </a:extLst>
            </p:cNvPr>
            <p:cNvSpPr/>
            <p:nvPr/>
          </p:nvSpPr>
          <p:spPr>
            <a:xfrm>
              <a:off x="3224659" y="4208459"/>
              <a:ext cx="1077282" cy="310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PCR and rapid  antigen test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A70630C-DEFC-435A-B31A-C648E850A033}"/>
                </a:ext>
              </a:extLst>
            </p:cNvPr>
            <p:cNvSpPr/>
            <p:nvPr/>
          </p:nvSpPr>
          <p:spPr>
            <a:xfrm>
              <a:off x="5684319" y="4208458"/>
              <a:ext cx="912792" cy="310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Do not know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0D2107B-453D-4877-85A4-AECA53BAEFB1}"/>
              </a:ext>
            </a:extLst>
          </p:cNvPr>
          <p:cNvGrpSpPr/>
          <p:nvPr/>
        </p:nvGrpSpPr>
        <p:grpSpPr>
          <a:xfrm>
            <a:off x="1418031" y="2171659"/>
            <a:ext cx="7680000" cy="2129408"/>
            <a:chOff x="584200" y="1628744"/>
            <a:chExt cx="5760000" cy="159705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9E28C6E-093E-473E-9555-F5DCE26B6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200" y="1628744"/>
              <a:ext cx="5760000" cy="1452880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8EA8E9DE-6E24-471F-8B89-A43F14057B7C}"/>
                </a:ext>
              </a:extLst>
            </p:cNvPr>
            <p:cNvSpPr/>
            <p:nvPr/>
          </p:nvSpPr>
          <p:spPr>
            <a:xfrm>
              <a:off x="802485" y="2826178"/>
              <a:ext cx="956406" cy="251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PCR test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E17B079-1AC0-42C8-99A0-2454D34EA538}"/>
                </a:ext>
              </a:extLst>
            </p:cNvPr>
            <p:cNvSpPr/>
            <p:nvPr/>
          </p:nvSpPr>
          <p:spPr>
            <a:xfrm>
              <a:off x="1927742" y="2830342"/>
              <a:ext cx="956406" cy="39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Rapid antigen test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DCB6AC3-D698-4911-9970-C5313A40E919}"/>
                </a:ext>
              </a:extLst>
            </p:cNvPr>
            <p:cNvSpPr/>
            <p:nvPr/>
          </p:nvSpPr>
          <p:spPr>
            <a:xfrm>
              <a:off x="3046318" y="2830342"/>
              <a:ext cx="956406" cy="39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PCR and rapid antigen test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85E9D8A-4EBF-4AF9-9680-83A461A508BC}"/>
                </a:ext>
              </a:extLst>
            </p:cNvPr>
            <p:cNvSpPr/>
            <p:nvPr/>
          </p:nvSpPr>
          <p:spPr>
            <a:xfrm>
              <a:off x="4104640" y="2835422"/>
              <a:ext cx="1070790" cy="39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Don´t know what kind of test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FE7A8A2-6D13-4BA7-89AB-15585F87856D}"/>
                </a:ext>
              </a:extLst>
            </p:cNvPr>
            <p:cNvSpPr/>
            <p:nvPr/>
          </p:nvSpPr>
          <p:spPr>
            <a:xfrm>
              <a:off x="5223216" y="2835422"/>
              <a:ext cx="1070790" cy="390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333" dirty="0">
                  <a:solidFill>
                    <a:schemeClr val="tx1"/>
                  </a:solidFill>
                </a:rPr>
                <a:t>No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1A59954E-6561-4C53-99FE-95EE1F72144A}"/>
              </a:ext>
            </a:extLst>
          </p:cNvPr>
          <p:cNvSpPr txBox="1"/>
          <p:nvPr/>
        </p:nvSpPr>
        <p:spPr>
          <a:xfrm>
            <a:off x="7747" y="2775247"/>
            <a:ext cx="128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Follow-</a:t>
            </a:r>
            <a:r>
              <a:rPr lang="de-DE" sz="2000" dirty="0" err="1"/>
              <a:t>up</a:t>
            </a:r>
            <a:r>
              <a:rPr lang="de-DE" sz="2000" dirty="0"/>
              <a:t>: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A69F082-C9F6-4F79-B33C-439FD813811A}"/>
              </a:ext>
            </a:extLst>
          </p:cNvPr>
          <p:cNvSpPr txBox="1"/>
          <p:nvPr/>
        </p:nvSpPr>
        <p:spPr>
          <a:xfrm>
            <a:off x="314633" y="482337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Initial</a:t>
            </a:r>
            <a:r>
              <a:rPr lang="de-DE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6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DAC14C-2AEC-43EB-99E0-D7DC78F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8" y="6356351"/>
            <a:ext cx="1860421" cy="365125"/>
          </a:xfrm>
        </p:spPr>
        <p:txBody>
          <a:bodyPr/>
          <a:lstStyle/>
          <a:p>
            <a:r>
              <a:rPr lang="de-DE"/>
              <a:t>18 May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7C4505-5555-4358-8177-31073ABD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1"/>
            <a:ext cx="2895600" cy="365125"/>
          </a:xfrm>
        </p:spPr>
        <p:txBody>
          <a:bodyPr/>
          <a:lstStyle/>
          <a:p>
            <a:r>
              <a:rPr lang="de-DE"/>
              <a:t>Corona-Warn-App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E6E8D-C0B2-4050-ACF9-B87319AF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489" y="6356351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4EDDBB-3398-433C-B4D4-BBB7D9AF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77517"/>
            <a:ext cx="8223160" cy="338554"/>
          </a:xfrm>
        </p:spPr>
        <p:txBody>
          <a:bodyPr/>
          <a:lstStyle/>
          <a:p>
            <a:r>
              <a:rPr lang="en-US" dirty="0"/>
              <a:t>Follow-Up: Speed of the Communication</a:t>
            </a: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5A4147DD-1D53-448D-8716-0C1B34549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529905"/>
            <a:ext cx="8223160" cy="4750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quickly was your test result communicated via the Corona-Warn-App after you took the test? [single choice]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D0334E-8E60-4A7F-BAD7-66024678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2334258"/>
            <a:ext cx="8640000" cy="218948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20E4D1E-DAFC-47F2-AFC6-078935EBA43B}"/>
              </a:ext>
            </a:extLst>
          </p:cNvPr>
          <p:cNvSpPr/>
          <p:nvPr/>
        </p:nvSpPr>
        <p:spPr>
          <a:xfrm>
            <a:off x="968243" y="4282138"/>
            <a:ext cx="1212771" cy="489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Within 24 hours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D1B3A6D-BC7B-41A7-891F-C641A6D46FF2}"/>
              </a:ext>
            </a:extLst>
          </p:cNvPr>
          <p:cNvSpPr/>
          <p:nvPr/>
        </p:nvSpPr>
        <p:spPr>
          <a:xfrm>
            <a:off x="2645256" y="4278903"/>
            <a:ext cx="1212771" cy="489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Within 2 days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142CF89-DC83-44CB-92EC-1F6A6E18958F}"/>
              </a:ext>
            </a:extLst>
          </p:cNvPr>
          <p:cNvSpPr/>
          <p:nvPr/>
        </p:nvSpPr>
        <p:spPr>
          <a:xfrm>
            <a:off x="4301335" y="4278903"/>
            <a:ext cx="1212771" cy="489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Within 3 days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568CF95-38A7-49B8-B1AF-C2132A8BDA8B}"/>
              </a:ext>
            </a:extLst>
          </p:cNvPr>
          <p:cNvSpPr/>
          <p:nvPr/>
        </p:nvSpPr>
        <p:spPr>
          <a:xfrm>
            <a:off x="5957413" y="4279582"/>
            <a:ext cx="1212771" cy="489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Longer than 3 days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CB27655-3400-4B67-B69F-BBCF76082AFB}"/>
              </a:ext>
            </a:extLst>
          </p:cNvPr>
          <p:cNvSpPr/>
          <p:nvPr/>
        </p:nvSpPr>
        <p:spPr>
          <a:xfrm>
            <a:off x="7616293" y="4272132"/>
            <a:ext cx="1212771" cy="489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 not know</a:t>
            </a:r>
            <a:endParaRPr lang="de-DE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0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E95304-2242-44FF-B7FC-922A76A4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6316579" cy="5302250"/>
          </a:xfrm>
        </p:spPr>
        <p:txBody>
          <a:bodyPr/>
          <a:lstStyle/>
          <a:p>
            <a:r>
              <a:rPr lang="de-DE" sz="2000" dirty="0"/>
              <a:t>Freiwillige Befragung von Nutzenden der CWA</a:t>
            </a:r>
          </a:p>
          <a:p>
            <a:pPr lvl="1"/>
            <a:r>
              <a:rPr lang="de-DE" sz="1900" dirty="0"/>
              <a:t>Teilnahmemöglichkeit bei Anzeige eines erhöhten Risikos</a:t>
            </a:r>
          </a:p>
          <a:p>
            <a:pPr lvl="1"/>
            <a:endParaRPr lang="de-DE" dirty="0"/>
          </a:p>
          <a:p>
            <a:r>
              <a:rPr lang="de-DE" sz="2000" dirty="0"/>
              <a:t>Basisbefragung:</a:t>
            </a:r>
          </a:p>
          <a:p>
            <a:pPr lvl="1"/>
            <a:r>
              <a:rPr lang="de-DE" sz="1900" dirty="0"/>
              <a:t>Fragen zum Nutzungsverhalten, persönlicher Risikoeinschätzung, intendierter Verhaltensänderung und zu ergreifenden Maßnahmen sowie zu Symptomen</a:t>
            </a:r>
          </a:p>
          <a:p>
            <a:pPr lvl="1"/>
            <a:r>
              <a:rPr lang="de-DE" sz="1900" dirty="0"/>
              <a:t>Datensparsame Erhebung der Soziodemographie</a:t>
            </a:r>
          </a:p>
          <a:p>
            <a:pPr lvl="1"/>
            <a:r>
              <a:rPr lang="de-DE" sz="1900" dirty="0"/>
              <a:t>Abfrage der Mail-Adresse für die Folgebefragung</a:t>
            </a:r>
          </a:p>
          <a:p>
            <a:pPr lvl="1"/>
            <a:endParaRPr lang="de-DE" dirty="0"/>
          </a:p>
          <a:p>
            <a:r>
              <a:rPr lang="de-DE" sz="2000" dirty="0"/>
              <a:t>Folgebefragung:</a:t>
            </a:r>
          </a:p>
          <a:p>
            <a:pPr lvl="1"/>
            <a:r>
              <a:rPr lang="de-DE" sz="1900" dirty="0"/>
              <a:t>Einladung fünf Tage nach Abschluss der Basisbefragung</a:t>
            </a:r>
          </a:p>
          <a:p>
            <a:pPr lvl="1"/>
            <a:r>
              <a:rPr lang="de-DE" sz="1900" dirty="0"/>
              <a:t>Fragen zu durchgeführten Testungen und deren Ergebnissen mit besonderem Fokus auf der Funktionalität der CWA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 und Methodik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E80E85-BE46-4E82-AB44-F9A486E95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30" y="2123920"/>
            <a:ext cx="1914339" cy="40413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FFA4F1-C9BD-403B-8416-3F06F7F45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98" y="2093345"/>
            <a:ext cx="2363026" cy="41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 und Methodik II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E50F461-1424-41C4-A7D6-C8821EBFE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092592" cy="5302250"/>
          </a:xfrm>
        </p:spPr>
        <p:txBody>
          <a:bodyPr/>
          <a:lstStyle/>
          <a:p>
            <a:r>
              <a:rPr lang="de-DE" sz="2000" dirty="0"/>
              <a:t>EDUS als Evaluationsinstrument:</a:t>
            </a:r>
          </a:p>
          <a:p>
            <a:pPr lvl="1"/>
            <a:r>
              <a:rPr lang="de-DE" sz="1800" dirty="0"/>
              <a:t>Planung der Befragung als Bestandteil des Evaluationskonzeptes in Absprache mit dem BMG</a:t>
            </a:r>
          </a:p>
          <a:p>
            <a:pPr lvl="1"/>
            <a:r>
              <a:rPr lang="de-DE" sz="1800" dirty="0"/>
              <a:t>Weitere Absprache und Beratung mit/durch verschiedene Fachgesellschaften und Experten/-innen im Bereich der Sozialwissenschaften / Public Health</a:t>
            </a:r>
          </a:p>
          <a:p>
            <a:pPr lvl="1"/>
            <a:endParaRPr lang="de-DE" sz="1800" dirty="0"/>
          </a:p>
          <a:p>
            <a:r>
              <a:rPr lang="de-DE" sz="2000" dirty="0"/>
              <a:t>Zeitrahmen:</a:t>
            </a:r>
          </a:p>
          <a:p>
            <a:pPr lvl="1"/>
            <a:r>
              <a:rPr lang="de-DE" sz="1800" dirty="0"/>
              <a:t>Start der Basisbefragung: 	04.03.21</a:t>
            </a:r>
          </a:p>
          <a:p>
            <a:pPr lvl="1"/>
            <a:r>
              <a:rPr lang="de-DE" sz="1800" dirty="0"/>
              <a:t>Ende der Basisbefragung: 	07.05.21</a:t>
            </a:r>
          </a:p>
          <a:p>
            <a:pPr lvl="1"/>
            <a:r>
              <a:rPr lang="de-DE" sz="1800" dirty="0"/>
              <a:t>Ende der Folgebefragung: 	27.05.21</a:t>
            </a:r>
          </a:p>
          <a:p>
            <a:endParaRPr lang="de-DE" sz="2000" dirty="0"/>
          </a:p>
          <a:p>
            <a:r>
              <a:rPr lang="de-DE" sz="2000" dirty="0"/>
              <a:t>Abgeschlossene Basisbefragungen: 	26.094</a:t>
            </a:r>
          </a:p>
          <a:p>
            <a:r>
              <a:rPr lang="de-DE" sz="2000" dirty="0"/>
              <a:t>Abgeschlossene Folgebefragungen: 	15.541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5153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E95304-2242-44FF-B7FC-922A76A4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092592" cy="5302250"/>
          </a:xfrm>
        </p:spPr>
        <p:txBody>
          <a:bodyPr>
            <a:normAutofit/>
          </a:bodyPr>
          <a:lstStyle/>
          <a:p>
            <a:r>
              <a:rPr lang="de-DE" sz="2000" dirty="0"/>
              <a:t>Wurden Sie von der Anzeige eines erhöhten Risikos überrascht?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Die CWA kann dabei helfen sonst unerkannte Risiken aufzudecken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11B94ACC-1119-4A9D-9B8B-F96FC1805234}"/>
              </a:ext>
            </a:extLst>
          </p:cNvPr>
          <p:cNvSpPr txBox="1">
            <a:spLocks/>
          </p:cNvSpPr>
          <p:nvPr/>
        </p:nvSpPr>
        <p:spPr>
          <a:xfrm>
            <a:off x="457201" y="1303769"/>
            <a:ext cx="9030928" cy="4750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 marL="457189" lvl="1" indent="0">
              <a:buFont typeface="Wingdings" charset="2"/>
              <a:buNone/>
            </a:pPr>
            <a:r>
              <a:rPr lang="de-DE" dirty="0"/>
              <a:t>Warum wurden Sie von der Anzeige eines erhöhten Risikos nicht überrascht?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D3E527-70E8-4332-A9DF-92670363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14" y="1685508"/>
            <a:ext cx="6460658" cy="159413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360BC54-E474-48F1-ADA9-88A137F863EA}"/>
              </a:ext>
            </a:extLst>
          </p:cNvPr>
          <p:cNvSpPr/>
          <p:nvPr/>
        </p:nvSpPr>
        <p:spPr>
          <a:xfrm>
            <a:off x="798114" y="3614788"/>
            <a:ext cx="111760" cy="31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33" dirty="0">
              <a:solidFill>
                <a:schemeClr val="tx1"/>
              </a:solidFill>
            </a:endParaRP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40FE9148-5DF8-4C5F-9718-DEFB136FCB22}"/>
              </a:ext>
            </a:extLst>
          </p:cNvPr>
          <p:cNvCxnSpPr>
            <a:cxnSpLocks/>
            <a:stCxn id="25" idx="2"/>
            <a:endCxn id="12" idx="1"/>
          </p:cNvCxnSpPr>
          <p:nvPr/>
        </p:nvCxnSpPr>
        <p:spPr>
          <a:xfrm rot="5400000">
            <a:off x="2225518" y="1893710"/>
            <a:ext cx="449690" cy="3304497"/>
          </a:xfrm>
          <a:prstGeom prst="bentConnector4">
            <a:avLst>
              <a:gd name="adj1" fmla="val 32653"/>
              <a:gd name="adj2" fmla="val 10691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8BCE7C5B-B699-4826-8729-5CC9AA1D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4" y="4001695"/>
            <a:ext cx="9030927" cy="2255052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0F90B8CD-872E-4411-A498-1C1618261AB4}"/>
              </a:ext>
            </a:extLst>
          </p:cNvPr>
          <p:cNvSpPr/>
          <p:nvPr/>
        </p:nvSpPr>
        <p:spPr>
          <a:xfrm>
            <a:off x="3959077" y="3235683"/>
            <a:ext cx="287068" cy="85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E95304-2242-44FF-B7FC-922A76A4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092592" cy="5302250"/>
          </a:xfrm>
        </p:spPr>
        <p:txBody>
          <a:bodyPr>
            <a:normAutofit/>
          </a:bodyPr>
          <a:lstStyle/>
          <a:p>
            <a:r>
              <a:rPr lang="de-DE" sz="2000" dirty="0"/>
              <a:t>Werden Sie einen SARS-CoV-2-Test machen?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Testintention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11B94ACC-1119-4A9D-9B8B-F96FC1805234}"/>
              </a:ext>
            </a:extLst>
          </p:cNvPr>
          <p:cNvSpPr txBox="1">
            <a:spLocks/>
          </p:cNvSpPr>
          <p:nvPr/>
        </p:nvSpPr>
        <p:spPr>
          <a:xfrm>
            <a:off x="457201" y="1303769"/>
            <a:ext cx="9030928" cy="4750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ighlight>
                <a:srgbClr val="00FF00"/>
              </a:highlight>
            </a:endParaRPr>
          </a:p>
          <a:p>
            <a:pPr marL="457189" lvl="1" indent="0">
              <a:buFont typeface="Wingdings" charset="2"/>
              <a:buNone/>
            </a:pPr>
            <a:r>
              <a:rPr lang="de-DE" dirty="0"/>
              <a:t>Welchen Test werden Sie voraussichtlich machen?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0BC54-E474-48F1-ADA9-88A137F863EA}"/>
              </a:ext>
            </a:extLst>
          </p:cNvPr>
          <p:cNvSpPr/>
          <p:nvPr/>
        </p:nvSpPr>
        <p:spPr>
          <a:xfrm>
            <a:off x="798114" y="3614788"/>
            <a:ext cx="111760" cy="312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33" dirty="0">
              <a:solidFill>
                <a:schemeClr val="tx1"/>
              </a:solidFill>
            </a:endParaRPr>
          </a:p>
        </p:txBody>
      </p:sp>
      <p:cxnSp>
        <p:nvCxnSpPr>
          <p:cNvPr id="13" name="Verbinder: gewinkelt 12">
            <a:extLst>
              <a:ext uri="{FF2B5EF4-FFF2-40B4-BE49-F238E27FC236}">
                <a16:creationId xmlns:a16="http://schemas.microsoft.com/office/drawing/2014/main" id="{40FE9148-5DF8-4C5F-9718-DEFB136FCB22}"/>
              </a:ext>
            </a:extLst>
          </p:cNvPr>
          <p:cNvCxnSpPr>
            <a:cxnSpLocks/>
            <a:stCxn id="25" idx="2"/>
            <a:endCxn id="12" idx="1"/>
          </p:cNvCxnSpPr>
          <p:nvPr/>
        </p:nvCxnSpPr>
        <p:spPr>
          <a:xfrm rot="5400000">
            <a:off x="1103456" y="3027168"/>
            <a:ext cx="438294" cy="1048977"/>
          </a:xfrm>
          <a:prstGeom prst="bentConnector4">
            <a:avLst>
              <a:gd name="adj1" fmla="val 32202"/>
              <a:gd name="adj2" fmla="val 1217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0F90B8CD-872E-4411-A498-1C1618261AB4}"/>
              </a:ext>
            </a:extLst>
          </p:cNvPr>
          <p:cNvSpPr/>
          <p:nvPr/>
        </p:nvSpPr>
        <p:spPr>
          <a:xfrm>
            <a:off x="1703557" y="3247079"/>
            <a:ext cx="287068" cy="85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33" dirty="0">
              <a:solidFill>
                <a:schemeClr val="tx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BE00380-6818-4501-852E-5891AB2A3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" y="1493520"/>
            <a:ext cx="7499075" cy="183898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6C395CA-206F-4C18-A854-8E7BFC25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9" y="4079578"/>
            <a:ext cx="8953320" cy="22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6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282FAD9-52E0-4B17-AD20-053AA91F9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930"/>
            <a:ext cx="9144000" cy="548640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E95304-2242-44FF-B7FC-922A76A4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1418338"/>
            <a:ext cx="2686050" cy="5302250"/>
          </a:xfrm>
        </p:spPr>
        <p:txBody>
          <a:bodyPr>
            <a:normAutofit/>
          </a:bodyPr>
          <a:lstStyle/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1900" dirty="0"/>
              <a:t>87% ließen sich in Folge der Warnung testen</a:t>
            </a:r>
          </a:p>
          <a:p>
            <a:endParaRPr lang="de-DE" sz="1900" dirty="0"/>
          </a:p>
          <a:p>
            <a:r>
              <a:rPr lang="de-DE" sz="1900" dirty="0"/>
              <a:t>Davon hatten 6% ein positives Ergebnis</a:t>
            </a:r>
          </a:p>
          <a:p>
            <a:endParaRPr lang="de-DE" sz="1900" dirty="0"/>
          </a:p>
          <a:p>
            <a:r>
              <a:rPr lang="de-DE" sz="1900" dirty="0"/>
              <a:t>80% der Teilnehmenden mit positivem Ergebnis gaben an, andere mittels der App gewarnt zu haben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Testverhalten</a:t>
            </a:r>
          </a:p>
        </p:txBody>
      </p:sp>
    </p:spTree>
    <p:extLst>
      <p:ext uri="{BB962C8B-B14F-4D97-AF65-F5344CB8AC3E}">
        <p14:creationId xmlns:p14="http://schemas.microsoft.com/office/powerpoint/2010/main" val="210528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Stichprobe: Einordung und Begriff „Repräsentativität“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E50F461-1424-41C4-A7D6-C8821EBFE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092592" cy="5302250"/>
          </a:xfrm>
        </p:spPr>
        <p:txBody>
          <a:bodyPr>
            <a:normAutofit fontScale="92500" lnSpcReduction="20000"/>
          </a:bodyPr>
          <a:lstStyle/>
          <a:p>
            <a:r>
              <a:rPr lang="de-DE" sz="2000" dirty="0"/>
              <a:t>Allg. Unterscheidung zwischen </a:t>
            </a:r>
            <a:r>
              <a:rPr lang="de-DE" sz="2000" b="1" dirty="0"/>
              <a:t>Zufallsstichprobe (</a:t>
            </a:r>
            <a:r>
              <a:rPr lang="de-DE" sz="2000" b="1" dirty="0" err="1"/>
              <a:t>probability-based</a:t>
            </a:r>
            <a:r>
              <a:rPr lang="de-DE" sz="2000" b="1" dirty="0"/>
              <a:t>) </a:t>
            </a:r>
            <a:r>
              <a:rPr lang="de-DE" sz="2000" dirty="0"/>
              <a:t>und </a:t>
            </a:r>
            <a:r>
              <a:rPr lang="de-DE" sz="2000" b="1" dirty="0"/>
              <a:t>Selbstrekrutierung (non-</a:t>
            </a:r>
            <a:r>
              <a:rPr lang="de-DE" sz="2000" b="1" dirty="0" err="1"/>
              <a:t>probability</a:t>
            </a:r>
            <a:r>
              <a:rPr lang="de-DE" sz="2000" b="1" dirty="0"/>
              <a:t> </a:t>
            </a:r>
            <a:r>
              <a:rPr lang="de-DE" sz="2000" b="1" dirty="0" err="1"/>
              <a:t>based</a:t>
            </a:r>
            <a:r>
              <a:rPr lang="de-DE" sz="2000" b="1" dirty="0"/>
              <a:t>)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   </a:t>
            </a:r>
            <a:r>
              <a:rPr lang="de-DE" sz="2000" dirty="0">
                <a:sym typeface="Wingdings" panose="05000000000000000000" pitchFamily="2" charset="2"/>
              </a:rPr>
              <a:t>CWA als Instrument für die (</a:t>
            </a:r>
            <a:r>
              <a:rPr lang="de-DE" sz="2000" dirty="0" err="1">
                <a:sym typeface="Wingdings" panose="05000000000000000000" pitchFamily="2" charset="2"/>
              </a:rPr>
              <a:t>Befragungs</a:t>
            </a:r>
            <a:r>
              <a:rPr lang="de-DE" sz="2000" dirty="0">
                <a:sym typeface="Wingdings" panose="05000000000000000000" pitchFamily="2" charset="2"/>
              </a:rPr>
              <a:t>)-Forschung beruht auf Prinzip 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	Selbstrekrutierung </a:t>
            </a:r>
            <a:br>
              <a:rPr lang="de-DE" sz="2000" dirty="0">
                <a:sym typeface="Wingdings" panose="05000000000000000000" pitchFamily="2" charset="2"/>
              </a:rPr>
            </a:br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Begriff der Repräsentativität ist </a:t>
            </a:r>
            <a:r>
              <a:rPr lang="de-DE" sz="2000" u="sng" dirty="0">
                <a:sym typeface="Wingdings" panose="05000000000000000000" pitchFamily="2" charset="2"/>
              </a:rPr>
              <a:t>kein statistischer Begriff</a:t>
            </a:r>
          </a:p>
          <a:p>
            <a:r>
              <a:rPr lang="de-DE" sz="2000" dirty="0">
                <a:sym typeface="Wingdings" panose="05000000000000000000" pitchFamily="2" charset="2"/>
              </a:rPr>
              <a:t>Nach Gabler &amp; Häder (2019) Kriterien um Label Repräsentativität zu nutzen:</a:t>
            </a:r>
          </a:p>
          <a:p>
            <a:pPr lvl="2"/>
            <a:r>
              <a:rPr lang="de-DE" sz="1900" dirty="0">
                <a:sym typeface="Wingdings" panose="05000000000000000000" pitchFamily="2" charset="2"/>
              </a:rPr>
              <a:t>Fester Auswahlrahmen der Grundgesamtheit abdeckt (bspw. telef. Auswahlrahmen)</a:t>
            </a:r>
          </a:p>
          <a:p>
            <a:pPr lvl="2"/>
            <a:r>
              <a:rPr lang="de-DE" sz="1900" dirty="0">
                <a:sym typeface="Wingdings" panose="05000000000000000000" pitchFamily="2" charset="2"/>
              </a:rPr>
              <a:t>Geringer oder modellierbarer Non-Response</a:t>
            </a:r>
          </a:p>
          <a:p>
            <a:pPr lvl="2"/>
            <a:r>
              <a:rPr lang="de-DE" sz="1900" dirty="0">
                <a:sym typeface="Wingdings" panose="05000000000000000000" pitchFamily="2" charset="2"/>
              </a:rPr>
              <a:t>Verwendung von Zufallsauswahl (Auswahlwahrscheinlichkeit muss berechenbar sein)</a:t>
            </a:r>
          </a:p>
          <a:p>
            <a:pPr lvl="2"/>
            <a:r>
              <a:rPr lang="de-DE" sz="1900" dirty="0">
                <a:sym typeface="Wingdings" panose="05000000000000000000" pitchFamily="2" charset="2"/>
              </a:rPr>
              <a:t>Hinreichend großer Stichprobenumfang um sinnvolle Konfidenzintervalle anzugeben + sinnvolle Untergruppenanalysen</a:t>
            </a:r>
          </a:p>
          <a:p>
            <a:pPr lvl="2"/>
            <a:endParaRPr lang="de-DE" sz="16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Repräsentative Studien: bspw. GEDA, COVIMO</a:t>
            </a:r>
          </a:p>
          <a:p>
            <a:r>
              <a:rPr lang="de-DE" sz="2000" dirty="0"/>
              <a:t>Nicht repräsentative Studien: bspw. </a:t>
            </a:r>
            <a:r>
              <a:rPr lang="de-DE" sz="2000" dirty="0" err="1"/>
              <a:t>GrippeWeb</a:t>
            </a:r>
            <a:r>
              <a:rPr lang="de-DE" sz="2000" dirty="0"/>
              <a:t>, RKI-Datenspende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FC8CAB8E-2848-44A6-BF14-69E10A0A22B3}"/>
              </a:ext>
            </a:extLst>
          </p:cNvPr>
          <p:cNvSpPr/>
          <p:nvPr/>
        </p:nvSpPr>
        <p:spPr>
          <a:xfrm>
            <a:off x="4317758" y="5063956"/>
            <a:ext cx="371475" cy="466725"/>
          </a:xfrm>
          <a:prstGeom prst="downArrow">
            <a:avLst/>
          </a:prstGeom>
          <a:solidFill>
            <a:srgbClr val="338BD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51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8E4A14-13D0-44F5-AF6E-F1DC80BE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04.06.2021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D8B6BD-614C-4580-A517-446D5D34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EA3EB5-145B-4EBA-89BD-47BABEEBE612}"/>
              </a:ext>
            </a:extLst>
          </p:cNvPr>
          <p:cNvSpPr/>
          <p:nvPr/>
        </p:nvSpPr>
        <p:spPr>
          <a:xfrm>
            <a:off x="4418793" y="5096128"/>
            <a:ext cx="541867" cy="231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A8CB9D92-B1AC-4A43-A31B-46ADB54EB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" t="18672" r="-1" b="14757"/>
          <a:stretch/>
        </p:blipFill>
        <p:spPr>
          <a:xfrm>
            <a:off x="0" y="3315997"/>
            <a:ext cx="4960660" cy="3306715"/>
          </a:xfrm>
          <a:prstGeom prst="rect">
            <a:avLst/>
          </a:prstGeom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ADD8B1E-5062-4ACB-9BFF-DE11FE03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1" t="15568" b="5494"/>
          <a:stretch/>
        </p:blipFill>
        <p:spPr>
          <a:xfrm>
            <a:off x="3279897" y="1312474"/>
            <a:ext cx="5864103" cy="2997813"/>
          </a:xfrm>
          <a:prstGeom prst="rect">
            <a:avLst/>
          </a:prstGeom>
        </p:spPr>
      </p:pic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CE50F461-1424-41C4-A7D6-C8821EBFE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4795935" cy="1942063"/>
          </a:xfrm>
        </p:spPr>
        <p:txBody>
          <a:bodyPr/>
          <a:lstStyle/>
          <a:p>
            <a:endParaRPr lang="de-DE" sz="1900" dirty="0"/>
          </a:p>
          <a:p>
            <a:r>
              <a:rPr lang="de-DE" sz="1900" dirty="0"/>
              <a:t>Jüngere sind allgemein überrepräsentiert</a:t>
            </a:r>
          </a:p>
          <a:p>
            <a:r>
              <a:rPr lang="de-DE" sz="1900" dirty="0"/>
              <a:t>Unter 16 Jährige wurden nicht befragt</a:t>
            </a:r>
          </a:p>
          <a:p>
            <a:r>
              <a:rPr lang="de-DE" sz="1900" dirty="0"/>
              <a:t>Bildungsbias ist vorhanden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A72082-B88A-4E17-9274-6BD7719C4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Studienpopulation und Gesamtbevölkerung</a:t>
            </a:r>
          </a:p>
        </p:txBody>
      </p:sp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EFC0A72B-C338-4F96-A3DE-AB579D3F45C5}"/>
              </a:ext>
            </a:extLst>
          </p:cNvPr>
          <p:cNvSpPr txBox="1">
            <a:spLocks/>
          </p:cNvSpPr>
          <p:nvPr/>
        </p:nvSpPr>
        <p:spPr>
          <a:xfrm>
            <a:off x="5085183" y="4310287"/>
            <a:ext cx="4058817" cy="1942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900" dirty="0"/>
          </a:p>
          <a:p>
            <a:r>
              <a:rPr lang="de-DE" sz="1900" dirty="0"/>
              <a:t>App-Nutzende unterschieden sich von der Gesamtbevölkerung</a:t>
            </a:r>
          </a:p>
          <a:p>
            <a:r>
              <a:rPr lang="de-DE" sz="1900" dirty="0"/>
              <a:t>Befragte unterscheiden sich von App-Nutzenden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C317495-2035-491D-9829-2D6DA6DDEFAC}"/>
              </a:ext>
            </a:extLst>
          </p:cNvPr>
          <p:cNvSpPr/>
          <p:nvPr/>
        </p:nvSpPr>
        <p:spPr>
          <a:xfrm>
            <a:off x="1505607" y="4737538"/>
            <a:ext cx="54186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51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DAC14C-2AEC-43EB-99E0-D7DC78F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8" y="6356351"/>
            <a:ext cx="1860421" cy="365125"/>
          </a:xfrm>
        </p:spPr>
        <p:txBody>
          <a:bodyPr/>
          <a:lstStyle/>
          <a:p>
            <a:r>
              <a:rPr lang="de-DE"/>
              <a:t>18 May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7C4505-5555-4358-8177-31073ABD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1"/>
            <a:ext cx="2895600" cy="365125"/>
          </a:xfrm>
        </p:spPr>
        <p:txBody>
          <a:bodyPr/>
          <a:lstStyle/>
          <a:p>
            <a:r>
              <a:rPr lang="de-DE"/>
              <a:t>Corona-Warn-App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AE6E8D-C0B2-4050-ACF9-B87319AF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489" y="6356351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4EDDBB-3398-433C-B4D4-BBB7D9AF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77517"/>
            <a:ext cx="8223160" cy="338554"/>
          </a:xfrm>
        </p:spPr>
        <p:txBody>
          <a:bodyPr/>
          <a:lstStyle/>
          <a:p>
            <a:r>
              <a:rPr lang="en-US" dirty="0"/>
              <a:t>First Look at the Response: Initial Questionnaire</a:t>
            </a:r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A505B264-79AE-465C-ABCB-3911E802E3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1529905"/>
            <a:ext cx="8223160" cy="4750580"/>
          </a:xfrm>
        </p:spPr>
        <p:txBody>
          <a:bodyPr>
            <a:normAutofit/>
          </a:bodyPr>
          <a:lstStyle/>
          <a:p>
            <a:r>
              <a:rPr lang="en-US" dirty="0"/>
              <a:t>Completed initial questionnaires: 		</a:t>
            </a:r>
            <a:r>
              <a:rPr lang="en-US" b="1" dirty="0"/>
              <a:t>26,094</a:t>
            </a:r>
            <a:endParaRPr lang="en-US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13F6A5D-4FAD-4F9F-9296-DD425ABF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6" b="11891"/>
          <a:stretch/>
        </p:blipFill>
        <p:spPr>
          <a:xfrm>
            <a:off x="457201" y="1902968"/>
            <a:ext cx="7911967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F3547A7-68FF-4038-9D5F-3183696BD078}"/>
              </a:ext>
            </a:extLst>
          </p:cNvPr>
          <p:cNvSpPr txBox="1"/>
          <p:nvPr/>
        </p:nvSpPr>
        <p:spPr>
          <a:xfrm>
            <a:off x="1189132" y="4961319"/>
            <a:ext cx="146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 Mar 21: </a:t>
            </a:r>
          </a:p>
          <a:p>
            <a:r>
              <a:rPr lang="en-US" sz="1600" dirty="0"/>
              <a:t>Start of Part A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698D67E-0C1A-44FC-99FA-71498629412B}"/>
              </a:ext>
            </a:extLst>
          </p:cNvPr>
          <p:cNvCxnSpPr/>
          <p:nvPr/>
        </p:nvCxnSpPr>
        <p:spPr>
          <a:xfrm>
            <a:off x="1376680" y="4646168"/>
            <a:ext cx="0" cy="38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572E5B4-BFA4-46B8-AEA0-817E5C8DA067}"/>
              </a:ext>
            </a:extLst>
          </p:cNvPr>
          <p:cNvCxnSpPr/>
          <p:nvPr/>
        </p:nvCxnSpPr>
        <p:spPr>
          <a:xfrm>
            <a:off x="2860887" y="4646168"/>
            <a:ext cx="0" cy="38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49FEEDC-6AD2-4B4C-B3B5-86689CD2DD62}"/>
              </a:ext>
            </a:extLst>
          </p:cNvPr>
          <p:cNvSpPr txBox="1"/>
          <p:nvPr/>
        </p:nvSpPr>
        <p:spPr>
          <a:xfrm>
            <a:off x="2691439" y="4953959"/>
            <a:ext cx="2372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19 Mar 21: Rise is likely (but not solely) caused by implementation of improved risk calculation in CWA </a:t>
            </a:r>
            <a:r>
              <a:rPr lang="en-US" sz="1600" dirty="0">
                <a:sym typeface="Wingdings" panose="05000000000000000000" pitchFamily="2" charset="2"/>
              </a:rPr>
              <a:t> more warnings</a:t>
            </a:r>
            <a:r>
              <a:rPr lang="en-US" sz="1600" dirty="0"/>
              <a:t> 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9DBA31B-2A2D-4E27-B533-908BC6590B75}"/>
              </a:ext>
            </a:extLst>
          </p:cNvPr>
          <p:cNvCxnSpPr/>
          <p:nvPr/>
        </p:nvCxnSpPr>
        <p:spPr>
          <a:xfrm>
            <a:off x="7724529" y="4681056"/>
            <a:ext cx="0" cy="386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401AF320-FB13-4477-820F-A7CA0D55D6D8}"/>
              </a:ext>
            </a:extLst>
          </p:cNvPr>
          <p:cNvSpPr txBox="1"/>
          <p:nvPr/>
        </p:nvSpPr>
        <p:spPr>
          <a:xfrm>
            <a:off x="5100898" y="5032249"/>
            <a:ext cx="295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 May 21: Invitations for initial questionnaire are being stopped 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09A5939-33F7-4A3F-ADEF-E304C0B60DE3}"/>
              </a:ext>
            </a:extLst>
          </p:cNvPr>
          <p:cNvCxnSpPr>
            <a:cxnSpLocks/>
          </p:cNvCxnSpPr>
          <p:nvPr/>
        </p:nvCxnSpPr>
        <p:spPr>
          <a:xfrm>
            <a:off x="8019169" y="4681056"/>
            <a:ext cx="0" cy="1062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7571BEE0-F0B0-4FC3-8D51-85568FC40938}"/>
              </a:ext>
            </a:extLst>
          </p:cNvPr>
          <p:cNvSpPr txBox="1"/>
          <p:nvPr/>
        </p:nvSpPr>
        <p:spPr>
          <a:xfrm>
            <a:off x="5287889" y="5687428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 May 21: Initial questionnaire is taken offline in VOXCO Systems </a:t>
            </a:r>
          </a:p>
        </p:txBody>
      </p:sp>
    </p:spTree>
    <p:extLst>
      <p:ext uri="{BB962C8B-B14F-4D97-AF65-F5344CB8AC3E}">
        <p14:creationId xmlns:p14="http://schemas.microsoft.com/office/powerpoint/2010/main" val="19594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8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Bildschirmpräsentation (4:3)</PresentationFormat>
  <Paragraphs>141</Paragraphs>
  <Slides>12</Slides>
  <Notes>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EDUS - CWA Vorstellung und erste Ergebnisse des Event-Driven User Surveys</vt:lpstr>
      <vt:lpstr>Hintergrund und Methodik</vt:lpstr>
      <vt:lpstr>Hintergrund und Methodik II</vt:lpstr>
      <vt:lpstr>Die CWA kann dabei helfen sonst unerkannte Risiken aufzudecken</vt:lpstr>
      <vt:lpstr>Testintention</vt:lpstr>
      <vt:lpstr>Testverhalten</vt:lpstr>
      <vt:lpstr>Stichprobe: Einordung und Begriff „Repräsentativität“</vt:lpstr>
      <vt:lpstr>Studienpopulation und Gesamtbevölkerung</vt:lpstr>
      <vt:lpstr>First Look at the Response: Initial Questionnaire</vt:lpstr>
      <vt:lpstr>First Look at the Response: Response Follow-Up Questionnaire</vt:lpstr>
      <vt:lpstr>Follow-Up: Testing I</vt:lpstr>
      <vt:lpstr>Follow-Up: Speed of the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Robert Koch Institute  and the German Biosecurity Programme</dc:title>
  <dc:creator>Johanna Hanefeld</dc:creator>
  <cp:lastModifiedBy>Weihrauch, Tim</cp:lastModifiedBy>
  <cp:revision>84</cp:revision>
  <dcterms:created xsi:type="dcterms:W3CDTF">2020-07-13T04:34:45Z</dcterms:created>
  <dcterms:modified xsi:type="dcterms:W3CDTF">2021-06-04T08:34:08Z</dcterms:modified>
</cp:coreProperties>
</file>