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A6A16F-57AA-47EC-9155-FA59B4C4E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1CC89C-AE0D-414A-A436-B8E066439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FD8574-E3DD-48E6-825A-B0ADD956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CBEA39-38C4-4B77-A26A-ED39E6D20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F8E034-EECF-41E5-A113-1719C67E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19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FF75AE-950F-4349-B7F6-D8DBDEFF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7D452F-6A2D-4480-A281-000B5DE99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A6FC10-2795-4D67-8D81-3FAA2A6B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DE7436-7D56-43BF-A8D5-BD801D2B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23E4DF-D8F9-4862-A4B6-68865F8A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00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D12AFA-097A-4EA8-B4DB-8DFDF192F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7BF2E8-E63E-423E-BF83-D3FAD2C0E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938815-C448-45F6-90D8-FB386113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286132-9318-4C8C-91A6-D6DBBB486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04DB4A-3A1F-4DE5-8653-2E538F9C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11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69BBCE-00C9-43E8-8CCA-0A358CB0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3EFDA8-7507-4A72-AB75-85AEF2FB8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2698F3-1F54-4185-9DCB-20D248F28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53E020-B1B8-460B-9B0F-00264839F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6D88C9-2B60-4C5E-A2B4-992997C6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FD45E-1521-405E-AEAA-43ADC4A68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D9DF9A-7245-4FC0-B3E1-4B616F8B0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9C7532-774F-42DF-BFBC-EB46B52DB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0214DB-9ECD-4134-9E88-BCB6BC21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091202-6530-4FE9-B80B-3D1A97BF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76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6FB92E-DF1D-4E2C-85A0-427B7456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33DBD9-C092-464C-ACC9-54ECEFE19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A252A0-E3D9-4649-8DE0-5B96E888B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FF02D4-E113-494C-B072-E068EE64A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DDDE78C-014F-4BD7-8707-9F57272E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22873A-00DA-46C7-A4ED-B5861B78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59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8707B7-0DCB-4277-8905-77F0D7AD6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B004E8-7C61-49F9-AFE3-BDA4A5561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99B280-2212-42BF-B737-E7238FEE7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3A3F746-74E0-4395-8A14-672A092B3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0F7ADA-370B-4E7B-8B61-79A0123B4F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2005CBA-99D4-4F01-B492-7F32ED6D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A58D53-9C72-4186-A4BD-47C912D8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48210B-6710-4583-907F-0F700642F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81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5F422-FBEC-4DFD-805E-D55A1A571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F80629-AD6A-4EA9-BF4E-6271ADA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C5BA6D-8EA2-478F-A6B1-23F73890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513103-5C54-4865-B3D7-EC0F7350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18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303D656-E43D-4C02-96DD-111B927C8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0EEECF-C5A7-4372-88F4-8383051C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13F894-BB06-4CF4-AF16-766DF3C6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85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95F8CD-C75A-43DA-80CB-4D100CA7B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1847D6-BD99-42B1-B423-1CDAD358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1B02299-AB92-4127-B912-2A34519A4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3B582B-8533-4B32-9C99-0DDD69624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13988C-FA6F-4EA7-ABDE-C12E0756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D1DAEB-1572-443A-8CEE-3F6AD859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5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880627-8AF5-4DD5-A5CB-61F313FAB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7BFAB1-1C74-42B1-9C6D-F9F205026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F0C425-195C-49EB-82AB-26B8A4BD2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BD533D-9F7A-49DC-BF33-1790C12E3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04B021-FF79-4C1D-97F7-0FDA78AE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280A28-CBC7-4382-A138-827A76FE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6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BA3DAC6-5AFB-497E-B220-C66C53CE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93A436-F772-44A0-BC38-E9693BB06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29BA62-53F8-4E72-9855-0D62AF6C7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E1315-01E8-40E2-A8F4-0AA93A50A554}" type="datetimeFigureOut">
              <a:rPr lang="de-DE" smtClean="0"/>
              <a:t>04.06.2021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745C9D-3834-43DC-934B-6FDB176C0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DE9E7-F183-4B60-BD0E-59ADDE60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8DE4-03ED-44E8-951B-992FD8BFE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95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helancet.com/journals/lancet/article/PIIS0140-6736(21)01290-3/fulltext" TargetMode="Externa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A92A4-CAE2-4E50-9BFC-50E13B1F2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WHO Nomenklatur VOC/VOI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A4B01A-F33E-4224-8AAA-18AA4A137C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Anwendung/Umgang des RKI</a:t>
            </a:r>
          </a:p>
        </p:txBody>
      </p:sp>
    </p:spTree>
    <p:extLst>
      <p:ext uri="{BB962C8B-B14F-4D97-AF65-F5344CB8AC3E}">
        <p14:creationId xmlns:p14="http://schemas.microsoft.com/office/powerpoint/2010/main" val="182492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357B20-9152-43C3-A279-B4AF7E65C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583" y="0"/>
            <a:ext cx="10515600" cy="1325563"/>
          </a:xfrm>
        </p:spPr>
        <p:txBody>
          <a:bodyPr/>
          <a:lstStyle/>
          <a:p>
            <a:r>
              <a:rPr lang="de-DE" dirty="0"/>
              <a:t>VOC/VOI + (VUM)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FBF22353-A452-49BE-B552-418AE837E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213101"/>
              </p:ext>
            </p:extLst>
          </p:nvPr>
        </p:nvGraphicFramePr>
        <p:xfrm>
          <a:off x="376880" y="1076369"/>
          <a:ext cx="11592695" cy="5538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8539">
                  <a:extLst>
                    <a:ext uri="{9D8B030D-6E8A-4147-A177-3AD203B41FA5}">
                      <a16:colId xmlns:a16="http://schemas.microsoft.com/office/drawing/2014/main" val="2435010965"/>
                    </a:ext>
                  </a:extLst>
                </a:gridCol>
                <a:gridCol w="2318539">
                  <a:extLst>
                    <a:ext uri="{9D8B030D-6E8A-4147-A177-3AD203B41FA5}">
                      <a16:colId xmlns:a16="http://schemas.microsoft.com/office/drawing/2014/main" val="613971596"/>
                    </a:ext>
                  </a:extLst>
                </a:gridCol>
                <a:gridCol w="2318539">
                  <a:extLst>
                    <a:ext uri="{9D8B030D-6E8A-4147-A177-3AD203B41FA5}">
                      <a16:colId xmlns:a16="http://schemas.microsoft.com/office/drawing/2014/main" val="1795909017"/>
                    </a:ext>
                  </a:extLst>
                </a:gridCol>
                <a:gridCol w="2318539">
                  <a:extLst>
                    <a:ext uri="{9D8B030D-6E8A-4147-A177-3AD203B41FA5}">
                      <a16:colId xmlns:a16="http://schemas.microsoft.com/office/drawing/2014/main" val="2104440373"/>
                    </a:ext>
                  </a:extLst>
                </a:gridCol>
                <a:gridCol w="2318539">
                  <a:extLst>
                    <a:ext uri="{9D8B030D-6E8A-4147-A177-3AD203B41FA5}">
                      <a16:colId xmlns:a16="http://schemas.microsoft.com/office/drawing/2014/main" val="3677179851"/>
                    </a:ext>
                  </a:extLst>
                </a:gridCol>
              </a:tblGrid>
              <a:tr h="28360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u="none" strike="noStrike" dirty="0">
                          <a:effectLst/>
                        </a:rPr>
                        <a:t>Bezeichnungen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u="none" strike="noStrike">
                          <a:effectLst/>
                        </a:rPr>
                        <a:t>Klassifikation</a:t>
                      </a:r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u="none" strike="noStrike">
                          <a:effectLst/>
                        </a:rPr>
                        <a:t>WHO Bezeich-nung</a:t>
                      </a:r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de-DE" sz="1400" b="1" u="none" strike="noStrike">
                          <a:effectLst/>
                        </a:rPr>
                        <a:t>Erstmalig nachgewiesen in </a:t>
                      </a:r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de-DE" sz="1400" b="1" u="none" strike="noStrike" dirty="0">
                          <a:effectLst/>
                        </a:rPr>
                        <a:t>Früheste Detektion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081515"/>
                  </a:ext>
                </a:extLst>
              </a:tr>
              <a:tr h="28360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u="none" strike="noStrike">
                          <a:effectLst/>
                        </a:rPr>
                        <a:t>(Pangolin)</a:t>
                      </a:r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u="none" strike="noStrike" dirty="0">
                          <a:effectLst/>
                        </a:rPr>
                        <a:t> 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b="1" u="none" strike="noStrike">
                          <a:effectLst/>
                        </a:rPr>
                        <a:t>NEU</a:t>
                      </a:r>
                      <a:endParaRPr lang="de-DE" sz="1400" b="1" i="1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818134"/>
                  </a:ext>
                </a:extLst>
              </a:tr>
              <a:tr h="283603"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1" u="none" strike="noStrike" dirty="0">
                          <a:effectLst/>
                        </a:rPr>
                        <a:t> 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3" marR="3223" marT="322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1" u="none" strike="noStrike" dirty="0">
                          <a:effectLst/>
                        </a:rPr>
                        <a:t> 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3" marR="3223" marT="32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1" u="none" strike="noStrike" dirty="0">
                          <a:effectLst/>
                        </a:rPr>
                        <a:t> 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3" marR="3223" marT="32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383122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B.1.1.7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VOC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Alpha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Großbritannien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u="none" strike="noStrike">
                          <a:effectLst/>
                        </a:rPr>
                        <a:t>Sep 20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303607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B.1.351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>
                          <a:effectLst/>
                        </a:rPr>
                        <a:t>VOC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i="1" u="none" strike="noStrike" dirty="0">
                          <a:effectLst/>
                        </a:rPr>
                        <a:t>Beta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Südafrika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u="none" strike="noStrike">
                          <a:effectLst/>
                        </a:rPr>
                        <a:t>Mai 20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434789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B.1.1.28.1, alias P.1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>
                          <a:effectLst/>
                        </a:rPr>
                        <a:t>VOC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Gamma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Brasilien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Nov 20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478962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B.1.617.2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>
                          <a:effectLst/>
                        </a:rPr>
                        <a:t>VOC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Delta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Indien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 err="1">
                          <a:effectLst/>
                        </a:rPr>
                        <a:t>Okt</a:t>
                      </a:r>
                      <a:r>
                        <a:rPr lang="en-US" sz="1600" u="none" strike="noStrike" dirty="0">
                          <a:effectLst/>
                        </a:rPr>
                        <a:t> 20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447285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B.1.427 / B.1.429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>
                          <a:effectLst/>
                        </a:rPr>
                        <a:t>VOI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Epsilon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USA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Mar 20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029144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P.2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>
                          <a:effectLst/>
                        </a:rPr>
                        <a:t>VOI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i="1" u="none" strike="noStrike" dirty="0">
                          <a:effectLst/>
                        </a:rPr>
                        <a:t>Zeta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Brasilien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u="none" strike="noStrike">
                          <a:effectLst/>
                        </a:rPr>
                        <a:t>Apr 20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324658"/>
                  </a:ext>
                </a:extLst>
              </a:tr>
              <a:tr h="7310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B.1.525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>
                          <a:effectLst/>
                        </a:rPr>
                        <a:t>VOI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i="1" u="none" strike="noStrike" dirty="0">
                          <a:effectLst/>
                        </a:rPr>
                        <a:t>Eta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verschiedene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23" marR="3223" marT="3223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u="none" strike="noStrike" dirty="0">
                          <a:effectLst/>
                        </a:rPr>
                        <a:t>Dez 20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03763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P.3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VOI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i="1" u="none" strike="noStrike" dirty="0">
                          <a:effectLst/>
                        </a:rPr>
                        <a:t>Theta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Philipinen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u="none" strike="noStrike">
                          <a:effectLst/>
                        </a:rPr>
                        <a:t>Jan 21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699832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B.1.526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VOI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i="1" u="none" strike="noStrike" dirty="0" err="1">
                          <a:effectLst/>
                        </a:rPr>
                        <a:t>Iota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USA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u="none" strike="noStrike">
                          <a:effectLst/>
                        </a:rPr>
                        <a:t>Nov 20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77920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B.1.617.1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VOI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i="1" u="none" strike="noStrike" dirty="0">
                          <a:effectLst/>
                        </a:rPr>
                        <a:t>Kappa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India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u="none" strike="noStrike" dirty="0">
                          <a:effectLst/>
                        </a:rPr>
                        <a:t>Okt 20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689293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A.23.1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VOI-D (+E484K UK)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UK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76523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A.27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>
                          <a:effectLst/>
                        </a:rPr>
                        <a:t>VOI-D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61633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B.1.318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VOI-D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803307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B.1620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VOI-D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794208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B.1.617.3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>
                          <a:effectLst/>
                        </a:rPr>
                        <a:t>VOI-D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India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u="none" strike="noStrike" dirty="0">
                          <a:effectLst/>
                        </a:rPr>
                        <a:t>Okt 20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53224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AV.1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VUI-UK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UK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3518291"/>
                  </a:ext>
                </a:extLst>
              </a:tr>
              <a:tr h="243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C.36.3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VUI-UK</a:t>
                      </a:r>
                      <a:endParaRPr lang="de-DE" sz="1600" b="1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Thailand/Ägypten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3223" marR="3223" marT="322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706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25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284E6-C8A1-4A4A-A48C-71F6CEAF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Offene Fragen zur Angabe von Varianteninformationen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944935-B602-4B57-9A2E-0BE6EAEF8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sollen Labore melden (DEMIS, Befundung)</a:t>
            </a:r>
          </a:p>
          <a:p>
            <a:r>
              <a:rPr lang="de-DE" dirty="0"/>
              <a:t>Wie erfolgt die Eintragung im Meldesystem</a:t>
            </a:r>
          </a:p>
          <a:p>
            <a:r>
              <a:rPr lang="de-DE" dirty="0"/>
              <a:t>Benutzung der Nomenklatur in Dokumenten des RKI</a:t>
            </a:r>
          </a:p>
          <a:p>
            <a:r>
              <a:rPr lang="de-DE" dirty="0"/>
              <a:t>Probleme:</a:t>
            </a:r>
          </a:p>
          <a:p>
            <a:pPr lvl="1"/>
            <a:r>
              <a:rPr lang="de-DE" dirty="0"/>
              <a:t>Potenziell noch dynamischer als </a:t>
            </a:r>
            <a:r>
              <a:rPr lang="de-DE" dirty="0" err="1"/>
              <a:t>Pangolin</a:t>
            </a:r>
            <a:r>
              <a:rPr lang="de-DE" dirty="0"/>
              <a:t>/GISAID und </a:t>
            </a:r>
            <a:r>
              <a:rPr lang="de-DE" dirty="0" err="1"/>
              <a:t>Nextstrain</a:t>
            </a:r>
            <a:endParaRPr lang="de-DE" dirty="0"/>
          </a:p>
          <a:p>
            <a:pPr lvl="1"/>
            <a:r>
              <a:rPr lang="de-DE" dirty="0"/>
              <a:t>Verzögerung in Einordnung neuer Varianten in Nomenklatur</a:t>
            </a:r>
          </a:p>
          <a:p>
            <a:pPr lvl="1"/>
            <a:r>
              <a:rPr lang="de-DE" dirty="0"/>
              <a:t>Was passiert bei </a:t>
            </a:r>
            <a:r>
              <a:rPr lang="de-DE" dirty="0" err="1"/>
              <a:t>Deklassifikation</a:t>
            </a:r>
            <a:endParaRPr lang="de-DE" dirty="0"/>
          </a:p>
          <a:p>
            <a:pPr lvl="1"/>
            <a:r>
              <a:rPr lang="de-DE" dirty="0"/>
              <a:t>Konsistenz der RKI Dokumente </a:t>
            </a:r>
          </a:p>
          <a:p>
            <a:pPr lvl="1"/>
            <a:r>
              <a:rPr lang="de-DE" dirty="0"/>
              <a:t>Einordnung von eigens (RKI/ECDC) eingestuften Varianten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548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23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6AB88C-50F3-44C6-AA93-C1C816699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  B.1 617.2 ….</a:t>
            </a:r>
          </a:p>
        </p:txBody>
      </p:sp>
    </p:spTree>
    <p:extLst>
      <p:ext uri="{BB962C8B-B14F-4D97-AF65-F5344CB8AC3E}">
        <p14:creationId xmlns:p14="http://schemas.microsoft.com/office/powerpoint/2010/main" val="3152794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DCB8674-6965-4F27-9B2A-0DAB34B26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96" y="1234684"/>
            <a:ext cx="5593492" cy="367105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B10E1F9-A040-4821-8D00-3B30BCDAA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10786"/>
            <a:ext cx="10515600" cy="1325563"/>
          </a:xfrm>
        </p:spPr>
        <p:txBody>
          <a:bodyPr/>
          <a:lstStyle/>
          <a:p>
            <a:r>
              <a:rPr lang="de-DE" dirty="0"/>
              <a:t>B.1.617.2 aka Delta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39C4160-5444-44BD-BBC3-08B0181134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9196" y="4861630"/>
            <a:ext cx="6444048" cy="199637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C0E9F0E-4E75-4094-BE07-9B1F43D8D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1692" y="356158"/>
            <a:ext cx="5403888" cy="3273553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4EA8DD16-793E-4FD4-B26F-B4341DFF938B}"/>
              </a:ext>
            </a:extLst>
          </p:cNvPr>
          <p:cNvSpPr/>
          <p:nvPr/>
        </p:nvSpPr>
        <p:spPr>
          <a:xfrm>
            <a:off x="10264346" y="2899719"/>
            <a:ext cx="1007034" cy="5292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34FF6A4-9831-4BEE-B501-3CB59D4704D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7622"/>
          <a:stretch/>
        </p:blipFill>
        <p:spPr>
          <a:xfrm>
            <a:off x="7325118" y="3705528"/>
            <a:ext cx="2547930" cy="2868676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92A6B4B8-A5CC-4104-BF11-7BC95FF0A576}"/>
              </a:ext>
            </a:extLst>
          </p:cNvPr>
          <p:cNvSpPr/>
          <p:nvPr/>
        </p:nvSpPr>
        <p:spPr>
          <a:xfrm>
            <a:off x="7216346" y="634337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/>
              <a:t>Wall et al., 2021</a:t>
            </a:r>
            <a:br>
              <a:rPr lang="de-DE" sz="1200" dirty="0"/>
            </a:br>
            <a:r>
              <a:rPr lang="de-DE" sz="1200" dirty="0">
                <a:hlinkClick r:id="rId6"/>
              </a:rPr>
              <a:t>https://www.thelancet.com/journals/lancet/article/PIIS0140-6736(21)01290-3/fulltext</a:t>
            </a:r>
            <a:r>
              <a:rPr lang="de-DE" sz="1200" dirty="0"/>
              <a:t>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BB65A22-5927-46A8-A01C-51CE18070F41}"/>
              </a:ext>
            </a:extLst>
          </p:cNvPr>
          <p:cNvSpPr/>
          <p:nvPr/>
        </p:nvSpPr>
        <p:spPr>
          <a:xfrm>
            <a:off x="-2058" y="54722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>
                <a:effectLst/>
                <a:latin typeface="Arial" panose="020B0604020202020204" pitchFamily="34" charset="0"/>
              </a:rPr>
              <a:t>SARS-CoV-2 variants of concern and variants under investigation in </a:t>
            </a:r>
            <a:r>
              <a:rPr lang="en-US" i="1" dirty="0" err="1">
                <a:effectLst/>
                <a:latin typeface="Arial" panose="020B0604020202020204" pitchFamily="34" charset="0"/>
              </a:rPr>
              <a:t>EnglandTechnical</a:t>
            </a:r>
            <a:r>
              <a:rPr lang="en-US" i="1" dirty="0">
                <a:effectLst/>
                <a:latin typeface="Arial" panose="020B0604020202020204" pitchFamily="34" charset="0"/>
              </a:rPr>
              <a:t> briefing 14, 03.June 21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12329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Breitbild</PresentationFormat>
  <Paragraphs>115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Scala Sans OT</vt:lpstr>
      <vt:lpstr>Office</vt:lpstr>
      <vt:lpstr>WHO Nomenklatur VOC/VOI</vt:lpstr>
      <vt:lpstr>VOC/VOI + (VUM)</vt:lpstr>
      <vt:lpstr>Offene Fragen zur Angabe von Varianteninformationen</vt:lpstr>
      <vt:lpstr>PowerPoint-Präsentation</vt:lpstr>
      <vt:lpstr>Zu  B.1 617.2 ….</vt:lpstr>
      <vt:lpstr>B.1.617.2 aka Delta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Nomenklatur VOC/VOI</dc:title>
  <dc:creator>Kröger, Stefan</dc:creator>
  <cp:lastModifiedBy>Kröger, Stefan</cp:lastModifiedBy>
  <cp:revision>6</cp:revision>
  <dcterms:created xsi:type="dcterms:W3CDTF">2021-06-04T08:49:10Z</dcterms:created>
  <dcterms:modified xsi:type="dcterms:W3CDTF">2021-06-04T09:10:08Z</dcterms:modified>
</cp:coreProperties>
</file>