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8" r:id="rId4"/>
    <p:sldId id="297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94464" autoAdjust="0"/>
  </p:normalViewPr>
  <p:slideViewPr>
    <p:cSldViewPr snapToGrid="0">
      <p:cViewPr>
        <p:scale>
          <a:sx n="110" d="100"/>
          <a:sy n="110" d="100"/>
        </p:scale>
        <p:origin x="630" y="54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Vorwoche: 2.148 Fälle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In 9 Bundesländern liegt der Anteil von COVID-19-Patient*innen an ITS-Betten über 20% (jedes 5.Bett)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15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09.06.2021 werden </a:t>
            </a:r>
            <a:r>
              <a:rPr lang="de-DE" sz="1600" b="1" dirty="0"/>
              <a:t>1.609 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allen Bundesländern ist weiter ein Rückgang der COVID-ITS-Belegung zu sehen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Rückgang in allen Behandlungsgruppen, und Rückgang der Sterbezahlen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08.06.2021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2" y="2074984"/>
            <a:ext cx="6759812" cy="4149632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678155" y="2298976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094293" y="2297523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393547" y="2251356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592048" y="4395241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338652" y="4855811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1.609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0D6439D-C901-4933-B292-307E8E75C560}"/>
              </a:ext>
            </a:extLst>
          </p:cNvPr>
          <p:cNvSpPr txBox="1"/>
          <p:nvPr/>
        </p:nvSpPr>
        <p:spPr>
          <a:xfrm>
            <a:off x="7568136" y="2495016"/>
            <a:ext cx="3539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Behandlung COVID-19: Schweregrad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08D296B-EA42-4C2A-8F02-5B291496A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7565" y="2861957"/>
            <a:ext cx="3968378" cy="343522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00DB9C2-96F2-44B4-90C8-F4A5F4D1D8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05811" y="1979586"/>
            <a:ext cx="1666181" cy="126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08.06.2021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843" y="1"/>
            <a:ext cx="9596761" cy="6858000"/>
          </a:xfrm>
          <a:prstGeom prst="rect">
            <a:avLst/>
          </a:prstGeom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0BB4D842-3AA8-45E6-8F05-688C3D352750}"/>
              </a:ext>
            </a:extLst>
          </p:cNvPr>
          <p:cNvCxnSpPr/>
          <p:nvPr/>
        </p:nvCxnSpPr>
        <p:spPr>
          <a:xfrm>
            <a:off x="2459114" y="1961964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DFA1662-5BDB-4999-B315-327CEC94A366}"/>
              </a:ext>
            </a:extLst>
          </p:cNvPr>
          <p:cNvCxnSpPr/>
          <p:nvPr/>
        </p:nvCxnSpPr>
        <p:spPr>
          <a:xfrm>
            <a:off x="2435728" y="2479654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A9EE8BC-AAA1-4D1A-8099-5F9E6041C875}"/>
              </a:ext>
            </a:extLst>
          </p:cNvPr>
          <p:cNvCxnSpPr/>
          <p:nvPr/>
        </p:nvCxnSpPr>
        <p:spPr>
          <a:xfrm>
            <a:off x="2444778" y="2627674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F74A4D1-E367-4A07-8922-58E50DB7EEFB}"/>
              </a:ext>
            </a:extLst>
          </p:cNvPr>
          <p:cNvCxnSpPr/>
          <p:nvPr/>
        </p:nvCxnSpPr>
        <p:spPr>
          <a:xfrm>
            <a:off x="2459114" y="5440589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BB99B30-B45A-43E8-9F22-BC419D03DAEF}"/>
              </a:ext>
            </a:extLst>
          </p:cNvPr>
          <p:cNvCxnSpPr/>
          <p:nvPr/>
        </p:nvCxnSpPr>
        <p:spPr>
          <a:xfrm>
            <a:off x="2421517" y="5977282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B9F3E0A-1680-4EA8-8F00-57B81E48054F}"/>
              </a:ext>
            </a:extLst>
          </p:cNvPr>
          <p:cNvCxnSpPr/>
          <p:nvPr/>
        </p:nvCxnSpPr>
        <p:spPr>
          <a:xfrm>
            <a:off x="7394809" y="5440589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63DC62E-BBA5-4F4B-935E-C76FAC1A4F62}"/>
              </a:ext>
            </a:extLst>
          </p:cNvPr>
          <p:cNvCxnSpPr/>
          <p:nvPr/>
        </p:nvCxnSpPr>
        <p:spPr>
          <a:xfrm>
            <a:off x="7382857" y="5989234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26648FCA-DE20-4ADD-A2A0-737E968AC330}"/>
              </a:ext>
            </a:extLst>
          </p:cNvPr>
          <p:cNvCxnSpPr/>
          <p:nvPr/>
        </p:nvCxnSpPr>
        <p:spPr>
          <a:xfrm>
            <a:off x="7424689" y="1961964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1E29F48-54CB-4442-9B8B-9B8E2396DE5E}"/>
              </a:ext>
            </a:extLst>
          </p:cNvPr>
          <p:cNvCxnSpPr/>
          <p:nvPr/>
        </p:nvCxnSpPr>
        <p:spPr>
          <a:xfrm>
            <a:off x="7424689" y="249018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238F765-4C30-497C-A431-C7B014592D50}"/>
              </a:ext>
            </a:extLst>
          </p:cNvPr>
          <p:cNvCxnSpPr/>
          <p:nvPr/>
        </p:nvCxnSpPr>
        <p:spPr>
          <a:xfrm>
            <a:off x="7424689" y="263962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E74EB31-2BD1-4E30-ABA3-CDA9A22ECD00}"/>
              </a:ext>
            </a:extLst>
          </p:cNvPr>
          <p:cNvCxnSpPr/>
          <p:nvPr/>
        </p:nvCxnSpPr>
        <p:spPr>
          <a:xfrm>
            <a:off x="2421517" y="6135659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8E386F-50D0-4F09-8916-2E3E200D047A}"/>
              </a:ext>
            </a:extLst>
          </p:cNvPr>
          <p:cNvCxnSpPr/>
          <p:nvPr/>
        </p:nvCxnSpPr>
        <p:spPr>
          <a:xfrm>
            <a:off x="7382857" y="612968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fik 21">
            <a:extLst>
              <a:ext uri="{FF2B5EF4-FFF2-40B4-BE49-F238E27FC236}">
                <a16:creationId xmlns:a16="http://schemas.microsoft.com/office/drawing/2014/main" id="{7AF98AD6-B9F4-4D59-9AE0-748D498D30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76" b="64211"/>
          <a:stretch/>
        </p:blipFill>
        <p:spPr>
          <a:xfrm>
            <a:off x="6863390" y="4363374"/>
            <a:ext cx="964854" cy="581488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B016CFC-5576-4544-9722-10B7BE5D59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76" b="12856"/>
          <a:stretch/>
        </p:blipFill>
        <p:spPr>
          <a:xfrm>
            <a:off x="6521922" y="1078713"/>
            <a:ext cx="1012233" cy="1415914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9414710-3BB1-4E3D-A388-71A523239F7A}"/>
              </a:ext>
            </a:extLst>
          </p:cNvPr>
          <p:cNvSpPr txBox="1"/>
          <p:nvPr/>
        </p:nvSpPr>
        <p:spPr>
          <a:xfrm>
            <a:off x="7720590" y="200414"/>
            <a:ext cx="368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(abs. Anzahl)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7F7CA93-F178-4B6B-9DCB-AAA73FE7C6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5" y="647132"/>
            <a:ext cx="6003730" cy="3716242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C7511727-823A-4C7A-B91E-8C8E3CECB4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752" y="4363374"/>
            <a:ext cx="3583136" cy="211083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D3A53AF-7261-453B-A16E-444F526E73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869" y="514334"/>
            <a:ext cx="4328159" cy="3591526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A4A5A746-985F-4362-A5AC-E2CB37FE0C54}"/>
              </a:ext>
            </a:extLst>
          </p:cNvPr>
          <p:cNvSpPr/>
          <p:nvPr/>
        </p:nvSpPr>
        <p:spPr>
          <a:xfrm>
            <a:off x="7927752" y="3364642"/>
            <a:ext cx="3124940" cy="467921"/>
          </a:xfrm>
          <a:prstGeom prst="rect">
            <a:avLst/>
          </a:prstGeom>
          <a:noFill/>
          <a:ln w="190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1DEDA87C-B326-4226-B5C8-9F3CBDFE67E6}"/>
              </a:ext>
            </a:extLst>
          </p:cNvPr>
          <p:cNvCxnSpPr/>
          <p:nvPr/>
        </p:nvCxnSpPr>
        <p:spPr>
          <a:xfrm>
            <a:off x="8034283" y="3879546"/>
            <a:ext cx="0" cy="50898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93591" y="687605"/>
            <a:ext cx="6082913" cy="9636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Reduktion in Belegung der schweren Fälle (Beatmete und ECMO) und Zunahme der entspr. freien Behandlungskapazitäten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Zunehmend mehr Intensivbereiche geben wieder Verfügbarkeit und regulären Betrieb an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0" y="234394"/>
            <a:ext cx="8142541" cy="387798"/>
          </a:xfrm>
        </p:spPr>
        <p:txBody>
          <a:bodyPr/>
          <a:lstStyle/>
          <a:p>
            <a:r>
              <a:rPr lang="de-DE" sz="2800" dirty="0"/>
              <a:t>COVID-19-Belegung und Belastung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BEE98B7-32AF-4F63-956E-AC43AC52C5B7}"/>
              </a:ext>
            </a:extLst>
          </p:cNvPr>
          <p:cNvSpPr/>
          <p:nvPr/>
        </p:nvSpPr>
        <p:spPr>
          <a:xfrm>
            <a:off x="7822756" y="1968338"/>
            <a:ext cx="128325" cy="729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3F03E5A-E900-4B59-BD8F-E5B010D6ED59}"/>
              </a:ext>
            </a:extLst>
          </p:cNvPr>
          <p:cNvSpPr txBox="1"/>
          <p:nvPr/>
        </p:nvSpPr>
        <p:spPr>
          <a:xfrm>
            <a:off x="229179" y="1909063"/>
            <a:ext cx="2841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Beatmungskapazitäten </a:t>
            </a:r>
            <a:br>
              <a:rPr lang="de-DE" sz="1400" b="1" dirty="0"/>
            </a:br>
            <a:r>
              <a:rPr lang="de-DE" sz="1200" i="1" dirty="0"/>
              <a:t>(belegt und frei, COVID u. Non-COVID-Pat.</a:t>
            </a:r>
            <a:r>
              <a:rPr lang="de-DE" sz="1400" dirty="0"/>
              <a:t>)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8EF2EB3-3A7B-49BF-BE5E-F7B7D42EF9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532"/>
          <a:stretch/>
        </p:blipFill>
        <p:spPr>
          <a:xfrm>
            <a:off x="568337" y="5903505"/>
            <a:ext cx="2502568" cy="82867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8AE3C83-4364-44FA-A348-11269D2182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29" y="2521286"/>
            <a:ext cx="3412395" cy="317119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00023BD-ACEE-4D68-A13F-6CE7E9ABF2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850" y="2448016"/>
            <a:ext cx="3412377" cy="332147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21F19277-9545-4293-A092-562F4C3CDA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4305" y="5860643"/>
            <a:ext cx="1990725" cy="828675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32BB29C3-E97B-4F3F-BBF1-B13EFF1348F2}"/>
              </a:ext>
            </a:extLst>
          </p:cNvPr>
          <p:cNvSpPr txBox="1"/>
          <p:nvPr/>
        </p:nvSpPr>
        <p:spPr>
          <a:xfrm>
            <a:off x="3791072" y="1900427"/>
            <a:ext cx="28417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ECMO-Kapazitäten </a:t>
            </a:r>
            <a:br>
              <a:rPr lang="de-DE" sz="1400" b="1" dirty="0"/>
            </a:br>
            <a:r>
              <a:rPr lang="de-DE" sz="1200" i="1" dirty="0"/>
              <a:t>(belegt und frei, COVID u. Non-COVID-Pat.)</a:t>
            </a:r>
            <a:endParaRPr lang="de-DE" sz="1400" b="1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3877A332-A7A1-4689-B21E-57DCF66A17F4}"/>
              </a:ext>
            </a:extLst>
          </p:cNvPr>
          <p:cNvCxnSpPr/>
          <p:nvPr/>
        </p:nvCxnSpPr>
        <p:spPr>
          <a:xfrm>
            <a:off x="7244179" y="0"/>
            <a:ext cx="0" cy="685800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id="{D60ED774-20BE-49A5-AF0A-03427498CC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563" y="2146648"/>
            <a:ext cx="3868360" cy="3470381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E74FB29D-1CF1-42B1-9C3B-4648E88564CD}"/>
              </a:ext>
            </a:extLst>
          </p:cNvPr>
          <p:cNvSpPr txBox="1"/>
          <p:nvPr/>
        </p:nvSpPr>
        <p:spPr>
          <a:xfrm>
            <a:off x="7413549" y="1546620"/>
            <a:ext cx="2841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Einschätzung der Betriebssituation</a:t>
            </a:r>
            <a:endParaRPr lang="de-DE" sz="1400" dirty="0"/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0430257D-CA76-417B-86DD-FED27BD1EAB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56" t="5683" b="77679"/>
          <a:stretch/>
        </p:blipFill>
        <p:spPr>
          <a:xfrm>
            <a:off x="7698119" y="5891117"/>
            <a:ext cx="1870131" cy="78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3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295" y="533351"/>
            <a:ext cx="3876361" cy="2356597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65" y="2322531"/>
            <a:ext cx="7308868" cy="444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Breitbild</PresentationFormat>
  <Paragraphs>31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COVID-19-Belegung und Belastung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266</cp:revision>
  <dcterms:created xsi:type="dcterms:W3CDTF">2021-01-13T08:46:29Z</dcterms:created>
  <dcterms:modified xsi:type="dcterms:W3CDTF">2021-06-09T08:47:35Z</dcterms:modified>
</cp:coreProperties>
</file>