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8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öttcher, Sindy" initials="BS" lastIdx="4" clrIdx="0">
    <p:extLst>
      <p:ext uri="{19B8F6BF-5375-455C-9EA6-DF929625EA0E}">
        <p15:presenceInfo xmlns:p15="http://schemas.microsoft.com/office/powerpoint/2012/main" userId="Böttcher, Sind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>
    <p:restoredLeft sz="9650" autoAdjust="0"/>
    <p:restoredTop sz="94660"/>
  </p:normalViewPr>
  <p:slideViewPr>
    <p:cSldViewPr>
      <p:cViewPr varScale="1">
        <p:scale>
          <a:sx n="87" d="100"/>
          <a:sy n="87" d="100"/>
        </p:scale>
        <p:origin x="96" y="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rki.local\daten\Wissdaten\RKI_nCoV-Lage\2.Themen\2.1.Epidemiologie\VOC\Berichte\KW22-2021\Daten\2021-06-07_sequencing_desh_report_KW21_sk.docx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rki.local\daten\Wissdaten\RKI_nCoV-Lage\2.Themen\2.1.Epidemiologie\VOC\Berichte\KW22-2021\Daten\2021-06-07_sequencing_desh_report_KW21_sk.docx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dirty="0"/>
              <a:t>Anzahl der Fälle B.1.1.7*</a:t>
            </a:r>
            <a:r>
              <a:rPr lang="de-DE" baseline="0" dirty="0"/>
              <a:t> , </a:t>
            </a:r>
            <a:r>
              <a:rPr lang="de-DE" dirty="0"/>
              <a:t>B.1.351, P.1 und B.1.617.2</a:t>
            </a:r>
            <a:br>
              <a:rPr lang="de-DE" dirty="0"/>
            </a:br>
            <a:r>
              <a:rPr lang="de-DE" dirty="0"/>
              <a:t>in allen Genomsequenzierungen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'VOC globaler Datensatz (abs)'!$C$1</c:f>
              <c:strCache>
                <c:ptCount val="1"/>
                <c:pt idx="0">
                  <c:v>B.1.1.7/100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dash"/>
              <a:round/>
            </a:ln>
            <a:effectLst/>
          </c:spPr>
          <c:marker>
            <c:symbol val="none"/>
          </c:marker>
          <c:val>
            <c:numRef>
              <c:f>'VOC globaler Datensatz (abs)'!$C$2:$C$21</c:f>
              <c:numCache>
                <c:formatCode>General</c:formatCode>
                <c:ptCount val="20"/>
                <c:pt idx="0">
                  <c:v>0.1</c:v>
                </c:pt>
                <c:pt idx="1">
                  <c:v>1.36</c:v>
                </c:pt>
                <c:pt idx="2">
                  <c:v>2.52</c:v>
                </c:pt>
                <c:pt idx="3">
                  <c:v>5.6</c:v>
                </c:pt>
                <c:pt idx="4">
                  <c:v>11.89</c:v>
                </c:pt>
                <c:pt idx="5">
                  <c:v>23.57</c:v>
                </c:pt>
                <c:pt idx="6">
                  <c:v>34.35</c:v>
                </c:pt>
                <c:pt idx="7">
                  <c:v>40.47</c:v>
                </c:pt>
                <c:pt idx="8">
                  <c:v>54.44</c:v>
                </c:pt>
                <c:pt idx="9">
                  <c:v>75.17</c:v>
                </c:pt>
                <c:pt idx="10">
                  <c:v>94.67</c:v>
                </c:pt>
                <c:pt idx="11">
                  <c:v>100.87</c:v>
                </c:pt>
                <c:pt idx="12">
                  <c:v>109.77</c:v>
                </c:pt>
                <c:pt idx="13">
                  <c:v>110.96</c:v>
                </c:pt>
                <c:pt idx="14">
                  <c:v>148.93</c:v>
                </c:pt>
                <c:pt idx="15">
                  <c:v>144.91999999999999</c:v>
                </c:pt>
                <c:pt idx="16">
                  <c:v>131.91</c:v>
                </c:pt>
                <c:pt idx="17">
                  <c:v>117.4</c:v>
                </c:pt>
                <c:pt idx="18">
                  <c:v>80.33</c:v>
                </c:pt>
                <c:pt idx="19">
                  <c:v>67.17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46E-4DE0-9711-BD7E55F47BF7}"/>
            </c:ext>
          </c:extLst>
        </c:ser>
        <c:ser>
          <c:idx val="1"/>
          <c:order val="1"/>
          <c:tx>
            <c:strRef>
              <c:f>'VOC globaler Datensatz (abs)'!$D$1</c:f>
              <c:strCache>
                <c:ptCount val="1"/>
                <c:pt idx="0">
                  <c:v>B.1.351_Anzahl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'VOC globaler Datensatz (abs)'!$D$2:$D$21</c:f>
              <c:numCache>
                <c:formatCode>General</c:formatCode>
                <c:ptCount val="20"/>
                <c:pt idx="0">
                  <c:v>5</c:v>
                </c:pt>
                <c:pt idx="1">
                  <c:v>19</c:v>
                </c:pt>
                <c:pt idx="2">
                  <c:v>29</c:v>
                </c:pt>
                <c:pt idx="3">
                  <c:v>66</c:v>
                </c:pt>
                <c:pt idx="4">
                  <c:v>78</c:v>
                </c:pt>
                <c:pt idx="5">
                  <c:v>103</c:v>
                </c:pt>
                <c:pt idx="6">
                  <c:v>117</c:v>
                </c:pt>
                <c:pt idx="7">
                  <c:v>167</c:v>
                </c:pt>
                <c:pt idx="8">
                  <c:v>225</c:v>
                </c:pt>
                <c:pt idx="9">
                  <c:v>265</c:v>
                </c:pt>
                <c:pt idx="10">
                  <c:v>282</c:v>
                </c:pt>
                <c:pt idx="11">
                  <c:v>235</c:v>
                </c:pt>
                <c:pt idx="12">
                  <c:v>230</c:v>
                </c:pt>
                <c:pt idx="13">
                  <c:v>242</c:v>
                </c:pt>
                <c:pt idx="14">
                  <c:v>288</c:v>
                </c:pt>
                <c:pt idx="15">
                  <c:v>216</c:v>
                </c:pt>
                <c:pt idx="16">
                  <c:v>178</c:v>
                </c:pt>
                <c:pt idx="17">
                  <c:v>242</c:v>
                </c:pt>
                <c:pt idx="18">
                  <c:v>108</c:v>
                </c:pt>
                <c:pt idx="19">
                  <c:v>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46E-4DE0-9711-BD7E55F47BF7}"/>
            </c:ext>
          </c:extLst>
        </c:ser>
        <c:ser>
          <c:idx val="2"/>
          <c:order val="2"/>
          <c:tx>
            <c:strRef>
              <c:f>'VOC globaler Datensatz (abs)'!$E$1</c:f>
              <c:strCache>
                <c:ptCount val="1"/>
                <c:pt idx="0">
                  <c:v>B.1.617.2_Anzahl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val>
            <c:numRef>
              <c:f>'VOC globaler Datensatz (abs)'!$E$2:$E$21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1</c:v>
                </c:pt>
                <c:pt idx="11">
                  <c:v>2</c:v>
                </c:pt>
                <c:pt idx="12">
                  <c:v>0</c:v>
                </c:pt>
                <c:pt idx="13">
                  <c:v>8</c:v>
                </c:pt>
                <c:pt idx="14">
                  <c:v>20</c:v>
                </c:pt>
                <c:pt idx="15">
                  <c:v>80</c:v>
                </c:pt>
                <c:pt idx="16">
                  <c:v>96</c:v>
                </c:pt>
                <c:pt idx="17">
                  <c:v>178</c:v>
                </c:pt>
                <c:pt idx="18">
                  <c:v>144</c:v>
                </c:pt>
                <c:pt idx="19">
                  <c:v>173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46E-4DE0-9711-BD7E55F47BF7}"/>
            </c:ext>
          </c:extLst>
        </c:ser>
        <c:ser>
          <c:idx val="3"/>
          <c:order val="3"/>
          <c:tx>
            <c:strRef>
              <c:f>'VOC globaler Datensatz (abs)'!$F$1</c:f>
              <c:strCache>
                <c:ptCount val="1"/>
                <c:pt idx="0">
                  <c:v>P.1_Anzahl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val>
            <c:numRef>
              <c:f>'VOC globaler Datensatz (abs)'!$F$2:$F$21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4</c:v>
                </c:pt>
                <c:pt idx="6">
                  <c:v>1</c:v>
                </c:pt>
                <c:pt idx="7">
                  <c:v>7</c:v>
                </c:pt>
                <c:pt idx="8">
                  <c:v>4</c:v>
                </c:pt>
                <c:pt idx="9">
                  <c:v>16</c:v>
                </c:pt>
                <c:pt idx="10">
                  <c:v>6</c:v>
                </c:pt>
                <c:pt idx="11">
                  <c:v>9</c:v>
                </c:pt>
                <c:pt idx="12">
                  <c:v>16</c:v>
                </c:pt>
                <c:pt idx="13">
                  <c:v>30</c:v>
                </c:pt>
                <c:pt idx="14">
                  <c:v>38</c:v>
                </c:pt>
                <c:pt idx="15">
                  <c:v>62</c:v>
                </c:pt>
                <c:pt idx="16">
                  <c:v>76</c:v>
                </c:pt>
                <c:pt idx="17">
                  <c:v>65</c:v>
                </c:pt>
                <c:pt idx="18">
                  <c:v>31</c:v>
                </c:pt>
                <c:pt idx="19">
                  <c:v>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46E-4DE0-9711-BD7E55F47B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78381832"/>
        <c:axId val="578377896"/>
      </c:lineChart>
      <c:catAx>
        <c:axId val="578381832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78377896"/>
        <c:crosses val="autoZero"/>
        <c:auto val="1"/>
        <c:lblAlgn val="ctr"/>
        <c:lblOffset val="100"/>
        <c:noMultiLvlLbl val="0"/>
      </c:catAx>
      <c:valAx>
        <c:axId val="578377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578381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dirty="0"/>
              <a:t>Anzahl</a:t>
            </a:r>
            <a:r>
              <a:rPr lang="de-DE" baseline="0" dirty="0"/>
              <a:t> der Fälle B.1.1.7*, B.1.351, P.1 und B</a:t>
            </a:r>
            <a:r>
              <a:rPr lang="de-DE" baseline="0"/>
              <a:t>.1.617.2</a:t>
            </a:r>
            <a:br>
              <a:rPr lang="de-DE" baseline="0" dirty="0"/>
            </a:br>
            <a:r>
              <a:rPr lang="de-DE" baseline="0" dirty="0"/>
              <a:t>in Stichprobe der Genomsequenzierungen</a:t>
            </a:r>
            <a:endParaRPr lang="de-DE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'VOC Stichprobe abs'!$C$1</c:f>
              <c:strCache>
                <c:ptCount val="1"/>
                <c:pt idx="0">
                  <c:v>B.1.1.7 / 100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dash"/>
              <a:round/>
            </a:ln>
            <a:effectLst/>
          </c:spPr>
          <c:marker>
            <c:symbol val="none"/>
          </c:marker>
          <c:val>
            <c:numRef>
              <c:f>'VOC Stichprobe abs'!$C$2:$C$21</c:f>
              <c:numCache>
                <c:formatCode>#,##0</c:formatCode>
                <c:ptCount val="20"/>
                <c:pt idx="0">
                  <c:v>0.05</c:v>
                </c:pt>
                <c:pt idx="1">
                  <c:v>0.52</c:v>
                </c:pt>
                <c:pt idx="2">
                  <c:v>0.97</c:v>
                </c:pt>
                <c:pt idx="3">
                  <c:v>2.84</c:v>
                </c:pt>
                <c:pt idx="4">
                  <c:v>5.53</c:v>
                </c:pt>
                <c:pt idx="5">
                  <c:v>7.11</c:v>
                </c:pt>
                <c:pt idx="6">
                  <c:v>12.01</c:v>
                </c:pt>
                <c:pt idx="7">
                  <c:v>18.899999999999999</c:v>
                </c:pt>
                <c:pt idx="8">
                  <c:v>19.59</c:v>
                </c:pt>
                <c:pt idx="9">
                  <c:v>24.98</c:v>
                </c:pt>
                <c:pt idx="10">
                  <c:v>30.49</c:v>
                </c:pt>
                <c:pt idx="11">
                  <c:v>29.21</c:v>
                </c:pt>
                <c:pt idx="12">
                  <c:v>32.86</c:v>
                </c:pt>
                <c:pt idx="13">
                  <c:v>35</c:v>
                </c:pt>
                <c:pt idx="14">
                  <c:v>39.69</c:v>
                </c:pt>
                <c:pt idx="15">
                  <c:v>44.12</c:v>
                </c:pt>
                <c:pt idx="16">
                  <c:v>35.11</c:v>
                </c:pt>
                <c:pt idx="17">
                  <c:v>42.57</c:v>
                </c:pt>
                <c:pt idx="18">
                  <c:v>32.61</c:v>
                </c:pt>
                <c:pt idx="19">
                  <c:v>31.19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D8E-478D-9A59-0E0B75D16126}"/>
            </c:ext>
          </c:extLst>
        </c:ser>
        <c:ser>
          <c:idx val="1"/>
          <c:order val="1"/>
          <c:tx>
            <c:strRef>
              <c:f>'VOC Stichprobe abs'!$D$1</c:f>
              <c:strCache>
                <c:ptCount val="1"/>
                <c:pt idx="0">
                  <c:v>B.1.351_Anzahl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'VOC Stichprobe abs'!$D$2:$D$21</c:f>
              <c:numCache>
                <c:formatCode>General</c:formatCode>
                <c:ptCount val="20"/>
                <c:pt idx="0">
                  <c:v>0</c:v>
                </c:pt>
                <c:pt idx="1">
                  <c:v>7</c:v>
                </c:pt>
                <c:pt idx="2">
                  <c:v>12</c:v>
                </c:pt>
                <c:pt idx="3">
                  <c:v>13</c:v>
                </c:pt>
                <c:pt idx="4">
                  <c:v>24</c:v>
                </c:pt>
                <c:pt idx="5">
                  <c:v>19</c:v>
                </c:pt>
                <c:pt idx="6">
                  <c:v>19</c:v>
                </c:pt>
                <c:pt idx="7">
                  <c:v>35</c:v>
                </c:pt>
                <c:pt idx="8">
                  <c:v>68</c:v>
                </c:pt>
                <c:pt idx="9">
                  <c:v>72</c:v>
                </c:pt>
                <c:pt idx="10">
                  <c:v>49</c:v>
                </c:pt>
                <c:pt idx="11">
                  <c:v>53</c:v>
                </c:pt>
                <c:pt idx="12">
                  <c:v>48</c:v>
                </c:pt>
                <c:pt idx="13">
                  <c:v>71</c:v>
                </c:pt>
                <c:pt idx="14">
                  <c:v>82</c:v>
                </c:pt>
                <c:pt idx="15">
                  <c:v>42</c:v>
                </c:pt>
                <c:pt idx="16">
                  <c:v>28</c:v>
                </c:pt>
                <c:pt idx="17">
                  <c:v>118</c:v>
                </c:pt>
                <c:pt idx="18">
                  <c:v>39</c:v>
                </c:pt>
                <c:pt idx="19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D8E-478D-9A59-0E0B75D16126}"/>
            </c:ext>
          </c:extLst>
        </c:ser>
        <c:ser>
          <c:idx val="2"/>
          <c:order val="2"/>
          <c:tx>
            <c:strRef>
              <c:f>'VOC Stichprobe abs'!$E$1</c:f>
              <c:strCache>
                <c:ptCount val="1"/>
                <c:pt idx="0">
                  <c:v>B.1.617.2_Anzahl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val>
            <c:numRef>
              <c:f>'VOC Stichprobe abs'!$E$2:$E$21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  <c:pt idx="12">
                  <c:v>0</c:v>
                </c:pt>
                <c:pt idx="13">
                  <c:v>2</c:v>
                </c:pt>
                <c:pt idx="14">
                  <c:v>5</c:v>
                </c:pt>
                <c:pt idx="15">
                  <c:v>31</c:v>
                </c:pt>
                <c:pt idx="16">
                  <c:v>55</c:v>
                </c:pt>
                <c:pt idx="17">
                  <c:v>86</c:v>
                </c:pt>
                <c:pt idx="18">
                  <c:v>93</c:v>
                </c:pt>
                <c:pt idx="19">
                  <c:v>108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D8E-478D-9A59-0E0B75D16126}"/>
            </c:ext>
          </c:extLst>
        </c:ser>
        <c:ser>
          <c:idx val="3"/>
          <c:order val="3"/>
          <c:tx>
            <c:strRef>
              <c:f>'VOC Stichprobe abs'!$F$1</c:f>
              <c:strCache>
                <c:ptCount val="1"/>
                <c:pt idx="0">
                  <c:v>P.1_Anzahl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val>
            <c:numRef>
              <c:f>'VOC Stichprobe abs'!$F$2:$F$21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2</c:v>
                </c:pt>
                <c:pt idx="9">
                  <c:v>0</c:v>
                </c:pt>
                <c:pt idx="10">
                  <c:v>4</c:v>
                </c:pt>
                <c:pt idx="11">
                  <c:v>0</c:v>
                </c:pt>
                <c:pt idx="12">
                  <c:v>7</c:v>
                </c:pt>
                <c:pt idx="13">
                  <c:v>2</c:v>
                </c:pt>
                <c:pt idx="14">
                  <c:v>10</c:v>
                </c:pt>
                <c:pt idx="15">
                  <c:v>9</c:v>
                </c:pt>
                <c:pt idx="16">
                  <c:v>21</c:v>
                </c:pt>
                <c:pt idx="17">
                  <c:v>18</c:v>
                </c:pt>
                <c:pt idx="18">
                  <c:v>6</c:v>
                </c:pt>
                <c:pt idx="19">
                  <c:v>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D8E-478D-9A59-0E0B75D161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65266896"/>
        <c:axId val="865267880"/>
      </c:lineChart>
      <c:catAx>
        <c:axId val="865266896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865267880"/>
        <c:crosses val="autoZero"/>
        <c:auto val="1"/>
        <c:lblAlgn val="ctr"/>
        <c:lblOffset val="100"/>
        <c:noMultiLvlLbl val="0"/>
      </c:catAx>
      <c:valAx>
        <c:axId val="865267880"/>
        <c:scaling>
          <c:orientation val="minMax"/>
          <c:max val="1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865266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09.06.2021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13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09.06.2021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4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09.06.2021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22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09.06.2021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6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09.06.2021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4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09.06.2021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2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09.06.2021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4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09.06.2021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09.06.2021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47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09.06.2021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63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09.06.2021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6375-389E-46D2-BFA4-17F93A813EB4}" type="datetimeFigureOut">
              <a:rPr lang="de-DE" smtClean="0"/>
              <a:t>09.06.2021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5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VOC Bericht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AF9D8F48-FE07-4F04-8DAE-D8A2E45BACF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549296" y="1628800"/>
            <a:ext cx="8045408" cy="4519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444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71308D-4E99-4F37-B27B-F2969197E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315416"/>
            <a:ext cx="8229600" cy="1143000"/>
          </a:xfrm>
        </p:spPr>
        <p:txBody>
          <a:bodyPr/>
          <a:lstStyle/>
          <a:p>
            <a:r>
              <a:rPr lang="de-DE" dirty="0"/>
              <a:t>VOC Entwicklung (ohne B.1.1.7)</a:t>
            </a:r>
          </a:p>
        </p:txBody>
      </p:sp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BD18E910-8920-46BF-A99D-68B47782091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8513691"/>
              </p:ext>
            </p:extLst>
          </p:nvPr>
        </p:nvGraphicFramePr>
        <p:xfrm>
          <a:off x="0" y="3717032"/>
          <a:ext cx="5573752" cy="3114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Diagramm 8">
            <a:extLst>
              <a:ext uri="{FF2B5EF4-FFF2-40B4-BE49-F238E27FC236}">
                <a16:creationId xmlns:a16="http://schemas.microsoft.com/office/drawing/2014/main" id="{3C38F53C-C0AC-4476-A5E5-467A41A0EA3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6358090"/>
              </p:ext>
            </p:extLst>
          </p:nvPr>
        </p:nvGraphicFramePr>
        <p:xfrm>
          <a:off x="-1" y="908720"/>
          <a:ext cx="5573753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19312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404091-F968-4AED-9AEC-02FFC9D22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/>
              <a:t>Anteile der VOC/VOI</a:t>
            </a:r>
            <a:br>
              <a:rPr lang="de-DE" sz="3600" dirty="0"/>
            </a:br>
            <a:r>
              <a:rPr lang="de-DE" sz="1600" dirty="0"/>
              <a:t>(Datenquelle: Stichprobe)</a:t>
            </a:r>
            <a:endParaRPr lang="de-DE" sz="3600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288E82DE-2234-450D-B75D-9E996F51DA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268760"/>
            <a:ext cx="7524328" cy="5472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632385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</Words>
  <Application>Microsoft Office PowerPoint</Application>
  <PresentationFormat>Bildschirmpräsentation (4:3)</PresentationFormat>
  <Paragraphs>5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Arial</vt:lpstr>
      <vt:lpstr>Calibri</vt:lpstr>
      <vt:lpstr>Larissa</vt:lpstr>
      <vt:lpstr>VOC Bericht</vt:lpstr>
      <vt:lpstr>VOC Entwicklung (ohne B.1.1.7)</vt:lpstr>
      <vt:lpstr>Anteile der VOC/VOI (Datenquelle: Stichprobe)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Seifried, Janna</dc:creator>
  <cp:lastModifiedBy>Kröger, Stefan</cp:lastModifiedBy>
  <cp:revision>168</cp:revision>
  <dcterms:created xsi:type="dcterms:W3CDTF">2020-11-18T09:03:03Z</dcterms:created>
  <dcterms:modified xsi:type="dcterms:W3CDTF">2021-06-09T10:53:57Z</dcterms:modified>
</cp:coreProperties>
</file>