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3" r:id="rId2"/>
    <p:sldId id="321" r:id="rId3"/>
    <p:sldId id="322" r:id="rId4"/>
    <p:sldId id="301" r:id="rId5"/>
    <p:sldId id="308" r:id="rId6"/>
    <p:sldId id="32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99" d="100"/>
          <a:sy n="99" d="100"/>
        </p:scale>
        <p:origin x="960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22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18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Epivurve_care_TOP!$A$2:$B$68</c:f>
              <c:multiLvlStrCache>
                <c:ptCount val="6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Epivurve_care_TOP!$D$2:$D$68</c:f>
              <c:numCache>
                <c:formatCode>General</c:formatCode>
                <c:ptCount val="67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121</c:v>
                </c:pt>
                <c:pt idx="5">
                  <c:v>191</c:v>
                </c:pt>
                <c:pt idx="6">
                  <c:v>115</c:v>
                </c:pt>
                <c:pt idx="7">
                  <c:v>59</c:v>
                </c:pt>
                <c:pt idx="8">
                  <c:v>39</c:v>
                </c:pt>
                <c:pt idx="9">
                  <c:v>24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12</c:v>
                </c:pt>
                <c:pt idx="30">
                  <c:v>19</c:v>
                </c:pt>
                <c:pt idx="31">
                  <c:v>17</c:v>
                </c:pt>
                <c:pt idx="32">
                  <c:v>37</c:v>
                </c:pt>
                <c:pt idx="33">
                  <c:v>88</c:v>
                </c:pt>
                <c:pt idx="34">
                  <c:v>153</c:v>
                </c:pt>
                <c:pt idx="35">
                  <c:v>177</c:v>
                </c:pt>
                <c:pt idx="36">
                  <c:v>220</c:v>
                </c:pt>
                <c:pt idx="37">
                  <c:v>249</c:v>
                </c:pt>
                <c:pt idx="38">
                  <c:v>280</c:v>
                </c:pt>
                <c:pt idx="39">
                  <c:v>265</c:v>
                </c:pt>
                <c:pt idx="40">
                  <c:v>286</c:v>
                </c:pt>
                <c:pt idx="41">
                  <c:v>353</c:v>
                </c:pt>
                <c:pt idx="42">
                  <c:v>387</c:v>
                </c:pt>
                <c:pt idx="43">
                  <c:v>324</c:v>
                </c:pt>
                <c:pt idx="44">
                  <c:v>314</c:v>
                </c:pt>
                <c:pt idx="45">
                  <c:v>291</c:v>
                </c:pt>
                <c:pt idx="46">
                  <c:v>238</c:v>
                </c:pt>
                <c:pt idx="47">
                  <c:v>177</c:v>
                </c:pt>
                <c:pt idx="48">
                  <c:v>141</c:v>
                </c:pt>
                <c:pt idx="49">
                  <c:v>102</c:v>
                </c:pt>
                <c:pt idx="50">
                  <c:v>57</c:v>
                </c:pt>
                <c:pt idx="51">
                  <c:v>82</c:v>
                </c:pt>
                <c:pt idx="52">
                  <c:v>47</c:v>
                </c:pt>
                <c:pt idx="53">
                  <c:v>46</c:v>
                </c:pt>
                <c:pt idx="54">
                  <c:v>60</c:v>
                </c:pt>
                <c:pt idx="55">
                  <c:v>58</c:v>
                </c:pt>
                <c:pt idx="56">
                  <c:v>67</c:v>
                </c:pt>
                <c:pt idx="57">
                  <c:v>56</c:v>
                </c:pt>
                <c:pt idx="58">
                  <c:v>38</c:v>
                </c:pt>
                <c:pt idx="59">
                  <c:v>53</c:v>
                </c:pt>
                <c:pt idx="60">
                  <c:v>41</c:v>
                </c:pt>
                <c:pt idx="61">
                  <c:v>22</c:v>
                </c:pt>
                <c:pt idx="6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5-4C95-A3A2-3D74F8338B19}"/>
            </c:ext>
          </c:extLst>
        </c:ser>
        <c:ser>
          <c:idx val="3"/>
          <c:order val="1"/>
          <c:tx>
            <c:strRef>
              <c:f>Epivurve_care_TOP!$I$1</c:f>
              <c:strCache>
                <c:ptCount val="1"/>
                <c:pt idx="0">
                  <c:v>Neu übermittelt in KW 19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Epivurve_care_TOP!$A$2:$B$68</c:f>
              <c:multiLvlStrCache>
                <c:ptCount val="6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Epivurve_care_TOP!$I$2:$I$65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1</c:v>
                </c:pt>
                <c:pt idx="38">
                  <c:v>2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2</c:v>
                </c:pt>
                <c:pt idx="44">
                  <c:v>2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</c:v>
                </c:pt>
                <c:pt idx="60">
                  <c:v>4</c:v>
                </c:pt>
                <c:pt idx="61">
                  <c:v>6</c:v>
                </c:pt>
                <c:pt idx="62">
                  <c:v>13</c:v>
                </c:pt>
                <c:pt idx="6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A5-4C95-A3A2-3D74F8338B19}"/>
            </c:ext>
          </c:extLst>
        </c:ser>
        <c:ser>
          <c:idx val="1"/>
          <c:order val="2"/>
          <c:tx>
            <c:strRef>
              <c:f>Epivurve_care_TOP!$J$1</c:f>
              <c:strCache>
                <c:ptCount val="1"/>
                <c:pt idx="0">
                  <c:v>Neu übermittelt in KW 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6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A5-4C95-A3A2-3D74F8338B19}"/>
              </c:ext>
            </c:extLst>
          </c:dPt>
          <c:cat>
            <c:multiLvlStrRef>
              <c:f>Epivurve_care_TOP!$A$2:$B$68</c:f>
              <c:multiLvlStrCache>
                <c:ptCount val="6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Epivurve_care_TOP!$J$2:$J$66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2</c:v>
                </c:pt>
                <c:pt idx="56">
                  <c:v>0</c:v>
                </c:pt>
                <c:pt idx="57">
                  <c:v>1</c:v>
                </c:pt>
                <c:pt idx="58">
                  <c:v>2</c:v>
                </c:pt>
                <c:pt idx="59">
                  <c:v>1</c:v>
                </c:pt>
                <c:pt idx="60">
                  <c:v>3</c:v>
                </c:pt>
                <c:pt idx="61">
                  <c:v>2</c:v>
                </c:pt>
                <c:pt idx="62">
                  <c:v>5</c:v>
                </c:pt>
                <c:pt idx="63">
                  <c:v>11</c:v>
                </c:pt>
                <c:pt idx="6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A5-4C95-A3A2-3D74F8338B19}"/>
            </c:ext>
          </c:extLst>
        </c:ser>
        <c:ser>
          <c:idx val="2"/>
          <c:order val="3"/>
          <c:tx>
            <c:strRef>
              <c:f>Epivurve_care_TOP!$K$1</c:f>
              <c:strCache>
                <c:ptCount val="1"/>
                <c:pt idx="0">
                  <c:v>Neu übermittelt in KW 21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6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1A5-4C95-A3A2-3D74F8338B19}"/>
              </c:ext>
            </c:extLst>
          </c:dPt>
          <c:cat>
            <c:multiLvlStrRef>
              <c:f>Epivurve_care_TOP!$A$2:$B$68</c:f>
              <c:multiLvlStrCache>
                <c:ptCount val="6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Epivurve_care_TOP!$K$2:$K$67</c:f>
              <c:numCache>
                <c:formatCode>General</c:formatCode>
                <c:ptCount val="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3</c:v>
                </c:pt>
                <c:pt idx="39">
                  <c:v>2</c:v>
                </c:pt>
                <c:pt idx="40">
                  <c:v>5</c:v>
                </c:pt>
                <c:pt idx="41">
                  <c:v>2</c:v>
                </c:pt>
                <c:pt idx="42">
                  <c:v>3</c:v>
                </c:pt>
                <c:pt idx="43">
                  <c:v>1</c:v>
                </c:pt>
                <c:pt idx="44">
                  <c:v>2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2</c:v>
                </c:pt>
                <c:pt idx="61">
                  <c:v>0</c:v>
                </c:pt>
                <c:pt idx="62">
                  <c:v>1</c:v>
                </c:pt>
                <c:pt idx="63">
                  <c:v>5</c:v>
                </c:pt>
                <c:pt idx="64">
                  <c:v>2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A5-4C95-A3A2-3D74F8338B19}"/>
            </c:ext>
          </c:extLst>
        </c:ser>
        <c:ser>
          <c:idx val="4"/>
          <c:order val="4"/>
          <c:tx>
            <c:strRef>
              <c:f>Epivurve_care_TOP!$L$1</c:f>
              <c:strCache>
                <c:ptCount val="1"/>
                <c:pt idx="0">
                  <c:v>Neu übermittelt in KW 22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Epivurve_care_TOP!$A$2:$B$68</c:f>
              <c:multiLvlStrCache>
                <c:ptCount val="6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Epivurve_care_TOP!$L$2:$L$68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4</c:v>
                </c:pt>
                <c:pt idx="35">
                  <c:v>4</c:v>
                </c:pt>
                <c:pt idx="36">
                  <c:v>3</c:v>
                </c:pt>
                <c:pt idx="37">
                  <c:v>0</c:v>
                </c:pt>
                <c:pt idx="38">
                  <c:v>4</c:v>
                </c:pt>
                <c:pt idx="39">
                  <c:v>1</c:v>
                </c:pt>
                <c:pt idx="40">
                  <c:v>2</c:v>
                </c:pt>
                <c:pt idx="41">
                  <c:v>2</c:v>
                </c:pt>
                <c:pt idx="42">
                  <c:v>1</c:v>
                </c:pt>
                <c:pt idx="43">
                  <c:v>3</c:v>
                </c:pt>
                <c:pt idx="44">
                  <c:v>2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2</c:v>
                </c:pt>
                <c:pt idx="60">
                  <c:v>1</c:v>
                </c:pt>
                <c:pt idx="61">
                  <c:v>2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3</c:v>
                </c:pt>
                <c:pt idx="6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A5-4C95-A3A2-3D74F8338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8123264936664993E-2"/>
          <c:y val="0.35496553503053796"/>
          <c:w val="0.88652591455558982"/>
          <c:h val="0.42401338580212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18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Epicurve_noso_TOP!$A$2:$B$68</c:f>
              <c:multiLvlStrCache>
                <c:ptCount val="6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Epicurve_noso_TOP!$D$2:$D$68</c:f>
              <c:numCache>
                <c:formatCode>General</c:formatCode>
                <c:ptCount val="67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62</c:v>
                </c:pt>
                <c:pt idx="4">
                  <c:v>124</c:v>
                </c:pt>
                <c:pt idx="5">
                  <c:v>146</c:v>
                </c:pt>
                <c:pt idx="6">
                  <c:v>102</c:v>
                </c:pt>
                <c:pt idx="7">
                  <c:v>47</c:v>
                </c:pt>
                <c:pt idx="8">
                  <c:v>37</c:v>
                </c:pt>
                <c:pt idx="9">
                  <c:v>27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54</c:v>
                </c:pt>
                <c:pt idx="33">
                  <c:v>78</c:v>
                </c:pt>
                <c:pt idx="34">
                  <c:v>124</c:v>
                </c:pt>
                <c:pt idx="35">
                  <c:v>143</c:v>
                </c:pt>
                <c:pt idx="36">
                  <c:v>145</c:v>
                </c:pt>
                <c:pt idx="37">
                  <c:v>130</c:v>
                </c:pt>
                <c:pt idx="38">
                  <c:v>180</c:v>
                </c:pt>
                <c:pt idx="39">
                  <c:v>141</c:v>
                </c:pt>
                <c:pt idx="40">
                  <c:v>211</c:v>
                </c:pt>
                <c:pt idx="41">
                  <c:v>222</c:v>
                </c:pt>
                <c:pt idx="42">
                  <c:v>249</c:v>
                </c:pt>
                <c:pt idx="43">
                  <c:v>170</c:v>
                </c:pt>
                <c:pt idx="44">
                  <c:v>149</c:v>
                </c:pt>
                <c:pt idx="45">
                  <c:v>193</c:v>
                </c:pt>
                <c:pt idx="46">
                  <c:v>202</c:v>
                </c:pt>
                <c:pt idx="47">
                  <c:v>202</c:v>
                </c:pt>
                <c:pt idx="48">
                  <c:v>168</c:v>
                </c:pt>
                <c:pt idx="49">
                  <c:v>159</c:v>
                </c:pt>
                <c:pt idx="50">
                  <c:v>145</c:v>
                </c:pt>
                <c:pt idx="51">
                  <c:v>145</c:v>
                </c:pt>
                <c:pt idx="52">
                  <c:v>124</c:v>
                </c:pt>
                <c:pt idx="53">
                  <c:v>103</c:v>
                </c:pt>
                <c:pt idx="54">
                  <c:v>87</c:v>
                </c:pt>
                <c:pt idx="55">
                  <c:v>100</c:v>
                </c:pt>
                <c:pt idx="56">
                  <c:v>104</c:v>
                </c:pt>
                <c:pt idx="57">
                  <c:v>79</c:v>
                </c:pt>
                <c:pt idx="58">
                  <c:v>79</c:v>
                </c:pt>
                <c:pt idx="59">
                  <c:v>75</c:v>
                </c:pt>
                <c:pt idx="60">
                  <c:v>89</c:v>
                </c:pt>
                <c:pt idx="61">
                  <c:v>66</c:v>
                </c:pt>
                <c:pt idx="6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0-4ED0-859A-987CD72EFBA2}"/>
            </c:ext>
          </c:extLst>
        </c:ser>
        <c:ser>
          <c:idx val="3"/>
          <c:order val="1"/>
          <c:tx>
            <c:strRef>
              <c:f>Epicurve_noso_TOP!$I$1</c:f>
              <c:strCache>
                <c:ptCount val="1"/>
                <c:pt idx="0">
                  <c:v>Neu übermittelt in KW 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Epicurve_noso_TOP!$A$2:$B$68</c:f>
              <c:multiLvlStrCache>
                <c:ptCount val="6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Epicurve_noso_TOP!$I$2:$I$65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2</c:v>
                </c:pt>
                <c:pt idx="39">
                  <c:v>0</c:v>
                </c:pt>
                <c:pt idx="40">
                  <c:v>2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3</c:v>
                </c:pt>
                <c:pt idx="57">
                  <c:v>0</c:v>
                </c:pt>
                <c:pt idx="58">
                  <c:v>0</c:v>
                </c:pt>
                <c:pt idx="59">
                  <c:v>3</c:v>
                </c:pt>
                <c:pt idx="60">
                  <c:v>9</c:v>
                </c:pt>
                <c:pt idx="61">
                  <c:v>19</c:v>
                </c:pt>
                <c:pt idx="62">
                  <c:v>24</c:v>
                </c:pt>
                <c:pt idx="6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0-4ED0-859A-987CD72EFBA2}"/>
            </c:ext>
          </c:extLst>
        </c:ser>
        <c:ser>
          <c:idx val="2"/>
          <c:order val="2"/>
          <c:tx>
            <c:strRef>
              <c:f>Epicurve_noso_TOP!$J$1</c:f>
              <c:strCache>
                <c:ptCount val="1"/>
                <c:pt idx="0">
                  <c:v>Neu übermittelt in KW 20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Epicurve_noso_TOP!$A$2:$B$68</c:f>
              <c:multiLvlStrCache>
                <c:ptCount val="6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Epicurve_noso_TOP!$J$2:$J$66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2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4</c:v>
                </c:pt>
                <c:pt idx="62">
                  <c:v>5</c:v>
                </c:pt>
                <c:pt idx="63">
                  <c:v>16</c:v>
                </c:pt>
                <c:pt idx="6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50-4ED0-859A-987CD72EFBA2}"/>
            </c:ext>
          </c:extLst>
        </c:ser>
        <c:ser>
          <c:idx val="1"/>
          <c:order val="3"/>
          <c:tx>
            <c:strRef>
              <c:f>Epicurve_noso_TOP!$K$1</c:f>
              <c:strCache>
                <c:ptCount val="1"/>
                <c:pt idx="0">
                  <c:v>Neu übermittelt in KW 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Epicurve_noso_TOP!$A$2:$B$68</c:f>
              <c:multiLvlStrCache>
                <c:ptCount val="6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Epicurve_noso_TOP!$K$2:$K$67</c:f>
              <c:numCache>
                <c:formatCode>General</c:formatCode>
                <c:ptCount val="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2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2</c:v>
                </c:pt>
                <c:pt idx="64">
                  <c:v>2</c:v>
                </c:pt>
                <c:pt idx="6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0-4ED0-859A-987CD72EFBA2}"/>
            </c:ext>
          </c:extLst>
        </c:ser>
        <c:ser>
          <c:idx val="4"/>
          <c:order val="4"/>
          <c:tx>
            <c:strRef>
              <c:f>Epicurve_noso_TOP!$L$1</c:f>
              <c:strCache>
                <c:ptCount val="1"/>
                <c:pt idx="0">
                  <c:v>Neu übermittelt in KW 22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Epicurve_noso_TOP!$A$2:$B$68</c:f>
              <c:multiLvlStrCache>
                <c:ptCount val="6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Epicurve_noso_TOP!$L$2:$L$68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3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3</c:v>
                </c:pt>
                <c:pt idx="64">
                  <c:v>1</c:v>
                </c:pt>
                <c:pt idx="65">
                  <c:v>3</c:v>
                </c:pt>
                <c:pt idx="6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50-4ED0-859A-987CD72EF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2520280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8.6.21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AD9687-D482-454F-A532-83B676876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85906"/>
            <a:ext cx="5832648" cy="369756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27914A-D397-4367-A447-E6AE44BAB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654049"/>
            <a:ext cx="5088694" cy="32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4F4A3F4-1213-453C-A7D8-CA9FA08C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5DA9FF-CA2D-42FE-B494-85C007255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692696"/>
            <a:ext cx="6480720" cy="2490005"/>
          </a:xfrm>
          <a:prstGeom prst="rect">
            <a:avLst/>
          </a:prstGeom>
        </p:spPr>
      </p:pic>
      <p:pic>
        <p:nvPicPr>
          <p:cNvPr id="6" name="Picture">
            <a:extLst>
              <a:ext uri="{FF2B5EF4-FFF2-40B4-BE49-F238E27FC236}">
                <a16:creationId xmlns:a16="http://schemas.microsoft.com/office/drawing/2014/main" id="{FBD38A36-9A79-4FBA-93B2-EB76B65B3C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115616" y="3177743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45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AF8B1CB-23B6-4450-9689-35B22F01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30F4A9-B1F9-497A-88DD-6A5522FCC0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F7A037A-9EC0-44F5-B79C-8EDE497F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Monat – </a:t>
            </a:r>
            <a:r>
              <a:rPr lang="de-DE" sz="2000" b="0" dirty="0"/>
              <a:t>Datenstand 8.6.21</a:t>
            </a:r>
            <a:endParaRPr lang="de-DE" dirty="0"/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2F4CF790-6988-4D6D-AF83-10EE9DA78B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57200" y="1806257"/>
            <a:ext cx="7787208" cy="479109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097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8.6.2021 </a:t>
            </a:r>
            <a:br>
              <a:rPr lang="fr-FR" b="0" dirty="0"/>
            </a:br>
            <a:r>
              <a:rPr lang="de-DE" dirty="0"/>
              <a:t>Anzahl der Testungen pro 100.000 Einwohner nach Altersgruppe und Monat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29014" y="3058688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Monat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</a:t>
            </a:r>
            <a:r>
              <a:rPr lang="de-DE"/>
              <a:t>und Monat </a:t>
            </a:r>
            <a:endParaRPr lang="de-DE" dirty="0"/>
          </a:p>
        </p:txBody>
      </p:sp>
      <p:pic>
        <p:nvPicPr>
          <p:cNvPr id="13" name="Picture">
            <a:extLst>
              <a:ext uri="{FF2B5EF4-FFF2-40B4-BE49-F238E27FC236}">
                <a16:creationId xmlns:a16="http://schemas.microsoft.com/office/drawing/2014/main" id="{BC0721D5-CA34-474F-87DC-E4797D671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211959" y="4437112"/>
            <a:ext cx="4932039" cy="240234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6CA56A7A-76C9-49AC-81DD-AFD6221A10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" y="2108437"/>
            <a:ext cx="4860032" cy="268871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6" name="Picture">
            <a:extLst>
              <a:ext uri="{FF2B5EF4-FFF2-40B4-BE49-F238E27FC236}">
                <a16:creationId xmlns:a16="http://schemas.microsoft.com/office/drawing/2014/main" id="{A25B28F6-CEDC-4586-BAB1-B4BC982107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995936" y="25869"/>
            <a:ext cx="5148062" cy="252876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3428537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73D291CD-0951-4FA2-B658-6C55192AA36E}"/>
              </a:ext>
            </a:extLst>
          </p:cNvPr>
          <p:cNvSpPr txBox="1">
            <a:spLocks/>
          </p:cNvSpPr>
          <p:nvPr/>
        </p:nvSpPr>
        <p:spPr>
          <a:xfrm>
            <a:off x="4762744" y="260648"/>
            <a:ext cx="4129736" cy="8743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Krankenhäuser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654801"/>
              </p:ext>
            </p:extLst>
          </p:nvPr>
        </p:nvGraphicFramePr>
        <p:xfrm>
          <a:off x="-5023" y="980728"/>
          <a:ext cx="4577023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166320"/>
              </p:ext>
            </p:extLst>
          </p:nvPr>
        </p:nvGraphicFramePr>
        <p:xfrm>
          <a:off x="4499991" y="980728"/>
          <a:ext cx="4637799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092B00D-F0F8-4074-A0CD-01C21796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C37E49-8023-44E4-9CF2-773679AEBC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4111B2D-B6C0-47F9-8679-25EFBC3E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08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Bildschirmpräsentation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8.6.21</vt:lpstr>
      <vt:lpstr>PowerPoint-Präsentation</vt:lpstr>
      <vt:lpstr>Anzahl der Testungen und Positivenanteile pro Monat – Datenstand 8.6.21</vt:lpstr>
      <vt:lpstr>Datenstand 8.6.2021  Anzahl der Testungen pro 100.000 Einwohner nach Altersgruppe und Monat </vt:lpstr>
      <vt:lpstr>Ausbrüche Altenheime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312</cp:revision>
  <dcterms:created xsi:type="dcterms:W3CDTF">2020-01-21T10:42:53Z</dcterms:created>
  <dcterms:modified xsi:type="dcterms:W3CDTF">2021-06-09T07:53:08Z</dcterms:modified>
</cp:coreProperties>
</file>