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2" r:id="rId4"/>
    <p:sldId id="269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650" autoAdjust="0"/>
    <p:restoredTop sz="94660"/>
  </p:normalViewPr>
  <p:slideViewPr>
    <p:cSldViewPr>
      <p:cViewPr varScale="1">
        <p:scale>
          <a:sx n="86" d="100"/>
          <a:sy n="86" d="100"/>
        </p:scale>
        <p:origin x="3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09.06.2021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402780" y="5445224"/>
            <a:ext cx="8741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Wieder weniger Testungen durchgeführt (Fronleichnam und Brückentag),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weiter gesunken (3,12 %)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57ADCBF-5B28-4B11-9B85-EDBCF7152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518" y="1556792"/>
            <a:ext cx="7964338" cy="3405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457200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</a:t>
            </a:r>
          </a:p>
          <a:p>
            <a:endParaRPr lang="de-DE" dirty="0"/>
          </a:p>
          <a:p>
            <a:r>
              <a:rPr lang="de-DE" dirty="0"/>
              <a:t>Abfrage nach Probenrückstau und Lieferengpässe wurde eingestellt.</a:t>
            </a:r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C9D18AC-08A5-4B86-AB85-7DF6566EDB6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369"/>
          <a:stretch/>
        </p:blipFill>
        <p:spPr>
          <a:xfrm>
            <a:off x="119426" y="1196752"/>
            <a:ext cx="8907310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7A5F88-2AC9-4E09-9151-1DA959EF4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792088"/>
          </a:xfrm>
        </p:spPr>
        <p:txBody>
          <a:bodyPr>
            <a:normAutofit/>
          </a:bodyPr>
          <a:lstStyle/>
          <a:p>
            <a:r>
              <a:rPr lang="de-DE" sz="3600" dirty="0"/>
              <a:t>Testzahlerfassung-VOC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11F68BB4-332D-4BB7-8285-99CF613DB0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57155"/>
              </p:ext>
            </p:extLst>
          </p:nvPr>
        </p:nvGraphicFramePr>
        <p:xfrm>
          <a:off x="251520" y="764704"/>
          <a:ext cx="8568951" cy="5400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9222">
                  <a:extLst>
                    <a:ext uri="{9D8B030D-6E8A-4147-A177-3AD203B41FA5}">
                      <a16:colId xmlns:a16="http://schemas.microsoft.com/office/drawing/2014/main" val="2160211164"/>
                    </a:ext>
                  </a:extLst>
                </a:gridCol>
                <a:gridCol w="919887">
                  <a:extLst>
                    <a:ext uri="{9D8B030D-6E8A-4147-A177-3AD203B41FA5}">
                      <a16:colId xmlns:a16="http://schemas.microsoft.com/office/drawing/2014/main" val="3968014904"/>
                    </a:ext>
                  </a:extLst>
                </a:gridCol>
                <a:gridCol w="787415">
                  <a:extLst>
                    <a:ext uri="{9D8B030D-6E8A-4147-A177-3AD203B41FA5}">
                      <a16:colId xmlns:a16="http://schemas.microsoft.com/office/drawing/2014/main" val="951318221"/>
                    </a:ext>
                  </a:extLst>
                </a:gridCol>
                <a:gridCol w="656797">
                  <a:extLst>
                    <a:ext uri="{9D8B030D-6E8A-4147-A177-3AD203B41FA5}">
                      <a16:colId xmlns:a16="http://schemas.microsoft.com/office/drawing/2014/main" val="2269350467"/>
                    </a:ext>
                  </a:extLst>
                </a:gridCol>
                <a:gridCol w="689222">
                  <a:extLst>
                    <a:ext uri="{9D8B030D-6E8A-4147-A177-3AD203B41FA5}">
                      <a16:colId xmlns:a16="http://schemas.microsoft.com/office/drawing/2014/main" val="2912587946"/>
                    </a:ext>
                  </a:extLst>
                </a:gridCol>
                <a:gridCol w="689222">
                  <a:extLst>
                    <a:ext uri="{9D8B030D-6E8A-4147-A177-3AD203B41FA5}">
                      <a16:colId xmlns:a16="http://schemas.microsoft.com/office/drawing/2014/main" val="3929246686"/>
                    </a:ext>
                  </a:extLst>
                </a:gridCol>
                <a:gridCol w="689222">
                  <a:extLst>
                    <a:ext uri="{9D8B030D-6E8A-4147-A177-3AD203B41FA5}">
                      <a16:colId xmlns:a16="http://schemas.microsoft.com/office/drawing/2014/main" val="800849496"/>
                    </a:ext>
                  </a:extLst>
                </a:gridCol>
                <a:gridCol w="689222">
                  <a:extLst>
                    <a:ext uri="{9D8B030D-6E8A-4147-A177-3AD203B41FA5}">
                      <a16:colId xmlns:a16="http://schemas.microsoft.com/office/drawing/2014/main" val="3883503275"/>
                    </a:ext>
                  </a:extLst>
                </a:gridCol>
                <a:gridCol w="689222">
                  <a:extLst>
                    <a:ext uri="{9D8B030D-6E8A-4147-A177-3AD203B41FA5}">
                      <a16:colId xmlns:a16="http://schemas.microsoft.com/office/drawing/2014/main" val="2651082790"/>
                    </a:ext>
                  </a:extLst>
                </a:gridCol>
                <a:gridCol w="689222">
                  <a:extLst>
                    <a:ext uri="{9D8B030D-6E8A-4147-A177-3AD203B41FA5}">
                      <a16:colId xmlns:a16="http://schemas.microsoft.com/office/drawing/2014/main" val="3776698461"/>
                    </a:ext>
                  </a:extLst>
                </a:gridCol>
                <a:gridCol w="690149">
                  <a:extLst>
                    <a:ext uri="{9D8B030D-6E8A-4147-A177-3AD203B41FA5}">
                      <a16:colId xmlns:a16="http://schemas.microsoft.com/office/drawing/2014/main" val="3194873742"/>
                    </a:ext>
                  </a:extLst>
                </a:gridCol>
                <a:gridCol w="690149">
                  <a:extLst>
                    <a:ext uri="{9D8B030D-6E8A-4147-A177-3AD203B41FA5}">
                      <a16:colId xmlns:a16="http://schemas.microsoft.com/office/drawing/2014/main" val="123457487"/>
                    </a:ext>
                  </a:extLst>
                </a:gridCol>
              </a:tblGrid>
              <a:tr h="36294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KW 2021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Meldende Labore</a:t>
                      </a:r>
                      <a:r>
                        <a:rPr lang="de-DE" sz="7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Anzahl VOC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Anteil</a:t>
                      </a:r>
                      <a:endParaRPr lang="de-DE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VOC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B.1.1.7 </a:t>
                      </a:r>
                      <a:br>
                        <a:rPr lang="de-DE" sz="800">
                          <a:effectLst/>
                        </a:rPr>
                      </a:b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B.1.351 </a:t>
                      </a:r>
                      <a:br>
                        <a:rPr lang="de-DE" sz="800">
                          <a:effectLst/>
                        </a:rPr>
                      </a:b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P.1 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B.1.617.2 </a:t>
                      </a:r>
                      <a:endParaRPr lang="de-DE" sz="9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352574"/>
                  </a:ext>
                </a:extLst>
              </a:tr>
              <a:tr h="25516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Anzahl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Anteil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Anzahl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Anteil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Anzahl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Anteil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Anzahl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Anteil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3352002442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 dirty="0">
                          <a:effectLst/>
                        </a:rPr>
                        <a:t>02</a:t>
                      </a:r>
                      <a:endParaRPr lang="de-DE" sz="9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/>
                </a:tc>
                <a:extLst>
                  <a:ext uri="{0D108BD9-81ED-4DB2-BD59-A6C34878D82A}">
                    <a16:rowId xmlns:a16="http://schemas.microsoft.com/office/drawing/2014/main" val="2142135309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03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17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122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3,6%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122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3,6%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/>
                </a:tc>
                <a:extLst>
                  <a:ext uri="{0D108BD9-81ED-4DB2-BD59-A6C34878D82A}">
                    <a16:rowId xmlns:a16="http://schemas.microsoft.com/office/drawing/2014/main" val="698672981"/>
                  </a:ext>
                </a:extLst>
              </a:tr>
              <a:tr h="156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04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36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1.537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1.441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4,7%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0,3%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/>
                </a:tc>
                <a:extLst>
                  <a:ext uri="{0D108BD9-81ED-4DB2-BD59-A6C34878D82A}">
                    <a16:rowId xmlns:a16="http://schemas.microsoft.com/office/drawing/2014/main" val="1695630088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56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2.105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7,8%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1.931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7,2%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174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0,6%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/>
                </a:tc>
                <a:extLst>
                  <a:ext uri="{0D108BD9-81ED-4DB2-BD59-A6C34878D82A}">
                    <a16:rowId xmlns:a16="http://schemas.microsoft.com/office/drawing/2014/main" val="3380660141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06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59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6.380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18,8%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5.978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17,6%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385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17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/>
                </a:tc>
                <a:extLst>
                  <a:ext uri="{0D108BD9-81ED-4DB2-BD59-A6C34878D82A}">
                    <a16:rowId xmlns:a16="http://schemas.microsoft.com/office/drawing/2014/main" val="2838708751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07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69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7.935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26,7%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7.698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25,9%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210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0,7%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27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/>
                </a:tc>
                <a:extLst>
                  <a:ext uri="{0D108BD9-81ED-4DB2-BD59-A6C34878D82A}">
                    <a16:rowId xmlns:a16="http://schemas.microsoft.com/office/drawing/2014/main" val="184239869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08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83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18.763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41,2%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18.224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502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37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/>
                </a:tc>
                <a:extLst>
                  <a:ext uri="{0D108BD9-81ED-4DB2-BD59-A6C34878D82A}">
                    <a16:rowId xmlns:a16="http://schemas.microsoft.com/office/drawing/2014/main" val="2318361247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09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106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20.081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55,5%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19.687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54,4%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379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2966271114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123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36.776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64,5%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36.224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63,6%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540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0,9%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3658980463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142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45.209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72,3%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44.580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71,3%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604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2118976677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12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69.874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79,4%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69.057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78,5%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759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0,9%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58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2690652880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13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134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62.965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83,3%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62.318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82,4%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589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0,8%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58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2609868548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14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67.330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86,2%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66.585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85,2%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705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0,9%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4130283197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97.729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90,2%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96.855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89,4%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821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0,8%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53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3737187074"/>
                  </a:ext>
                </a:extLst>
              </a:tr>
              <a:tr h="346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16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90.789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91,5%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89.999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90,7%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719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0,7%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905143225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17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78.350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90,4%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77.727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89,7%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561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0,6%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62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28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894028186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18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70.235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92,0%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69.580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91,1%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544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0,7%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111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49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3883843700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19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140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49.817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91,7%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49.410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90,9%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334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0,6%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73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0,1%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1777953556"/>
                  </a:ext>
                </a:extLst>
              </a:tr>
              <a:tr h="346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139</a:t>
                      </a:r>
                      <a:endParaRPr lang="de-DE" sz="9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39.894</a:t>
                      </a:r>
                      <a:endParaRPr lang="de-DE" sz="9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90,9%</a:t>
                      </a:r>
                      <a:endParaRPr lang="de-DE" sz="9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39. 431</a:t>
                      </a:r>
                      <a:endParaRPr lang="de-DE" sz="9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89,9%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237</a:t>
                      </a:r>
                      <a:endParaRPr lang="de-DE" sz="9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0,5%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132</a:t>
                      </a:r>
                      <a:endParaRPr lang="de-DE" sz="9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0,3%</a:t>
                      </a:r>
                      <a:endParaRPr lang="de-DE" sz="9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94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0,2%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4225381066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21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133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22.140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90,7%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21.663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88,8%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196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0,8%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56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0,2%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225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0,9%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3216085566"/>
                  </a:ext>
                </a:extLst>
              </a:tr>
              <a:tr h="218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800">
                          <a:effectLst/>
                        </a:rPr>
                        <a:t>22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126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16.830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90,5%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16.300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87,7%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88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0,5%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65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0,3%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377</a:t>
                      </a:r>
                      <a:endParaRPr lang="de-DE" sz="90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2,0%</a:t>
                      </a:r>
                      <a:endParaRPr lang="de-DE" sz="900" dirty="0">
                        <a:effectLst/>
                        <a:latin typeface="Scala Sans OT" panose="020B05040301010201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278" marR="37278" marT="0" marB="0" anchor="ctr"/>
                </a:tc>
                <a:extLst>
                  <a:ext uri="{0D108BD9-81ED-4DB2-BD59-A6C34878D82A}">
                    <a16:rowId xmlns:a16="http://schemas.microsoft.com/office/drawing/2014/main" val="3108168592"/>
                  </a:ext>
                </a:extLst>
              </a:tr>
            </a:tbl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7B254AC2-3D08-4431-B016-85AAC63F9EFE}"/>
              </a:ext>
            </a:extLst>
          </p:cNvPr>
          <p:cNvSpPr txBox="1"/>
          <p:nvPr/>
        </p:nvSpPr>
        <p:spPr>
          <a:xfrm>
            <a:off x="251520" y="6381328"/>
            <a:ext cx="4983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Ab KW22 wird auch B.1.617.2 explizit mit abgefragt</a:t>
            </a:r>
          </a:p>
        </p:txBody>
      </p:sp>
    </p:spTree>
    <p:extLst>
      <p:ext uri="{BB962C8B-B14F-4D97-AF65-F5344CB8AC3E}">
        <p14:creationId xmlns:p14="http://schemas.microsoft.com/office/powerpoint/2010/main" val="1411340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F7F6E6-6662-4205-A4EA-4E22256A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8623" y="404664"/>
            <a:ext cx="2050489" cy="1143000"/>
          </a:xfrm>
        </p:spPr>
        <p:txBody>
          <a:bodyPr>
            <a:noAutofit/>
          </a:bodyPr>
          <a:lstStyle/>
          <a:p>
            <a:r>
              <a:rPr lang="de-DE" sz="2400" dirty="0"/>
              <a:t>AG-POCT in Einrichtungen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E89B513-0E09-4EDE-8DDA-293D9AB41D4A}"/>
              </a:ext>
            </a:extLst>
          </p:cNvPr>
          <p:cNvSpPr txBox="1"/>
          <p:nvPr/>
        </p:nvSpPr>
        <p:spPr>
          <a:xfrm flipH="1">
            <a:off x="204888" y="5935488"/>
            <a:ext cx="87342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Seit KW 48/2020 Insgesamt aus 365 Einrichtungen 915.808  AG-POCT erfasst, 1330 positiv (0,14%), davon 1136 (85,4%) in PCR gegangen, davon 626 (55,10%) als positiv bestätigt übermittelt. 4056 POCT (0,4%) waren nicht auswertbar/unklares Ergebnis.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6A10AEE-B2B6-458F-9800-7BD6C45C22FE}"/>
              </a:ext>
            </a:extLst>
          </p:cNvPr>
          <p:cNvSpPr txBox="1"/>
          <p:nvPr/>
        </p:nvSpPr>
        <p:spPr>
          <a:xfrm>
            <a:off x="6664547" y="1547664"/>
            <a:ext cx="229066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Stationäre Pflege übermittelt weniger, von denen, die sich zurückgemeldet haben, war der Zeitaufwand das größte </a:t>
            </a:r>
            <a:r>
              <a:rPr lang="de-DE" sz="1400"/>
              <a:t>Problem.</a:t>
            </a:r>
            <a:endParaRPr lang="de-DE" sz="1400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048C3100-4581-4F8A-9E78-D10F2CBB12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5"/>
            <a:ext cx="6048672" cy="504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3228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498</Words>
  <Application>Microsoft Office PowerPoint</Application>
  <PresentationFormat>Bildschirmpräsentation (4:3)</PresentationFormat>
  <Paragraphs>280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0" baseType="lpstr">
      <vt:lpstr>Arial</vt:lpstr>
      <vt:lpstr>Calibri</vt:lpstr>
      <vt:lpstr>Scala Sans OT</vt:lpstr>
      <vt:lpstr>Times New Roman</vt:lpstr>
      <vt:lpstr>Wingdings</vt:lpstr>
      <vt:lpstr>Larissa</vt:lpstr>
      <vt:lpstr>Testzahlen und Positivquote</vt:lpstr>
      <vt:lpstr>Auslastung der Kapazitäten</vt:lpstr>
      <vt:lpstr>Testzahlerfassung-VOC</vt:lpstr>
      <vt:lpstr>AG-POCT in Einrichtungen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158</cp:revision>
  <dcterms:created xsi:type="dcterms:W3CDTF">2020-11-18T09:03:03Z</dcterms:created>
  <dcterms:modified xsi:type="dcterms:W3CDTF">2021-06-09T08:39:07Z</dcterms:modified>
</cp:coreProperties>
</file>