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6" r:id="rId2"/>
    <p:sldId id="588" r:id="rId3"/>
    <p:sldId id="578" r:id="rId4"/>
    <p:sldId id="587" r:id="rId5"/>
    <p:sldId id="611" r:id="rId6"/>
    <p:sldId id="625" r:id="rId7"/>
    <p:sldId id="630" r:id="rId8"/>
    <p:sldId id="629" r:id="rId9"/>
    <p:sldId id="634" r:id="rId10"/>
    <p:sldId id="635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8" autoAdjust="0"/>
    <p:restoredTop sz="81637" autoAdjust="0"/>
  </p:normalViewPr>
  <p:slideViewPr>
    <p:cSldViewPr snapToGrid="0" snapToObjects="1">
      <p:cViewPr varScale="1">
        <p:scale>
          <a:sx n="52" d="100"/>
          <a:sy n="52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\AG_separat_aktuelleSais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-34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-hauptsächlich kleinere Geschehen, seit Anfang April im Median 2-3 Fälle pro Ausbruch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 Welle 3 (seit KW 9 ) ist die Mehrheit der Fälle in der AG 6-10 (42%), gefolgt von AG 15-20 (22%), AG 21+ (20%) und AG 11-14 (16%)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zur Vorwoche relativ stabil geblieben; ARE-Rate liegt auf Niveau des Vorjahres (seit 36. KW 2020 so niedrig wie noch nie in diesem Zeitraum (keine Grippewelle), deutlich unter der ARE-Rate der Vorsaisons (2017/18 und 2018/19 um die 21. KW). 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Deutlicher und recht kontinuierlicher Anstieg zur Vorwoche bei den Kindern (0-4 J. und 5-14 J.), bei den Erwachsenen eher ein Rückgang zur Vorwoche zu verzeichnen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relativ stabil bis leicht gesunken; bei Kindern (AG 0-4 J. und 5-14 J.) gestiegen (auch bei GrippeWeb zu sehen), in allen Altersgruppen (Erwachsene) gesunken oder stabil</a:t>
            </a: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Auf BL-Ebene unterschiedlich: in manchen BL (z.B. BaWü) recht starker Anstieg bei Kindern (insbesondere 0-4J.), in manchen (z.B. Bay) kein Anstieg zu sehen </a:t>
            </a: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Quelle: </a:t>
            </a:r>
            <a:r>
              <a:rPr lang="de-DE" dirty="0"/>
              <a:t>\\rki.local\daten\Projekte\FG36_AGI\Wochenberichte\Berichterstellung\Saison_2020_21\Woche_22_2021\AGI-Wochenbericht_2021-06-08.xls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 alle Altersgruppen weiter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gesunken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niedrig, auf Niveau der Vorjahre (AG 0-4 noch leicht unter Niveau der Jahre 2014-2019)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\82KH_AG6_3Saisons_verweil1W_FB.png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 alle Altersgruppen weiter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gesunken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niedrig, auf Niveau der Vorjahre (AG 0-4 noch leicht unter Niveau der Jahre 2014-2019)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S:\Projekte\FG36_INV_ICOSARI\Arbeitsordner\Wochenbericht\AG_separat_aktuelleSaison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38% in KW 20/2021 </a:t>
            </a:r>
          </a:p>
          <a:p>
            <a:pPr marL="0" indent="0">
              <a:buFontTx/>
              <a:buNone/>
            </a:pPr>
            <a:r>
              <a:rPr lang="de-DE" b="0" dirty="0"/>
              <a:t>Kontinuierlicher Rückgang des Anteil seit KW 16/2021, liegt nun deutlich unter 50%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0" dirty="0"/>
              <a:t>Anteil COVID an SARI mit Intensivbehandlung: </a:t>
            </a:r>
          </a:p>
          <a:p>
            <a:pPr marL="0" indent="0">
              <a:buFontTx/>
              <a:buNone/>
            </a:pPr>
            <a:r>
              <a:rPr lang="de-DE" b="0" dirty="0"/>
              <a:t>Weiterer starker Rückgang des Anteils, liegt jetzt ebenfalls unter 50% </a:t>
            </a:r>
          </a:p>
          <a:p>
            <a:pPr marL="0" indent="0">
              <a:buFontTx/>
              <a:buNone/>
            </a:pPr>
            <a:r>
              <a:rPr lang="de-DE" b="0" dirty="0"/>
              <a:t>Insgesamt deutlicher Rückgang der SARI mit Intensivbehandlung (seit 4 Wochen)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AnteilCOVID_Lagebericht.png 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raus: Rückgang in allen Altersgruppen, sowohl Anzahl COVID-SARI-Fälle als auch Anzahl COVID-SARI mit Intensivbehandlung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S:\Projekte\FG36_INV_ICOSARI\Arbeitsordner\Wochenbericht\COVID_AG6_ohneletzte_7T_FB.png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COVID_AG6_ohneletzte_FB.png</a:t>
            </a:r>
            <a:endParaRPr lang="de-DE" i="1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 neue Ausbrüche (inkl. Nachmeldungen)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hauptsächlich kleinere Geschehen, mediane Ausbruchgröße seit Ende April bei 3 Fällen pro Ausbruch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Welle 3 (seit KW 9) ist die Mehrheit der Fälle im Alter von 0 bis 10 (58%), in Welle 2 war die Mehrheit in AG 15+ (59%)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 err="1"/>
              <a:t>syndromischen</a:t>
            </a:r>
            <a:r>
              <a:rPr lang="de-DE" dirty="0"/>
              <a:t>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>
                <a:solidFill>
                  <a:srgbClr val="FF0000"/>
                </a:solidFill>
              </a:rPr>
              <a:t>neu: KiTa- und Schulausbrüche (Meldedaten)</a:t>
            </a:r>
            <a:br>
              <a:rPr lang="de-DE" sz="1800" b="0" dirty="0">
                <a:solidFill>
                  <a:srgbClr val="FF0000"/>
                </a:solidFill>
              </a:rPr>
            </a:br>
            <a:r>
              <a:rPr lang="de-DE" sz="1800" b="0" dirty="0"/>
              <a:t>Datenstand  8.6.2021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2.465 Ausbrüche in Schulen übermittelt (&gt;= 2 Fälle, 0-5 Jahre ausgeschlossen) </a:t>
            </a:r>
          </a:p>
          <a:p>
            <a:pPr lvl="1"/>
            <a:r>
              <a:rPr lang="de-DE" sz="1200" dirty="0"/>
              <a:t>2.307 (94%) Ausbrüche mit Fällen &lt; 21 Jahren, 30% (6-10J.), 22% (11-14J.), 27% (15-20J.), 21% (21+)</a:t>
            </a:r>
          </a:p>
          <a:p>
            <a:pPr lvl="1"/>
            <a:r>
              <a:rPr lang="de-DE" sz="1200" dirty="0"/>
              <a:t>156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7.6.2021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99A524-B10E-44B6-A907-67F038C1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4211"/>
            <a:ext cx="9144000" cy="34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22.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8.6.2021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356632" y="4948779"/>
            <a:ext cx="819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22. KW 2021 bei ca. 1.800 ARE pro 100.000 Einwohner.</a:t>
            </a:r>
          </a:p>
          <a:p>
            <a:r>
              <a:rPr lang="de-DE" dirty="0"/>
              <a:t>Auf die Bevölke­rung in Deutschland bezogen entspricht das einer Gesamtzahl von ca. 1,5 Millionen akuten Atem­wegs­er­kran­kungen (Vorwoche: ca. 1,3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100A3C9-E12B-4C55-B2A2-2AFA1E866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1" y="864425"/>
            <a:ext cx="3960000" cy="287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2FBDFF4-857E-444F-A52C-23B04EC19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11" y="864425"/>
            <a:ext cx="4680000" cy="3406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22.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8.6.2021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78966" y="4815901"/>
            <a:ext cx="8556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22. KW 2021 bei ca. 350 Arzt­konsul­ta­tionen wegen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Auf die Bevölke­rung in Deutschland bezogen entspricht das einer Gesamtzahl von ca. 290.000 Arzt­besuchen wegen akuter Atem­wegs­er­kran­kungen (Vorwoche: ca. 312.000).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26B6A6E-6725-4245-B457-8ECE93763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8"/>
          <a:stretch/>
        </p:blipFill>
        <p:spPr>
          <a:xfrm>
            <a:off x="525704" y="1745226"/>
            <a:ext cx="4320000" cy="24679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DEC1754-6EF1-4E0C-840E-02AE60E79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081" y="1544049"/>
            <a:ext cx="4320000" cy="26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Stand: 8.6.2021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8A8B79-23F4-4296-B343-6B8EC5E6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4" y="1800845"/>
            <a:ext cx="8786810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47" y="897507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49" y="2656413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47" y="4462713"/>
            <a:ext cx="3600000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4AB1D-934F-413F-901F-77669A1F2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891" y="897652"/>
            <a:ext cx="3599995" cy="2159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FCC763-0C7C-4409-AA9F-E39BD712A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42" y="2680111"/>
            <a:ext cx="3599995" cy="21599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91" y="4462713"/>
            <a:ext cx="360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86144" y="596094"/>
            <a:ext cx="8067575" cy="2958111"/>
            <a:chOff x="-1696831" y="1651058"/>
            <a:chExt cx="10678161" cy="441221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20C0731-8B49-4275-8719-4482BE41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96831" y="1651058"/>
              <a:ext cx="10678161" cy="4412211"/>
            </a:xfrm>
            <a:prstGeom prst="rect">
              <a:avLst/>
            </a:prstGeom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0438" y="2938526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0438" y="4326095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21.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1F3EB5-2E1D-4F71-98A8-26AC2D4A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10" y="3821368"/>
            <a:ext cx="7739991" cy="2837997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443120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21.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361627" y="152290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80466" y="1704306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78B1F9E-7201-4462-B4FA-47950670C163}"/>
              </a:ext>
            </a:extLst>
          </p:cNvPr>
          <p:cNvSpPr txBox="1"/>
          <p:nvPr/>
        </p:nvSpPr>
        <p:spPr>
          <a:xfrm>
            <a:off x="8332181" y="4778958"/>
            <a:ext cx="705216" cy="38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40%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13AEEA5-A875-4609-957C-0FAA1D0B24A6}"/>
              </a:ext>
            </a:extLst>
          </p:cNvPr>
          <p:cNvCxnSpPr>
            <a:cxnSpLocks/>
          </p:cNvCxnSpPr>
          <p:nvPr/>
        </p:nvCxnSpPr>
        <p:spPr>
          <a:xfrm flipH="1">
            <a:off x="7180466" y="5016856"/>
            <a:ext cx="10963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73151" y="887634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86EC4D-6B01-4F1E-AB18-694C924B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751570"/>
            <a:ext cx="5945122" cy="2972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40" y="821601"/>
            <a:ext cx="5427750" cy="27138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21.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360829"/>
            <a:ext cx="265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COVID-SARI-Fälle</a:t>
            </a:r>
          </a:p>
          <a:p>
            <a:r>
              <a:rPr lang="de-DE" dirty="0"/>
              <a:t>(max. Verweildauer </a:t>
            </a:r>
          </a:p>
          <a:p>
            <a:r>
              <a:rPr lang="de-DE" dirty="0"/>
              <a:t>von 7 Tagen)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2900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21. KW 2021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21.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627488" y="1413287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697635" y="4127013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548FA3-4B20-43E0-9005-FF976C4DE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115" y="1008696"/>
            <a:ext cx="5316173" cy="25605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02B582-4891-4E68-89F9-A0CEA209E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212" y="3545450"/>
            <a:ext cx="5310076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3.292 Ausbrüche in Kindergärten/Horte (&gt;= 2 Fälle) übermittelt</a:t>
            </a:r>
          </a:p>
          <a:p>
            <a:pPr lvl="1"/>
            <a:r>
              <a:rPr lang="de-DE" sz="1200" dirty="0"/>
              <a:t>2.795 (85%) Ausbrüche mit Kinderbeteiligung (&lt;15J.), 45% (8.794/19.545) der Fälle sind 0 - 5 Jahre alt</a:t>
            </a:r>
          </a:p>
          <a:p>
            <a:pPr lvl="1"/>
            <a:r>
              <a:rPr lang="de-DE" sz="1200" dirty="0"/>
              <a:t>497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7.6.2021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2CE0BA-87DB-4852-A3D7-79983A8FF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9818"/>
            <a:ext cx="9144000" cy="29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Bildschirmpräsentation (4:3)</PresentationFormat>
  <Paragraphs>99</Paragraphs>
  <Slides>10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neu: KiTa- und Schulausbrüche (Meldedaten) Datenstand  8.6.2021</vt:lpstr>
      <vt:lpstr>GrippeWeb bis zur 22. KW 2021 </vt:lpstr>
      <vt:lpstr>Arbeitsgemeinschaft Influenza ARE-Konsultationen bis zur 22.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2262</cp:revision>
  <cp:lastPrinted>2020-05-13T06:04:10Z</cp:lastPrinted>
  <dcterms:created xsi:type="dcterms:W3CDTF">2015-11-02T12:29:13Z</dcterms:created>
  <dcterms:modified xsi:type="dcterms:W3CDTF">2021-06-08T14:39:09Z</dcterms:modified>
</cp:coreProperties>
</file>