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00" r:id="rId2"/>
    <p:sldId id="701" r:id="rId3"/>
    <p:sldId id="709" r:id="rId4"/>
    <p:sldId id="711" r:id="rId5"/>
    <p:sldId id="712" r:id="rId6"/>
    <p:sldId id="683" r:id="rId7"/>
    <p:sldId id="676" r:id="rId8"/>
    <p:sldId id="677" r:id="rId9"/>
    <p:sldId id="703" r:id="rId10"/>
    <p:sldId id="675" r:id="rId1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85786" autoAdjust="0"/>
  </p:normalViewPr>
  <p:slideViewPr>
    <p:cSldViewPr>
      <p:cViewPr varScale="1">
        <p:scale>
          <a:sx n="63" d="100"/>
          <a:sy n="63" d="100"/>
        </p:scale>
        <p:origin x="52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8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https://www.who.int/publications/m/item/weekly-epidemiological-update-on-covid-19---8-june-2021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2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https://www.ecdc.europa.eu/en/publications-data/rapid-risk-assessment-sars-cov-2-circulation-variants-concern</a:t>
            </a:r>
          </a:p>
          <a:p>
            <a:r>
              <a:rPr lang="de-DE" dirty="0"/>
              <a:t>https://www.ecdc.europa.eu/sites/default/files/documents/RRA-15th-update-June%202021.pdf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Seit KW 4/2021 ~ 90% der Fälle werden sequenziert. Leider keine neue Zahlen dazu</a:t>
            </a:r>
          </a:p>
          <a:p>
            <a:endParaRPr lang="de-DE" dirty="0"/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-Der er fundet et lavt antal infektioner efter den forventede fulde effekt af vaccination er indtrådt svarende til 0,1 % af de vaccinerede.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-Antallet af infektioner, indlæggelser og dødsfald blandt personer som har fået 2. vaccination er stabilt over hele perioden med kun få tilfælde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-Ingen virusvariant har indtil nu vist sig at forårsage gennembrudsinfektioner i særlig høj grad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75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13 seit der Vorwoche)</a:t>
            </a:r>
          </a:p>
          <a:p>
            <a:r>
              <a:rPr lang="de-DE" dirty="0"/>
              <a:t>https://www.who.int/publications/m/item/weekly-epidemiological-update-on-covid-19---8-june-2021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+0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(+12 seit der Vorwoche)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(+1 seit der Vorwoche)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11.06.2021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i.dk/aktuelt/nyheder/2021/risikovurdering-af-b1672-delta-registreret-forste-gang-i-indi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experience.arcgis.com/experience/1c7ff08f6cef4e2784df7532d16312f1" TargetMode="External"/><Relationship Id="rId4" Type="http://schemas.openxmlformats.org/officeDocument/2006/relationships/hyperlink" Target="https://files.ssi.dk/covid19/virusvarianter/status/virusvarianter-covid19-10062021-rr4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174.061.995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00B050"/>
                </a:solidFill>
              </a:rPr>
              <a:t>-15,6%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3.758.560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907704" y="611764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10.06.2021; *https://ourworldindata.org/covid-vaccinations, 11.06.2021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21664"/>
              </p:ext>
            </p:extLst>
          </p:nvPr>
        </p:nvGraphicFramePr>
        <p:xfrm>
          <a:off x="167979" y="1422394"/>
          <a:ext cx="8868517" cy="4615534"/>
        </p:xfrm>
        <a:graphic>
          <a:graphicData uri="http://schemas.openxmlformats.org/drawingml/2006/table">
            <a:tbl>
              <a:tblPr firstRow="1" firstCol="1" bandRow="1"/>
              <a:tblGrid>
                <a:gridCol w="12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53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29.183.121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741.135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-30,92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53,71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17.037.129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412.649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194,13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4.008.771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191.632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-16,83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3.611.602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179.180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352,14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33.072.912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109.594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-7,73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5.167.949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68.767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2.990.714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55.271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-20,56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1.445.770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50.797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265,73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633.891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46.726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-13,15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144,37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1.286.217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45.535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Alpha(Linie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A1A36E-5C35-42AF-B7C0-D5B1BEF0B128}"/>
              </a:ext>
            </a:extLst>
          </p:cNvPr>
          <p:cNvSpPr txBox="1"/>
          <p:nvPr/>
        </p:nvSpPr>
        <p:spPr>
          <a:xfrm>
            <a:off x="4176464" y="6289575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F7A3B0-7A7F-4A80-B2CA-D60A0854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628775"/>
            <a:ext cx="7848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10.06.2021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8C0A11-2FA5-465F-A48B-54B1D262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2" y="598054"/>
            <a:ext cx="9144000" cy="60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10.06.2021;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08.06.2021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7A2C2B9-F07F-4FD7-A9F2-7A2A89E3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65827"/>
              </p:ext>
            </p:extLst>
          </p:nvPr>
        </p:nvGraphicFramePr>
        <p:xfrm>
          <a:off x="485453" y="3935139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148970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199460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-17,55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-24,17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-3,75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-19,36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-11,95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5D70BB9-F8B7-4751-AC2C-505E3D92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460"/>
            <a:ext cx="5064152" cy="261955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23759AC-977D-4B19-BA08-5207C47BB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74" y="1025460"/>
            <a:ext cx="4118277" cy="24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6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en-US" sz="2400" dirty="0">
                <a:latin typeface="Scala Sans OT" panose="020B0504030101020104" pitchFamily="34" charset="0"/>
              </a:rPr>
              <a:t>ECDC Risk Assessment – 15. Update (10.06.2021)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C2484DAB-5D27-4DC2-A7A4-A22357133723}"/>
              </a:ext>
            </a:extLst>
          </p:cNvPr>
          <p:cNvSpPr txBox="1"/>
          <p:nvPr/>
        </p:nvSpPr>
        <p:spPr>
          <a:xfrm>
            <a:off x="395536" y="7647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Welches Risiko stellt SARS-CoV-2 auf der Grundlage der derzeitigen </a:t>
            </a:r>
            <a:r>
              <a:rPr lang="de-DE" b="1" dirty="0"/>
              <a:t>Durchimpfungsrate</a:t>
            </a:r>
            <a:r>
              <a:rPr lang="de-DE" dirty="0"/>
              <a:t> und der </a:t>
            </a:r>
            <a:r>
              <a:rPr lang="de-DE" b="1" dirty="0"/>
              <a:t>zirkulierenden Varianten </a:t>
            </a:r>
            <a:r>
              <a:rPr lang="de-DE" dirty="0"/>
              <a:t>in der EU/EWR für die </a:t>
            </a:r>
            <a:r>
              <a:rPr lang="de-DE" b="1" dirty="0"/>
              <a:t>Allgemeinbevölkerung</a:t>
            </a:r>
            <a:r>
              <a:rPr lang="de-DE" dirty="0"/>
              <a:t> und </a:t>
            </a:r>
            <a:r>
              <a:rPr lang="de-DE" b="1" dirty="0"/>
              <a:t>besonders gefährdete Personen </a:t>
            </a:r>
            <a:r>
              <a:rPr lang="de-DE" dirty="0"/>
              <a:t>dar?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6AEFD3-2206-4EF7-99E7-7A67BEC347D1}"/>
              </a:ext>
            </a:extLst>
          </p:cNvPr>
          <p:cNvSpPr txBox="1"/>
          <p:nvPr/>
        </p:nvSpPr>
        <p:spPr>
          <a:xfrm>
            <a:off x="467544" y="1903205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Als </a:t>
            </a:r>
            <a:r>
              <a:rPr lang="de-DE" b="1" dirty="0"/>
              <a:t>wenig besorgniserregend </a:t>
            </a:r>
            <a:r>
              <a:rPr lang="de-DE" dirty="0"/>
              <a:t>eingestufte Länder: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00B050"/>
                </a:solidFill>
              </a:rPr>
              <a:t>niedriges</a:t>
            </a:r>
            <a:r>
              <a:rPr lang="de-DE" dirty="0"/>
              <a:t> Risiko für die Allgemeinbevölkerung + geimpfte Risikogruppen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C000"/>
                </a:solidFill>
              </a:rPr>
              <a:t>Moderates </a:t>
            </a:r>
            <a:r>
              <a:rPr lang="de-DE" dirty="0"/>
              <a:t>bis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hohes </a:t>
            </a:r>
            <a:r>
              <a:rPr lang="de-DE" dirty="0"/>
              <a:t>Risiko für nicht-geimpfte Risikogruppen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2. Als </a:t>
            </a:r>
            <a:r>
              <a:rPr lang="de-DE" b="1" dirty="0"/>
              <a:t>mäßig besorgniserregend </a:t>
            </a:r>
            <a:r>
              <a:rPr lang="de-DE" dirty="0"/>
              <a:t>eingestufte Länder: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00B050"/>
                </a:solidFill>
              </a:rPr>
              <a:t>Niedriges</a:t>
            </a:r>
            <a:r>
              <a:rPr lang="de-DE" dirty="0"/>
              <a:t> Risiko für die geimpfte Allgemeinbevölkerung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00B050"/>
                </a:solidFill>
              </a:rPr>
              <a:t>Niedriges</a:t>
            </a:r>
            <a:r>
              <a:rPr lang="de-DE" dirty="0"/>
              <a:t> bis </a:t>
            </a:r>
            <a:r>
              <a:rPr lang="de-DE" b="1" dirty="0">
                <a:solidFill>
                  <a:srgbClr val="FFC000"/>
                </a:solidFill>
              </a:rPr>
              <a:t>moderates</a:t>
            </a:r>
            <a:r>
              <a:rPr lang="de-DE" dirty="0"/>
              <a:t> Risiko für die nicht-geimpfte Allgemeinbevölkerung und geimpfte Risikogruppen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hohes/</a:t>
            </a:r>
            <a:r>
              <a:rPr lang="de-DE" b="1" dirty="0">
                <a:solidFill>
                  <a:srgbClr val="C00000"/>
                </a:solidFill>
              </a:rPr>
              <a:t>sehr hohes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Risiko für nicht-geimpfte Risikogruppen</a:t>
            </a:r>
          </a:p>
          <a:p>
            <a:endParaRPr lang="de-DE" dirty="0"/>
          </a:p>
          <a:p>
            <a:r>
              <a:rPr lang="de-DE" dirty="0"/>
              <a:t>3. Als </a:t>
            </a:r>
            <a:r>
              <a:rPr lang="de-DE" b="1" dirty="0"/>
              <a:t>besonders besorgniserregend </a:t>
            </a:r>
            <a:r>
              <a:rPr lang="de-DE" dirty="0"/>
              <a:t>eingestufte Länder: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00B050"/>
                </a:solidFill>
              </a:rPr>
              <a:t>Niedriges</a:t>
            </a:r>
            <a:r>
              <a:rPr lang="de-DE" dirty="0"/>
              <a:t> bis </a:t>
            </a:r>
            <a:r>
              <a:rPr lang="de-DE" b="1" dirty="0">
                <a:solidFill>
                  <a:srgbClr val="FFC000"/>
                </a:solidFill>
              </a:rPr>
              <a:t>moderates</a:t>
            </a:r>
            <a:r>
              <a:rPr lang="de-DE" dirty="0"/>
              <a:t> Risiko für die geimpfte Allgemeinbevölkerung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Hohes Risiko </a:t>
            </a:r>
            <a:r>
              <a:rPr lang="de-DE" dirty="0"/>
              <a:t>für die ungeimpfte Allgemeinbevölkerung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C000"/>
                </a:solidFill>
              </a:rPr>
              <a:t>Moderates</a:t>
            </a:r>
            <a:r>
              <a:rPr lang="de-DE" dirty="0"/>
              <a:t> Risiko für geimpfte Risikogruppen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C00000"/>
                </a:solidFill>
              </a:rPr>
              <a:t>sehr hohes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Risiko für nicht-geimpfte Risikogruppen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74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002290F-6E3A-42CF-BBBA-9E862E942E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1892260"/>
              </p:ext>
            </p:extLst>
          </p:nvPr>
        </p:nvGraphicFramePr>
        <p:xfrm>
          <a:off x="4513656" y="4051294"/>
          <a:ext cx="4378824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472">
                  <a:extLst>
                    <a:ext uri="{9D8B030D-6E8A-4147-A177-3AD203B41FA5}">
                      <a16:colId xmlns:a16="http://schemas.microsoft.com/office/drawing/2014/main" val="6669858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72979202"/>
                    </a:ext>
                  </a:extLst>
                </a:gridCol>
                <a:gridCol w="1381258">
                  <a:extLst>
                    <a:ext uri="{9D8B030D-6E8A-4147-A177-3AD203B41FA5}">
                      <a16:colId xmlns:a16="http://schemas.microsoft.com/office/drawing/2014/main" val="1228983411"/>
                    </a:ext>
                  </a:extLst>
                </a:gridCol>
                <a:gridCol w="995006">
                  <a:extLst>
                    <a:ext uri="{9D8B030D-6E8A-4147-A177-3AD203B41FA5}">
                      <a16:colId xmlns:a16="http://schemas.microsoft.com/office/drawing/2014/main" val="155010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Variante/</a:t>
                      </a:r>
                    </a:p>
                    <a:p>
                      <a:r>
                        <a:rPr lang="de-DE" sz="1200" dirty="0"/>
                        <a:t>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Impfdurchbruchs-infektionen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Inzidenz (pro 100.000 Variant-Fälle)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0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B.1.617.2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1.087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98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B.1.1.7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52.295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0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B.1.351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P.1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99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B.1.1.7 + E484K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1.773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94888"/>
                  </a:ext>
                </a:extLst>
              </a:tr>
            </a:tbl>
          </a:graphicData>
        </a:graphic>
      </p:graphicFrame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6915B3A-E05C-48CE-8ACC-E069F64F4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844" y="1155700"/>
            <a:ext cx="3842661" cy="5377994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/>
              <a:t>Erster Fall: 02.04.2021 (KW13)</a:t>
            </a:r>
          </a:p>
          <a:p>
            <a:r>
              <a:rPr lang="de-DE" sz="1600" dirty="0"/>
              <a:t>Gesamt Anzahl Fälle: 119 </a:t>
            </a:r>
          </a:p>
          <a:p>
            <a:r>
              <a:rPr lang="en-US" sz="1600" dirty="0"/>
              <a:t>0.2 – 0.5% in den </a:t>
            </a:r>
            <a:r>
              <a:rPr lang="en-US" sz="1600" dirty="0" err="1"/>
              <a:t>letzten</a:t>
            </a:r>
            <a:r>
              <a:rPr lang="en-US" sz="1600" dirty="0"/>
              <a:t> 4 – 5 </a:t>
            </a:r>
            <a:r>
              <a:rPr lang="en-US" sz="1600" dirty="0" err="1"/>
              <a:t>Wochen</a:t>
            </a:r>
            <a:endParaRPr lang="de-DE" sz="1600" dirty="0"/>
          </a:p>
          <a:p>
            <a:r>
              <a:rPr lang="de-DE" sz="1600" dirty="0"/>
              <a:t>Verlauf: stabil niedrige Fallzahlen </a:t>
            </a:r>
          </a:p>
          <a:p>
            <a:r>
              <a:rPr lang="de-DE" sz="1600" dirty="0"/>
              <a:t>Fälle - Epi:  </a:t>
            </a:r>
          </a:p>
          <a:p>
            <a:pPr lvl="1"/>
            <a:r>
              <a:rPr lang="de-DE" sz="1400" dirty="0"/>
              <a:t>importierte Fällen </a:t>
            </a:r>
          </a:p>
          <a:p>
            <a:pPr lvl="1"/>
            <a:r>
              <a:rPr lang="de-DE" sz="1400" dirty="0"/>
              <a:t>kleine zusammenhängenden Infektionsketten. </a:t>
            </a:r>
          </a:p>
          <a:p>
            <a:pPr marL="0" indent="0">
              <a:buNone/>
            </a:pPr>
            <a:r>
              <a:rPr lang="de-DE" sz="1600" dirty="0"/>
              <a:t>-&gt; SSI sieht nicht sofort die gleiche Entwicklung wie bei B.1.1.7, das schnell das Infektionsbild Dänemark übernommen hat.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Impfdurchbruch – Infektionen: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86% mit Pfizer-</a:t>
            </a:r>
            <a:r>
              <a:rPr lang="de-DE" sz="1600" dirty="0" err="1"/>
              <a:t>BioNTech</a:t>
            </a:r>
            <a:r>
              <a:rPr lang="de-DE" sz="1600" dirty="0"/>
              <a:t> geimpft</a:t>
            </a:r>
          </a:p>
          <a:p>
            <a:pPr marL="0" indent="0">
              <a:buNone/>
            </a:pPr>
            <a:r>
              <a:rPr lang="de-DE" sz="1600" dirty="0"/>
              <a:t>-&gt; Auf der verfügbaren Datenbasis gibt es keine Hinweise darauf, dass bestimmte Virusvarianten in besonders hohem Maße Durchbruchinfektionen verursachen.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800" dirty="0"/>
              <a:t>Quellen:</a:t>
            </a:r>
          </a:p>
          <a:p>
            <a:pPr marL="0" indent="0">
              <a:buNone/>
            </a:pPr>
            <a:r>
              <a:rPr lang="de-DE" sz="800" dirty="0">
                <a:hlinkClick r:id="rId3"/>
              </a:rPr>
              <a:t>https://www.ssi.dk/aktuelt/nyheder/2021/risikovurdering-af-b1672-delta-registreret-forste-gang-i-indien</a:t>
            </a:r>
            <a:endParaRPr lang="de-DE" sz="800" dirty="0"/>
          </a:p>
          <a:p>
            <a:pPr marL="0" indent="0">
              <a:buNone/>
            </a:pPr>
            <a:r>
              <a:rPr lang="de-DE" sz="800" dirty="0">
                <a:hlinkClick r:id="rId4"/>
              </a:rPr>
              <a:t>https://files.ssi.dk/covid19/virusvarianter/status/virusvarianter-covid19-10062021-rr45</a:t>
            </a:r>
            <a:r>
              <a:rPr lang="de-DE" sz="800" dirty="0"/>
              <a:t> (Stand: 09/06/21)</a:t>
            </a:r>
          </a:p>
          <a:p>
            <a:pPr marL="0" indent="0">
              <a:buNone/>
            </a:pPr>
            <a:r>
              <a:rPr lang="de-DE" sz="800" dirty="0">
                <a:hlinkClick r:id="rId5"/>
              </a:rPr>
              <a:t>https://experience.arcgis.com/experience/1c7ff08f6cef4e2784df7532d16312f1</a:t>
            </a:r>
            <a:r>
              <a:rPr lang="de-DE" sz="800" dirty="0"/>
              <a:t> (Stand: 11.06.2021)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1F4D4C-5CBC-4CCF-8E1B-2EE7061B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Risk Assessment – B.1.617.2 (Delta), Dänemark,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2044E3-3FCF-46A8-8056-15B05A950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657" y="1154886"/>
            <a:ext cx="4734839" cy="29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Beta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Sambia, Simbabwe, Südafrika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DECCD3-AC41-4638-B2AF-6ACE41C87966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4CC975-ACD1-4765-8DF8-1BA27ED6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1633537"/>
            <a:ext cx="78390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Gamma (P1. Variante; 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Virusvarianten-Gebiete: </a:t>
            </a:r>
            <a:r>
              <a:rPr lang="de-DE" dirty="0"/>
              <a:t>Brasilien, Uruguay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A9E9CB-E61D-40EB-8436-C5A66474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00"/>
          <a:stretch/>
        </p:blipFill>
        <p:spPr>
          <a:xfrm>
            <a:off x="539552" y="1566462"/>
            <a:ext cx="7416824" cy="37018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8F70CAB-2E35-4921-9FBC-1E38C6322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528762"/>
            <a:ext cx="8410575" cy="38004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F29881C-A4F0-4EEE-856E-907963D835EC}"/>
              </a:ext>
            </a:extLst>
          </p:cNvPr>
          <p:cNvSpPr txBox="1"/>
          <p:nvPr/>
        </p:nvSpPr>
        <p:spPr>
          <a:xfrm>
            <a:off x="4176464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Delta (Linie B.1.617.2)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539552" y="56817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Indien, Nepal, UK</a:t>
            </a:r>
            <a:endParaRPr lang="de-DE" strike="sngStrik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9651C9-200B-4BF1-81E2-5D6B1421AAB3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06BE6F-0999-4D53-824A-F4089CC26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" y="1685925"/>
            <a:ext cx="7724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916</Words>
  <Application>Microsoft Office PowerPoint</Application>
  <PresentationFormat>Bildschirmpräsentation (4:3)</PresentationFormat>
  <Paragraphs>245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ECDC Risk Assessment – 15. Update (10.06.2021)</vt:lpstr>
      <vt:lpstr>Risk Assessment – B.1.617.2 (Delta), Dänemark,  </vt:lpstr>
      <vt:lpstr>BACK-UP</vt:lpstr>
      <vt:lpstr>SARS-CoV-2 Varianten: Beta (Linie B1.351) </vt:lpstr>
      <vt:lpstr>SARS-CoV-2 Varianten: Gamma (P1. Variante; Linie B1.128.1)</vt:lpstr>
      <vt:lpstr>SARS-CoV-2 Varianten: Delta (Linie B.1.617.2)</vt:lpstr>
      <vt:lpstr>SARS-CoV-2 Varianten: Alpha(Linie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Esquevin, Sarah</cp:lastModifiedBy>
  <cp:revision>1529</cp:revision>
  <cp:lastPrinted>2020-09-29T15:21:52Z</cp:lastPrinted>
  <dcterms:created xsi:type="dcterms:W3CDTF">2020-03-24T07:57:46Z</dcterms:created>
  <dcterms:modified xsi:type="dcterms:W3CDTF">2021-06-11T08:25:34Z</dcterms:modified>
</cp:coreProperties>
</file>