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6" r:id="rId3"/>
    <p:sldId id="298" r:id="rId4"/>
    <p:sldId id="297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43" autoAdjust="0"/>
    <p:restoredTop sz="94464" autoAdjust="0"/>
  </p:normalViewPr>
  <p:slideViewPr>
    <p:cSldViewPr snapToGrid="0">
      <p:cViewPr>
        <p:scale>
          <a:sx n="110" d="100"/>
          <a:sy n="110" d="100"/>
        </p:scale>
        <p:origin x="630" y="54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In 9 Bundesländern liegt der Anteil von COVID-19-Patient*innen an ITS-Betten über 20% (jedes 5.Bett)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215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15.06.2021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16.06.2021 werden </a:t>
            </a:r>
            <a:r>
              <a:rPr lang="de-DE" sz="1600" b="1" dirty="0"/>
              <a:t>1.136  </a:t>
            </a:r>
            <a:r>
              <a:rPr lang="de-DE" sz="1600" dirty="0"/>
              <a:t>COVID-19-Patient*innen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allen Bundesländern ist weiter ein Rückgang der COVID-ITS-Belegung zu sehen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Rückgang in allen Behandlungsgruppen, und Rückgang der Sterbezahlen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16.06.2021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62" y="2074984"/>
            <a:ext cx="6607398" cy="4149632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3598254" y="2298976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3014392" y="2297523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4313646" y="2239538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>
            <a:cxnSpLocks/>
          </p:cNvCxnSpPr>
          <p:nvPr/>
        </p:nvCxnSpPr>
        <p:spPr>
          <a:xfrm flipH="1">
            <a:off x="6554376" y="4653096"/>
            <a:ext cx="138829" cy="387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6231565" y="5088065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1.136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678CEA7-66A5-4740-910A-AA562119C5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718" y="3050560"/>
            <a:ext cx="4373554" cy="308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15.06.2021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EC7B37-7AF6-4380-803F-2A0F4975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352" y="1"/>
            <a:ext cx="9645458" cy="6858000"/>
          </a:xfrm>
          <a:prstGeom prst="rect">
            <a:avLst/>
          </a:prstGeom>
        </p:spPr>
      </p:pic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0BB4D842-3AA8-45E6-8F05-688C3D352750}"/>
              </a:ext>
            </a:extLst>
          </p:cNvPr>
          <p:cNvCxnSpPr/>
          <p:nvPr/>
        </p:nvCxnSpPr>
        <p:spPr>
          <a:xfrm>
            <a:off x="2459114" y="1975412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CDFA1662-5BDB-4999-B315-327CEC94A366}"/>
              </a:ext>
            </a:extLst>
          </p:cNvPr>
          <p:cNvCxnSpPr/>
          <p:nvPr/>
        </p:nvCxnSpPr>
        <p:spPr>
          <a:xfrm>
            <a:off x="2476072" y="2499826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A9EE8BC-AAA1-4D1A-8099-5F9E6041C875}"/>
              </a:ext>
            </a:extLst>
          </p:cNvPr>
          <p:cNvCxnSpPr/>
          <p:nvPr/>
        </p:nvCxnSpPr>
        <p:spPr>
          <a:xfrm>
            <a:off x="2471674" y="2654570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2F74A4D1-E367-4A07-8922-58E50DB7EEFB}"/>
              </a:ext>
            </a:extLst>
          </p:cNvPr>
          <p:cNvCxnSpPr/>
          <p:nvPr/>
        </p:nvCxnSpPr>
        <p:spPr>
          <a:xfrm>
            <a:off x="2472562" y="5487657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BBB99B30-B45A-43E8-9F22-BC419D03DAEF}"/>
              </a:ext>
            </a:extLst>
          </p:cNvPr>
          <p:cNvCxnSpPr/>
          <p:nvPr/>
        </p:nvCxnSpPr>
        <p:spPr>
          <a:xfrm>
            <a:off x="2475309" y="6031074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FB9F3E0A-1680-4EA8-8F00-57B81E48054F}"/>
              </a:ext>
            </a:extLst>
          </p:cNvPr>
          <p:cNvCxnSpPr/>
          <p:nvPr/>
        </p:nvCxnSpPr>
        <p:spPr>
          <a:xfrm>
            <a:off x="7394809" y="5494381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63DC62E-BBA5-4F4B-935E-C76FAC1A4F62}"/>
              </a:ext>
            </a:extLst>
          </p:cNvPr>
          <p:cNvCxnSpPr/>
          <p:nvPr/>
        </p:nvCxnSpPr>
        <p:spPr>
          <a:xfrm>
            <a:off x="7436649" y="6036302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26648FCA-DE20-4ADD-A2A0-737E968AC330}"/>
              </a:ext>
            </a:extLst>
          </p:cNvPr>
          <p:cNvCxnSpPr/>
          <p:nvPr/>
        </p:nvCxnSpPr>
        <p:spPr>
          <a:xfrm>
            <a:off x="7424689" y="1975412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21E29F48-54CB-4442-9B8B-9B8E2396DE5E}"/>
              </a:ext>
            </a:extLst>
          </p:cNvPr>
          <p:cNvCxnSpPr/>
          <p:nvPr/>
        </p:nvCxnSpPr>
        <p:spPr>
          <a:xfrm>
            <a:off x="7444861" y="2517079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1238F765-4C30-497C-A431-C7B014592D50}"/>
              </a:ext>
            </a:extLst>
          </p:cNvPr>
          <p:cNvCxnSpPr/>
          <p:nvPr/>
        </p:nvCxnSpPr>
        <p:spPr>
          <a:xfrm>
            <a:off x="7438137" y="2659798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0E74EB31-2BD1-4E30-ABA3-CDA9A22ECD00}"/>
              </a:ext>
            </a:extLst>
          </p:cNvPr>
          <p:cNvCxnSpPr/>
          <p:nvPr/>
        </p:nvCxnSpPr>
        <p:spPr>
          <a:xfrm>
            <a:off x="2468585" y="6189451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AF8E386F-50D0-4F09-8916-2E3E200D047A}"/>
              </a:ext>
            </a:extLst>
          </p:cNvPr>
          <p:cNvCxnSpPr/>
          <p:nvPr/>
        </p:nvCxnSpPr>
        <p:spPr>
          <a:xfrm>
            <a:off x="7436649" y="6183475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B9414710-3BB1-4E3D-A388-71A523239F7A}"/>
              </a:ext>
            </a:extLst>
          </p:cNvPr>
          <p:cNvSpPr txBox="1"/>
          <p:nvPr/>
        </p:nvSpPr>
        <p:spPr>
          <a:xfrm>
            <a:off x="7334046" y="2900071"/>
            <a:ext cx="3687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Altersgruppen Entwicklung  (prozentual)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7F7CA93-F178-4B6B-9DCB-AAA73FE7C6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514043" cy="4049486"/>
          </a:xfrm>
          <a:prstGeom prst="rect">
            <a:avLst/>
          </a:prstGeom>
        </p:spPr>
      </p:pic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1DEDA87C-B326-4226-B5C8-9F3CBDFE67E6}"/>
              </a:ext>
            </a:extLst>
          </p:cNvPr>
          <p:cNvCxnSpPr/>
          <p:nvPr/>
        </p:nvCxnSpPr>
        <p:spPr>
          <a:xfrm>
            <a:off x="8034283" y="3879546"/>
            <a:ext cx="0" cy="50898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fik 1">
            <a:extLst>
              <a:ext uri="{FF2B5EF4-FFF2-40B4-BE49-F238E27FC236}">
                <a16:creationId xmlns:a16="http://schemas.microsoft.com/office/drawing/2014/main" id="{96A5B4F8-ADE0-42DB-8D1D-93C4642DFC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9289" y="3331598"/>
            <a:ext cx="5176620" cy="3359216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DBE98C30-0806-4D73-B579-A8FB08D309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0381" y="4650252"/>
            <a:ext cx="1051237" cy="175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93591" y="687605"/>
            <a:ext cx="6082913" cy="96364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Reduktion in Belegung der schweren Fälle (Beatmete und ECMO) und Zunahme der entspr. freien Behandlungskapazitäten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Zunehmend mehr Intensivbereiche geben wieder Verfügbarkeit und regulären Betrieb an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3590" y="234394"/>
            <a:ext cx="8142541" cy="387798"/>
          </a:xfrm>
        </p:spPr>
        <p:txBody>
          <a:bodyPr/>
          <a:lstStyle/>
          <a:p>
            <a:r>
              <a:rPr lang="de-DE" sz="2800" dirty="0"/>
              <a:t>COVID-19-Belegung und Belastung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BEE98B7-32AF-4F63-956E-AC43AC52C5B7}"/>
              </a:ext>
            </a:extLst>
          </p:cNvPr>
          <p:cNvSpPr/>
          <p:nvPr/>
        </p:nvSpPr>
        <p:spPr>
          <a:xfrm>
            <a:off x="7822756" y="1968338"/>
            <a:ext cx="128325" cy="7295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3F03E5A-E900-4B59-BD8F-E5B010D6ED59}"/>
              </a:ext>
            </a:extLst>
          </p:cNvPr>
          <p:cNvSpPr txBox="1"/>
          <p:nvPr/>
        </p:nvSpPr>
        <p:spPr>
          <a:xfrm>
            <a:off x="229179" y="1909063"/>
            <a:ext cx="2841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Beatmungskapazitäten </a:t>
            </a:r>
            <a:br>
              <a:rPr lang="de-DE" sz="1400" b="1" dirty="0"/>
            </a:br>
            <a:r>
              <a:rPr lang="de-DE" sz="1200" i="1" dirty="0"/>
              <a:t>(belegt und frei, COVID u. Non-COVID-Pat.</a:t>
            </a:r>
            <a:r>
              <a:rPr lang="de-DE" sz="1400" dirty="0"/>
              <a:t>)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8EF2EB3-3A7B-49BF-BE5E-F7B7D42EF9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532"/>
          <a:stretch/>
        </p:blipFill>
        <p:spPr>
          <a:xfrm>
            <a:off x="568337" y="5903505"/>
            <a:ext cx="2502568" cy="82867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8AE3C83-4364-44FA-A348-11269D2182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4" y="2521285"/>
            <a:ext cx="3528384" cy="333935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00023BD-ACEE-4D68-A13F-6CE7E9ABF2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058" y="2359749"/>
            <a:ext cx="3440271" cy="3500893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21F19277-9545-4293-A092-562F4C3CDA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84305" y="5860643"/>
            <a:ext cx="1990725" cy="828675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32BB29C3-E97B-4F3F-BBF1-B13EFF1348F2}"/>
              </a:ext>
            </a:extLst>
          </p:cNvPr>
          <p:cNvSpPr txBox="1"/>
          <p:nvPr/>
        </p:nvSpPr>
        <p:spPr>
          <a:xfrm>
            <a:off x="3791072" y="1900427"/>
            <a:ext cx="284172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ECMO-Kapazitäten </a:t>
            </a:r>
            <a:br>
              <a:rPr lang="de-DE" sz="1400" b="1" dirty="0"/>
            </a:br>
            <a:r>
              <a:rPr lang="de-DE" sz="1200" i="1" dirty="0"/>
              <a:t>(belegt und frei, COVID u. Non-COVID-Pat.)</a:t>
            </a:r>
            <a:endParaRPr lang="de-DE" sz="1400" b="1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3877A332-A7A1-4689-B21E-57DCF66A17F4}"/>
              </a:ext>
            </a:extLst>
          </p:cNvPr>
          <p:cNvCxnSpPr/>
          <p:nvPr/>
        </p:nvCxnSpPr>
        <p:spPr>
          <a:xfrm>
            <a:off x="7244179" y="0"/>
            <a:ext cx="0" cy="685800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fik 4">
            <a:extLst>
              <a:ext uri="{FF2B5EF4-FFF2-40B4-BE49-F238E27FC236}">
                <a16:creationId xmlns:a16="http://schemas.microsoft.com/office/drawing/2014/main" id="{D60ED774-20BE-49A5-AF0A-03427498CC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473" y="1968338"/>
            <a:ext cx="4264187" cy="3711360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E74FB29D-1CF1-42B1-9C3B-4648E88564CD}"/>
              </a:ext>
            </a:extLst>
          </p:cNvPr>
          <p:cNvSpPr txBox="1"/>
          <p:nvPr/>
        </p:nvSpPr>
        <p:spPr>
          <a:xfrm>
            <a:off x="7413549" y="1546620"/>
            <a:ext cx="2841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Einschätzung der Betriebssituation</a:t>
            </a:r>
            <a:endParaRPr lang="de-DE" sz="1400" dirty="0"/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0430257D-CA76-417B-86DD-FED27BD1EAB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56" t="5683" b="77679"/>
          <a:stretch/>
        </p:blipFill>
        <p:spPr>
          <a:xfrm>
            <a:off x="7698119" y="5891117"/>
            <a:ext cx="1870131" cy="78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3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574" y="480430"/>
            <a:ext cx="4003540" cy="2358448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FC02606-9BE5-4E95-8427-1915A7E914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88" y="2343607"/>
            <a:ext cx="7416845" cy="446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Breitbild</PresentationFormat>
  <Paragraphs>30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COVID-19-Belegung und Belastung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274</cp:revision>
  <dcterms:created xsi:type="dcterms:W3CDTF">2021-01-13T08:46:29Z</dcterms:created>
  <dcterms:modified xsi:type="dcterms:W3CDTF">2021-06-16T09:13:34Z</dcterms:modified>
</cp:coreProperties>
</file>