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7"/>
  </p:notesMasterIdLst>
  <p:handoutMasterIdLst>
    <p:handoutMasterId r:id="rId8"/>
  </p:handoutMasterIdLst>
  <p:sldIdLst>
    <p:sldId id="261" r:id="rId2"/>
    <p:sldId id="2134804352" r:id="rId3"/>
    <p:sldId id="2134804355" r:id="rId4"/>
    <p:sldId id="2134804353" r:id="rId5"/>
    <p:sldId id="2134804354" r:id="rId6"/>
  </p:sldIdLst>
  <p:sldSz cx="9144000" cy="6858000" type="screen4x3"/>
  <p:notesSz cx="6797675" cy="9928225"/>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127">
          <p15:clr>
            <a:srgbClr val="A4A3A4"/>
          </p15:clr>
        </p15:guide>
        <p15:guide id="4" pos="14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ännel, Andrea" initials="MA" lastIdx="3" clrIdx="0"/>
  <p:cmAuthor id="1" name="Degen, Marieke" initials="DM" lastIdx="3" clrIdx="1"/>
  <p:cmAuthor id="2" name="Michaela Diercke" initials="MD" lastIdx="2" clrIdx="2"/>
  <p:cmAuthor id="3" name="an der Heiden, Matthias" initials="adHM" lastIdx="4" clrIdx="3"/>
  <p:cmAuthor id="4" name="Herzog, Christian" initials="CH" lastIdx="6" clrIdx="4"/>
  <p:cmAuthor id="5" name="Mirjam Jenny" initials="MJ" lastIdx="9" clrIdx="5"/>
  <p:cmAuthor id="6" name="Mirjam Jenny" initials="MJ [2]" lastIdx="2" clrIdx="6"/>
  <p:cmAuthor id="7" name="Rexroth, Ute" initials="RU" lastIdx="49" clrIdx="7"/>
  <p:cmAuthor id="8" name="Alpers, Katharina" initials="AK" lastIdx="1" clrIdx="8"/>
  <p:cmAuthor id="9" name="Zimmermann, Ruth" initials="ZR" lastIdx="7" clrIdx="9"/>
  <p:cmAuthor id="10" name="Marieke Degen" initials="MD" lastIdx="1" clrIdx="10"/>
  <p:cmAuthor id="11" name="Degen, Marc -StVL BMG" initials="DM-B" lastIdx="7" clrIdx="11"/>
  <p:cmAuthor id="12" name="Kautz, Hanno -L7 BMG" initials="KH-B" lastIdx="1" clrIdx="12"/>
  <p:cmAuthor id="13" name="Wieler, Lothar" initials="LHW" lastIdx="5" clrIdx="13"/>
  <p:cmAuthor id="14" name="Wichmann, Ole" initials="WO" lastIdx="2" clrIdx="14"/>
  <p:cmAuthor id="15" name="Sievers, Claudia" initials="CSI" lastIdx="3" clrIdx="15"/>
  <p:cmAuthor id="16" name="lothar.wieler@t-online.de" initials="l" lastIdx="1" clrIdx="16"/>
  <p:cmAuthor id="17" name="Haas, Walter" initials="HW" lastIdx="1" clrIdx="17">
    <p:extLst/>
  </p:cmAuthor>
  <p:cmAuthor id="18" name="LS" initials="LS" lastIdx="1" clrIdx="18">
    <p:extLst/>
  </p:cmAuthor>
  <p:cmAuthor id="19" name="Fischer, Martina" initials="FM" lastIdx="1" clrIdx="19">
    <p:extLst/>
  </p:cmAuthor>
  <p:cmAuthor id="20" name="Singer, Regina" initials="SR" lastIdx="4" clrIdx="20">
    <p:extLst>
      <p:ext uri="{19B8F6BF-5375-455C-9EA6-DF929625EA0E}">
        <p15:presenceInfo xmlns:p15="http://schemas.microsoft.com/office/powerpoint/2012/main" userId="Singer, Regi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8BD2"/>
    <a:srgbClr val="006EC7"/>
    <a:srgbClr val="66A8DD"/>
    <a:srgbClr val="045AA6"/>
    <a:srgbClr val="80A5DC"/>
    <a:srgbClr val="4F81BD"/>
    <a:srgbClr val="4D8AD2"/>
    <a:srgbClr val="689CCA"/>
    <a:srgbClr val="367BB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32" autoAdjust="0"/>
    <p:restoredTop sz="97075" autoAdjust="0"/>
  </p:normalViewPr>
  <p:slideViewPr>
    <p:cSldViewPr snapToGrid="0" snapToObjects="1">
      <p:cViewPr varScale="1">
        <p:scale>
          <a:sx n="53" d="100"/>
          <a:sy n="53" d="100"/>
        </p:scale>
        <p:origin x="316" y="52"/>
      </p:cViewPr>
      <p:guideLst>
        <p:guide orient="horz" pos="2160"/>
        <p:guide pos="2880"/>
        <p:guide orient="horz" pos="4127"/>
        <p:guide pos="141"/>
      </p:guideLst>
    </p:cSldViewPr>
  </p:slideViewPr>
  <p:notesTextViewPr>
    <p:cViewPr>
      <p:scale>
        <a:sx n="100" d="100"/>
        <a:sy n="100" d="100"/>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20" dt="2021-06-16T14:34:49.880" idx="1">
    <p:pos x="3094" y="1128"/>
    <p:text>ich würde Menschen unter 50 Jahren schreiben (Gruppe 40-49 Jahren ist noch etwas mehr betroffen)</p:text>
    <p:extLst>
      <p:ext uri="{C676402C-5697-4E1C-873F-D02D1690AC5C}">
        <p15:threadingInfo xmlns:p15="http://schemas.microsoft.com/office/powerpoint/2012/main" timeZoneBias="-120"/>
      </p:ext>
    </p:extLst>
  </p:cm>
  <p:cm authorId="20" dt="2021-06-16T15:01:09.693" idx="2">
    <p:pos x="5291" y="3184"/>
    <p:text>nach neusten Daten zeigt auch die erste Dosis schon einen guten Schutz vor Hospitalisierung (94% Biontech/ 71% AZ); aber eine zweite Dosis erhöht nochmal den Schutz; vielleicht kann man das etwas anders formulieren?</p:text>
    <p:extLst>
      <p:ext uri="{C676402C-5697-4E1C-873F-D02D1690AC5C}">
        <p15:threadingInfo xmlns:p15="http://schemas.microsoft.com/office/powerpoint/2012/main" timeZoneBias="-120"/>
      </p:ext>
    </p:extLst>
  </p:cm>
  <p:cm authorId="20" dt="2021-06-16T15:24:18.104" idx="3">
    <p:pos x="5291" y="3320"/>
    <p:text>Bitte FG33 überprüfen!</p:text>
    <p:extLst>
      <p:ext uri="{C676402C-5697-4E1C-873F-D02D1690AC5C}">
        <p15:threadingInfo xmlns:p15="http://schemas.microsoft.com/office/powerpoint/2012/main" timeZoneBias="-120">
          <p15:parentCm authorId="20" idx="2"/>
        </p15:threadingInfo>
      </p:ext>
    </p:extLst>
  </p:cm>
  <p:cm authorId="20" dt="2021-06-16T15:25:18.189" idx="4">
    <p:pos x="5291" y="3456"/>
    <p:text>https://khub.net/web/phe-national/public-library/-/document_library/v2WsRK3ZlEig/view_file/479607329?_com_liferay_document_library_web_portlet_DLPortlet_INSTANCE_v2WsRK3ZlEig_redirect=https%3A%2F%2Fkhub.net%3A443%2Fweb%2Fphe-national%2Fpublic-library%2F-%2Fdocument_library%2Fv2WsRK3ZlEig%2Fview%2F479607266</p:text>
    <p:extLst>
      <p:ext uri="{C676402C-5697-4E1C-873F-D02D1690AC5C}">
        <p15:threadingInfo xmlns:p15="http://schemas.microsoft.com/office/powerpoint/2012/main" timeZoneBias="-120">
          <p15:parentCm authorId="20" idx="2"/>
        </p15:threadingInfo>
      </p:ext>
    </p:extLst>
  </p:cm>
  <p:cm authorId="7" dt="2021-06-16T16:21:19.748" idx="46">
    <p:pos x="4896" y="2410"/>
    <p:text>wir referenzieren jetzt immer auf Alpfa und vergessen dabei, dassAlpha schon eine Verschlechterung war</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7" dt="2021-06-16T16:22:53.690" idx="47">
    <p:pos x="3251" y="962"/>
    <p:text>3 oder 6 - je nach Referenz. Worauf wollen wir uns beziehen?</p:text>
    <p:extLst>
      <p:ext uri="{C676402C-5697-4E1C-873F-D02D1690AC5C}">
        <p15:threadingInfo xmlns:p15="http://schemas.microsoft.com/office/powerpoint/2012/main" timeZoneBias="-120"/>
      </p:ext>
    </p:extLst>
  </p:cm>
  <p:cm authorId="7" dt="2021-06-16T16:24:15.382" idx="48">
    <p:pos x="5086" y="1804"/>
    <p:text>die Zahl 10-20%  würde ich nicht nehmen - je nach Altersgruppe, Variante udn Impfstoff können es ja erheblich mehr sein!</p:text>
    <p:extLst>
      <p:ext uri="{C676402C-5697-4E1C-873F-D02D1690AC5C}">
        <p15:threadingInfo xmlns:p15="http://schemas.microsoft.com/office/powerpoint/2012/main" timeZoneBias="-120"/>
      </p:ext>
    </p:extLst>
  </p:cm>
  <p:cm authorId="7" dt="2021-06-16T16:26:41.754" idx="49">
    <p:pos x="4380" y="2236"/>
    <p:text>die Menschen vergessen, dass si etrotz Impfung krank werden können.</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2" y="0"/>
            <a:ext cx="2945659" cy="496411"/>
          </a:xfrm>
          <a:prstGeom prst="rect">
            <a:avLst/>
          </a:prstGeom>
        </p:spPr>
        <p:txBody>
          <a:bodyPr vert="horz" lIns="91557" tIns="45781" rIns="91557" bIns="45781" rtlCol="0"/>
          <a:lstStyle>
            <a:lvl1pPr algn="l">
              <a:defRPr sz="1200"/>
            </a:lvl1pPr>
          </a:lstStyle>
          <a:p>
            <a:endParaRPr lang="de-DE"/>
          </a:p>
        </p:txBody>
      </p:sp>
      <p:sp>
        <p:nvSpPr>
          <p:cNvPr id="3" name="Datumsplatzhalter 2"/>
          <p:cNvSpPr>
            <a:spLocks noGrp="1"/>
          </p:cNvSpPr>
          <p:nvPr>
            <p:ph type="dt" sz="quarter" idx="1"/>
          </p:nvPr>
        </p:nvSpPr>
        <p:spPr>
          <a:xfrm>
            <a:off x="3850446" y="0"/>
            <a:ext cx="2945659" cy="496411"/>
          </a:xfrm>
          <a:prstGeom prst="rect">
            <a:avLst/>
          </a:prstGeom>
        </p:spPr>
        <p:txBody>
          <a:bodyPr vert="horz" lIns="91557" tIns="45781" rIns="91557" bIns="45781" rtlCol="0"/>
          <a:lstStyle>
            <a:lvl1pPr algn="r">
              <a:defRPr sz="1200"/>
            </a:lvl1pPr>
          </a:lstStyle>
          <a:p>
            <a:fld id="{112A5B09-A9A8-2644-9E6D-705AA413DA79}" type="datetimeFigureOut">
              <a:rPr lang="de-DE" smtClean="0"/>
              <a:t>16.06.2021</a:t>
            </a:fld>
            <a:endParaRPr lang="de-DE"/>
          </a:p>
        </p:txBody>
      </p:sp>
      <p:sp>
        <p:nvSpPr>
          <p:cNvPr id="4" name="Fußzeilenplatzhalter 3"/>
          <p:cNvSpPr>
            <a:spLocks noGrp="1"/>
          </p:cNvSpPr>
          <p:nvPr>
            <p:ph type="ftr" sz="quarter" idx="2"/>
          </p:nvPr>
        </p:nvSpPr>
        <p:spPr>
          <a:xfrm>
            <a:off x="2" y="9430091"/>
            <a:ext cx="2945659" cy="496411"/>
          </a:xfrm>
          <a:prstGeom prst="rect">
            <a:avLst/>
          </a:prstGeom>
        </p:spPr>
        <p:txBody>
          <a:bodyPr vert="horz" lIns="91557" tIns="45781" rIns="91557" bIns="45781" rtlCol="0" anchor="b"/>
          <a:lstStyle>
            <a:lvl1pPr algn="l">
              <a:defRPr sz="1200"/>
            </a:lvl1pPr>
          </a:lstStyle>
          <a:p>
            <a:endParaRPr lang="de-DE"/>
          </a:p>
        </p:txBody>
      </p:sp>
      <p:sp>
        <p:nvSpPr>
          <p:cNvPr id="5" name="Foliennummernplatzhalter 4"/>
          <p:cNvSpPr>
            <a:spLocks noGrp="1"/>
          </p:cNvSpPr>
          <p:nvPr>
            <p:ph type="sldNum" sz="quarter" idx="3"/>
          </p:nvPr>
        </p:nvSpPr>
        <p:spPr>
          <a:xfrm>
            <a:off x="3850446" y="9430091"/>
            <a:ext cx="2945659" cy="496411"/>
          </a:xfrm>
          <a:prstGeom prst="rect">
            <a:avLst/>
          </a:prstGeom>
        </p:spPr>
        <p:txBody>
          <a:bodyPr vert="horz" lIns="91557" tIns="45781" rIns="91557" bIns="45781" rtlCol="0" anchor="b"/>
          <a:lstStyle>
            <a:lvl1pPr algn="r">
              <a:defRPr sz="1200"/>
            </a:lvl1pPr>
          </a:lstStyle>
          <a:p>
            <a:fld id="{5EDF7B35-E1B4-904A-9F7F-1474D5483FC4}" type="slidenum">
              <a:rPr lang="de-DE" smtClean="0"/>
              <a:t>‹Nr.›</a:t>
            </a:fld>
            <a:endParaRPr lang="de-DE"/>
          </a:p>
        </p:txBody>
      </p:sp>
    </p:spTree>
    <p:extLst>
      <p:ext uri="{BB962C8B-B14F-4D97-AF65-F5344CB8AC3E}">
        <p14:creationId xmlns:p14="http://schemas.microsoft.com/office/powerpoint/2010/main" val="39675581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2" y="0"/>
            <a:ext cx="2945659" cy="496411"/>
          </a:xfrm>
          <a:prstGeom prst="rect">
            <a:avLst/>
          </a:prstGeom>
        </p:spPr>
        <p:txBody>
          <a:bodyPr vert="horz" lIns="91557" tIns="45781" rIns="91557" bIns="45781" rtlCol="0"/>
          <a:lstStyle>
            <a:lvl1pPr algn="l">
              <a:defRPr sz="1200"/>
            </a:lvl1pPr>
          </a:lstStyle>
          <a:p>
            <a:endParaRPr lang="de-DE"/>
          </a:p>
        </p:txBody>
      </p:sp>
      <p:sp>
        <p:nvSpPr>
          <p:cNvPr id="3" name="Datumsplatzhalter 2"/>
          <p:cNvSpPr>
            <a:spLocks noGrp="1"/>
          </p:cNvSpPr>
          <p:nvPr>
            <p:ph type="dt" idx="1"/>
          </p:nvPr>
        </p:nvSpPr>
        <p:spPr>
          <a:xfrm>
            <a:off x="3850446" y="0"/>
            <a:ext cx="2945659" cy="496411"/>
          </a:xfrm>
          <a:prstGeom prst="rect">
            <a:avLst/>
          </a:prstGeom>
        </p:spPr>
        <p:txBody>
          <a:bodyPr vert="horz" lIns="91557" tIns="45781" rIns="91557" bIns="45781" rtlCol="0"/>
          <a:lstStyle>
            <a:lvl1pPr algn="r">
              <a:defRPr sz="1200"/>
            </a:lvl1pPr>
          </a:lstStyle>
          <a:p>
            <a:fld id="{03B55E56-2990-C745-88B9-6378D75E0E12}" type="datetimeFigureOut">
              <a:rPr lang="de-DE" smtClean="0"/>
              <a:t>16.06.2021</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57" tIns="45781" rIns="91557" bIns="45781"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557" tIns="45781" rIns="91557" bIns="45781"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2" y="9430091"/>
            <a:ext cx="2945659" cy="496411"/>
          </a:xfrm>
          <a:prstGeom prst="rect">
            <a:avLst/>
          </a:prstGeom>
        </p:spPr>
        <p:txBody>
          <a:bodyPr vert="horz" lIns="91557" tIns="45781" rIns="91557" bIns="45781" rtlCol="0" anchor="b"/>
          <a:lstStyle>
            <a:lvl1pPr algn="l">
              <a:defRPr sz="1200"/>
            </a:lvl1pPr>
          </a:lstStyle>
          <a:p>
            <a:endParaRPr lang="de-DE"/>
          </a:p>
        </p:txBody>
      </p:sp>
      <p:sp>
        <p:nvSpPr>
          <p:cNvPr id="7" name="Foliennummernplatzhalter 6"/>
          <p:cNvSpPr>
            <a:spLocks noGrp="1"/>
          </p:cNvSpPr>
          <p:nvPr>
            <p:ph type="sldNum" sz="quarter" idx="5"/>
          </p:nvPr>
        </p:nvSpPr>
        <p:spPr>
          <a:xfrm>
            <a:off x="3850446" y="9430091"/>
            <a:ext cx="2945659" cy="496411"/>
          </a:xfrm>
          <a:prstGeom prst="rect">
            <a:avLst/>
          </a:prstGeom>
        </p:spPr>
        <p:txBody>
          <a:bodyPr vert="horz" lIns="91557" tIns="45781" rIns="91557" bIns="45781" rtlCol="0" anchor="b"/>
          <a:lstStyle>
            <a:lvl1pPr algn="r">
              <a:defRPr sz="1200"/>
            </a:lvl1pPr>
          </a:lstStyle>
          <a:p>
            <a:fld id="{E7DB3B74-E7C2-B34F-8624-8515ACB00503}" type="slidenum">
              <a:rPr lang="de-DE" smtClean="0"/>
              <a:t>‹Nr.›</a:t>
            </a:fld>
            <a:endParaRPr lang="de-DE"/>
          </a:p>
        </p:txBody>
      </p:sp>
    </p:spTree>
    <p:extLst>
      <p:ext uri="{BB962C8B-B14F-4D97-AF65-F5344CB8AC3E}">
        <p14:creationId xmlns:p14="http://schemas.microsoft.com/office/powerpoint/2010/main" val="3394734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7DB3B74-E7C2-B34F-8624-8515ACB00503}" type="slidenum">
              <a:rPr lang="de-DE" smtClean="0"/>
              <a:t>1</a:t>
            </a:fld>
            <a:endParaRPr lang="de-DE"/>
          </a:p>
        </p:txBody>
      </p:sp>
    </p:spTree>
    <p:extLst>
      <p:ext uri="{BB962C8B-B14F-4D97-AF65-F5344CB8AC3E}">
        <p14:creationId xmlns:p14="http://schemas.microsoft.com/office/powerpoint/2010/main" val="1409042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Rechteck 2"/>
          <p:cNvSpPr/>
          <p:nvPr userDrawn="1"/>
        </p:nvSpPr>
        <p:spPr>
          <a:xfrm>
            <a:off x="6409267" y="118533"/>
            <a:ext cx="2411205" cy="9271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0" y="1384875"/>
            <a:ext cx="8752360" cy="4355538"/>
          </a:xfrm>
          <a:prstGeom prst="rect">
            <a:avLst/>
          </a:prstGeom>
          <a:solidFill>
            <a:srgbClr val="006EC7"/>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Textfeld 8"/>
          <p:cNvSpPr txBox="1"/>
          <p:nvPr userDrawn="1"/>
        </p:nvSpPr>
        <p:spPr>
          <a:xfrm>
            <a:off x="3624352" y="2264791"/>
            <a:ext cx="5124112" cy="2678578"/>
          </a:xfrm>
          <a:prstGeom prst="rect">
            <a:avLst/>
          </a:prstGeom>
          <a:solidFill>
            <a:srgbClr val="4D8AD2"/>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648000" tIns="234000" rIns="684000" bIns="450000" numCol="1" spcCol="0" rtlCol="0" fromWordArt="0" anchor="ctr" anchorCtr="0" forceAA="0" compatLnSpc="1">
            <a:prstTxWarp prst="textNoShape">
              <a:avLst/>
            </a:prstTxWarp>
            <a:noAutofit/>
          </a:bodyPr>
          <a:lstStyle/>
          <a:p>
            <a:pPr>
              <a:lnSpc>
                <a:spcPts val="1200"/>
              </a:lnSpc>
              <a:spcAft>
                <a:spcPts val="600"/>
              </a:spcAft>
            </a:pPr>
            <a:endParaRPr lang="de-DE" sz="2800" dirty="0">
              <a:solidFill>
                <a:srgbClr val="FFFFFF"/>
              </a:solidFill>
              <a:effectLst/>
              <a:latin typeface="Calibri"/>
              <a:ea typeface="ＭＳ 明朝"/>
              <a:cs typeface="Calibri"/>
            </a:endParaRPr>
          </a:p>
        </p:txBody>
      </p:sp>
      <p:sp>
        <p:nvSpPr>
          <p:cNvPr id="2" name="Titel 1"/>
          <p:cNvSpPr>
            <a:spLocks noGrp="1"/>
          </p:cNvSpPr>
          <p:nvPr>
            <p:ph type="ctrTitle"/>
          </p:nvPr>
        </p:nvSpPr>
        <p:spPr>
          <a:xfrm>
            <a:off x="3934890" y="2267305"/>
            <a:ext cx="4504844" cy="1548940"/>
          </a:xfrm>
        </p:spPr>
        <p:txBody>
          <a:bodyPr lIns="252000" tIns="252000" rIns="252000" bIns="108000" anchor="t" anchorCtr="0">
            <a:noAutofit/>
          </a:bodyPr>
          <a:lstStyle>
            <a:lvl1pPr algn="l">
              <a:defRPr sz="2200" b="1" i="0">
                <a:solidFill>
                  <a:schemeClr val="bg1"/>
                </a:solidFill>
              </a:defRPr>
            </a:lvl1pPr>
          </a:lstStyle>
          <a:p>
            <a:r>
              <a:rPr lang="de-DE" dirty="0"/>
              <a:t>Mastertitelformat bearbeiten</a:t>
            </a:r>
          </a:p>
        </p:txBody>
      </p:sp>
      <p:cxnSp>
        <p:nvCxnSpPr>
          <p:cNvPr id="11" name="Gerade Verbindung 10"/>
          <p:cNvCxnSpPr/>
          <p:nvPr userDrawn="1"/>
        </p:nvCxnSpPr>
        <p:spPr>
          <a:xfrm>
            <a:off x="3934890" y="2015660"/>
            <a:ext cx="0" cy="3160410"/>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cxnSp>
        <p:nvCxnSpPr>
          <p:cNvPr id="12" name="Gerade Verbindung 11"/>
          <p:cNvCxnSpPr/>
          <p:nvPr userDrawn="1"/>
        </p:nvCxnSpPr>
        <p:spPr>
          <a:xfrm>
            <a:off x="8439734" y="2009669"/>
            <a:ext cx="0" cy="3166401"/>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sp>
        <p:nvSpPr>
          <p:cNvPr id="14" name="Rechteck 13"/>
          <p:cNvSpPr/>
          <p:nvPr userDrawn="1"/>
        </p:nvSpPr>
        <p:spPr>
          <a:xfrm>
            <a:off x="8748464" y="2267304"/>
            <a:ext cx="395537" cy="2676064"/>
          </a:xfrm>
          <a:prstGeom prst="rect">
            <a:avLst/>
          </a:prstGeom>
          <a:solidFill>
            <a:srgbClr val="80A5DC"/>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5" name="Bildplatzhalter 14"/>
          <p:cNvSpPr>
            <a:spLocks noGrp="1"/>
          </p:cNvSpPr>
          <p:nvPr>
            <p:ph type="pic" sz="quarter" idx="13"/>
          </p:nvPr>
        </p:nvSpPr>
        <p:spPr>
          <a:xfrm>
            <a:off x="0" y="1384300"/>
            <a:ext cx="3319463" cy="4356100"/>
          </a:xfrm>
        </p:spPr>
        <p:txBody>
          <a:bodyPr/>
          <a:lstStyle/>
          <a:p>
            <a:endParaRPr lang="de-DE"/>
          </a:p>
        </p:txBody>
      </p:sp>
      <p:sp>
        <p:nvSpPr>
          <p:cNvPr id="16" name="Rechteck 15"/>
          <p:cNvSpPr/>
          <p:nvPr userDrawn="1"/>
        </p:nvSpPr>
        <p:spPr>
          <a:xfrm>
            <a:off x="89647" y="64321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Textplatzhalter 16"/>
          <p:cNvSpPr>
            <a:spLocks noGrp="1"/>
          </p:cNvSpPr>
          <p:nvPr>
            <p:ph type="body" sz="quarter" idx="14"/>
          </p:nvPr>
        </p:nvSpPr>
        <p:spPr>
          <a:xfrm>
            <a:off x="3935413" y="3816244"/>
            <a:ext cx="4503737" cy="1127125"/>
          </a:xfrm>
        </p:spPr>
        <p:txBody>
          <a:bodyPr lIns="252000" tIns="108000" rIns="252000" bIns="252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pic>
        <p:nvPicPr>
          <p:cNvPr id="20" name="Bild 12" descr="RKI-Logo_RGB_P300C.tif">
            <a:extLst>
              <a:ext uri="{FF2B5EF4-FFF2-40B4-BE49-F238E27FC236}">
                <a16:creationId xmlns:a16="http://schemas.microsoft.com/office/drawing/2014/main" id="{F2C2DD98-CE1D-48B2-9766-6F4D218869A9}"/>
              </a:ext>
            </a:extLst>
          </p:cNvPr>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6857419" y="94918"/>
            <a:ext cx="2050093" cy="594649"/>
          </a:xfrm>
          <a:prstGeom prst="rect">
            <a:avLst/>
          </a:prstGeom>
        </p:spPr>
      </p:pic>
    </p:spTree>
    <p:extLst>
      <p:ext uri="{BB962C8B-B14F-4D97-AF65-F5344CB8AC3E}">
        <p14:creationId xmlns:p14="http://schemas.microsoft.com/office/powerpoint/2010/main" val="148071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_Standardfoto">
    <p:spTree>
      <p:nvGrpSpPr>
        <p:cNvPr id="1" name=""/>
        <p:cNvGrpSpPr/>
        <p:nvPr/>
      </p:nvGrpSpPr>
      <p:grpSpPr>
        <a:xfrm>
          <a:off x="0" y="0"/>
          <a:ext cx="0" cy="0"/>
          <a:chOff x="0" y="0"/>
          <a:chExt cx="0" cy="0"/>
        </a:xfrm>
      </p:grpSpPr>
      <p:sp>
        <p:nvSpPr>
          <p:cNvPr id="13" name="Rechteck 12"/>
          <p:cNvSpPr/>
          <p:nvPr userDrawn="1"/>
        </p:nvSpPr>
        <p:spPr>
          <a:xfrm>
            <a:off x="6409267" y="118533"/>
            <a:ext cx="2411205" cy="9271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3" name="Bild 2" descr="PPT_Background_4zu3_RBGNEU.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80" y="1384875"/>
            <a:ext cx="8746484" cy="4358640"/>
          </a:xfrm>
          <a:prstGeom prst="rect">
            <a:avLst/>
          </a:prstGeom>
        </p:spPr>
      </p:pic>
      <p:sp>
        <p:nvSpPr>
          <p:cNvPr id="21" name="Textfeld 20"/>
          <p:cNvSpPr txBox="1"/>
          <p:nvPr userDrawn="1"/>
        </p:nvSpPr>
        <p:spPr>
          <a:xfrm>
            <a:off x="3624352" y="2264791"/>
            <a:ext cx="5124112" cy="2678578"/>
          </a:xfrm>
          <a:prstGeom prst="rect">
            <a:avLst/>
          </a:prstGeom>
          <a:solidFill>
            <a:srgbClr val="4D8AD2"/>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252000" tIns="234000" rIns="252000" bIns="450000" numCol="1" spcCol="0" rtlCol="0" fromWordArt="0" anchor="ctr" anchorCtr="0" forceAA="0" compatLnSpc="1">
            <a:prstTxWarp prst="textNoShape">
              <a:avLst/>
            </a:prstTxWarp>
            <a:noAutofit/>
          </a:bodyPr>
          <a:lstStyle/>
          <a:p>
            <a:pPr>
              <a:lnSpc>
                <a:spcPts val="1200"/>
              </a:lnSpc>
              <a:spcAft>
                <a:spcPts val="600"/>
              </a:spcAft>
            </a:pPr>
            <a:endParaRPr lang="de-DE" sz="2800" dirty="0">
              <a:solidFill>
                <a:srgbClr val="FFFFFF"/>
              </a:solidFill>
              <a:effectLst/>
              <a:latin typeface="Calibri"/>
              <a:ea typeface="ＭＳ 明朝"/>
              <a:cs typeface="Calibri"/>
            </a:endParaRPr>
          </a:p>
        </p:txBody>
      </p:sp>
      <p:cxnSp>
        <p:nvCxnSpPr>
          <p:cNvPr id="23" name="Gerade Verbindung 22"/>
          <p:cNvCxnSpPr/>
          <p:nvPr userDrawn="1"/>
        </p:nvCxnSpPr>
        <p:spPr>
          <a:xfrm>
            <a:off x="3934890" y="2015660"/>
            <a:ext cx="0" cy="3160410"/>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8439734" y="2009669"/>
            <a:ext cx="0" cy="3166401"/>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sp>
        <p:nvSpPr>
          <p:cNvPr id="2" name="Rechteck 1"/>
          <p:cNvSpPr/>
          <p:nvPr userDrawn="1"/>
        </p:nvSpPr>
        <p:spPr>
          <a:xfrm>
            <a:off x="89647" y="64321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 name="Titel 1"/>
          <p:cNvSpPr>
            <a:spLocks noGrp="1"/>
          </p:cNvSpPr>
          <p:nvPr>
            <p:ph type="ctrTitle"/>
          </p:nvPr>
        </p:nvSpPr>
        <p:spPr>
          <a:xfrm>
            <a:off x="3934890" y="2267305"/>
            <a:ext cx="4504844" cy="1548940"/>
          </a:xfrm>
        </p:spPr>
        <p:txBody>
          <a:bodyPr lIns="252000" tIns="252000" rIns="252000" bIns="108000" anchor="t" anchorCtr="0">
            <a:noAutofit/>
          </a:bodyPr>
          <a:lstStyle>
            <a:lvl1pPr algn="l">
              <a:defRPr sz="2200" b="1" i="0">
                <a:solidFill>
                  <a:schemeClr val="bg1"/>
                </a:solidFill>
              </a:defRPr>
            </a:lvl1pPr>
          </a:lstStyle>
          <a:p>
            <a:r>
              <a:rPr lang="de-DE" dirty="0"/>
              <a:t>Mastertitelformat bearbeiten</a:t>
            </a:r>
          </a:p>
        </p:txBody>
      </p:sp>
      <p:sp>
        <p:nvSpPr>
          <p:cNvPr id="11" name="Textplatzhalter 16"/>
          <p:cNvSpPr>
            <a:spLocks noGrp="1"/>
          </p:cNvSpPr>
          <p:nvPr>
            <p:ph type="body" sz="quarter" idx="14"/>
          </p:nvPr>
        </p:nvSpPr>
        <p:spPr>
          <a:xfrm>
            <a:off x="3935413" y="3816244"/>
            <a:ext cx="4503737" cy="1127125"/>
          </a:xfrm>
        </p:spPr>
        <p:txBody>
          <a:bodyPr lIns="252000" tIns="108000" rIns="252000" bIns="252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pic>
        <p:nvPicPr>
          <p:cNvPr id="12" name="Bild 11" descr="RKI-Logo_RGB_P300C.tif"/>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6770379" y="332655"/>
            <a:ext cx="2050093" cy="594649"/>
          </a:xfrm>
          <a:prstGeom prst="rect">
            <a:avLst/>
          </a:prstGeom>
        </p:spPr>
      </p:pic>
      <p:sp>
        <p:nvSpPr>
          <p:cNvPr id="14" name="Rechteck 13"/>
          <p:cNvSpPr/>
          <p:nvPr userDrawn="1"/>
        </p:nvSpPr>
        <p:spPr>
          <a:xfrm>
            <a:off x="8748464" y="2267304"/>
            <a:ext cx="395537" cy="2676064"/>
          </a:xfrm>
          <a:prstGeom prst="rect">
            <a:avLst/>
          </a:prstGeom>
          <a:solidFill>
            <a:srgbClr val="80A5DC"/>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5" name="Bild 12" descr="RKI-Logo_RGB_P300C.tif">
            <a:extLst>
              <a:ext uri="{FF2B5EF4-FFF2-40B4-BE49-F238E27FC236}">
                <a16:creationId xmlns:a16="http://schemas.microsoft.com/office/drawing/2014/main" id="{B783DEE5-7274-489F-965B-E82F2984A5E6}"/>
              </a:ext>
            </a:extLst>
          </p:cNvPr>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6857419" y="94918"/>
            <a:ext cx="2050093" cy="594649"/>
          </a:xfrm>
          <a:prstGeom prst="rect">
            <a:avLst/>
          </a:prstGeom>
        </p:spPr>
      </p:pic>
    </p:spTree>
    <p:extLst>
      <p:ext uri="{BB962C8B-B14F-4D97-AF65-F5344CB8AC3E}">
        <p14:creationId xmlns:p14="http://schemas.microsoft.com/office/powerpoint/2010/main" val="199620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18.6.2021</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
        <p:nvSpPr>
          <p:cNvPr id="11" name="Inhaltsplatzhalter 2"/>
          <p:cNvSpPr>
            <a:spLocks noGrp="1"/>
          </p:cNvSpPr>
          <p:nvPr>
            <p:ph sz="quarter" idx="13"/>
          </p:nvPr>
        </p:nvSpPr>
        <p:spPr>
          <a:xfrm>
            <a:off x="457199" y="1155700"/>
            <a:ext cx="8092593" cy="530225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96019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r>
              <a:rPr lang="de-DE"/>
              <a:t>18.6.2021</a:t>
            </a:r>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62A217B-ED1C-D84B-8478-63C77FA79618}" type="slidenum">
              <a:rPr lang="de-DE" smtClean="0"/>
              <a:t>‹Nr.›</a:t>
            </a:fld>
            <a:endParaRPr lang="de-DE"/>
          </a:p>
        </p:txBody>
      </p:sp>
      <p:sp>
        <p:nvSpPr>
          <p:cNvPr id="8" name="Inhaltsplatzhalter 7"/>
          <p:cNvSpPr>
            <a:spLocks noGrp="1"/>
          </p:cNvSpPr>
          <p:nvPr>
            <p:ph sz="quarter" idx="13"/>
          </p:nvPr>
        </p:nvSpPr>
        <p:spPr>
          <a:xfrm>
            <a:off x="4606442" y="1155699"/>
            <a:ext cx="3943350" cy="529590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Inhaltsplatzhalter 7"/>
          <p:cNvSpPr>
            <a:spLocks noGrp="1"/>
          </p:cNvSpPr>
          <p:nvPr>
            <p:ph sz="quarter" idx="14"/>
          </p:nvPr>
        </p:nvSpPr>
        <p:spPr>
          <a:xfrm>
            <a:off x="454844" y="1155699"/>
            <a:ext cx="3943350" cy="5295901"/>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288002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r>
              <a:rPr lang="de-DE"/>
              <a:t>18.6.2021</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162A217B-ED1C-D84B-8478-63C77FA79618}" type="slidenum">
              <a:rPr lang="de-DE" smtClean="0"/>
              <a:pPr/>
              <a:t>‹Nr.›</a:t>
            </a:fld>
            <a:endParaRPr lang="de-DE" dirty="0"/>
          </a:p>
        </p:txBody>
      </p:sp>
    </p:spTree>
    <p:extLst>
      <p:ext uri="{BB962C8B-B14F-4D97-AF65-F5344CB8AC3E}">
        <p14:creationId xmlns:p14="http://schemas.microsoft.com/office/powerpoint/2010/main" val="127045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18.6.2021</a:t>
            </a:r>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62A217B-ED1C-D84B-8478-63C77FA79618}" type="slidenum">
              <a:rPr lang="de-DE" smtClean="0"/>
              <a:t>‹Nr.›</a:t>
            </a:fld>
            <a:endParaRPr lang="de-DE"/>
          </a:p>
        </p:txBody>
      </p:sp>
    </p:spTree>
    <p:extLst>
      <p:ext uri="{BB962C8B-B14F-4D97-AF65-F5344CB8AC3E}">
        <p14:creationId xmlns:p14="http://schemas.microsoft.com/office/powerpoint/2010/main" val="3658558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t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
        <p:nvSpPr>
          <p:cNvPr id="3" name="Textplatzhalter 2"/>
          <p:cNvSpPr>
            <a:spLocks noGrp="1"/>
          </p:cNvSpPr>
          <p:nvPr>
            <p:ph type="body" idx="1"/>
          </p:nvPr>
        </p:nvSpPr>
        <p:spPr>
          <a:xfrm>
            <a:off x="457199" y="1155700"/>
            <a:ext cx="8092593" cy="5302250"/>
          </a:xfrm>
          <a:prstGeom prst="rect">
            <a:avLst/>
          </a:prstGeom>
        </p:spPr>
        <p:txBody>
          <a:bodyPr vert="horz" lIns="0" tIns="0" rIns="0" bIns="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564825" y="6622713"/>
            <a:ext cx="1860421" cy="195750"/>
          </a:xfrm>
          <a:prstGeom prst="rect">
            <a:avLst/>
          </a:prstGeom>
        </p:spPr>
        <p:txBody>
          <a:bodyPr vert="horz" lIns="0" tIns="0" rIns="0" bIns="45720" rtlCol="0" anchor="t" anchorCtr="0"/>
          <a:lstStyle>
            <a:lvl1pPr algn="l">
              <a:defRPr sz="1200">
                <a:solidFill>
                  <a:srgbClr val="006EC7"/>
                </a:solidFill>
              </a:defRPr>
            </a:lvl1pPr>
          </a:lstStyle>
          <a:p>
            <a:r>
              <a:rPr lang="de-DE"/>
              <a:t>18.6.2021</a:t>
            </a:r>
            <a:endParaRPr lang="de-DE" dirty="0"/>
          </a:p>
        </p:txBody>
      </p:sp>
      <p:sp>
        <p:nvSpPr>
          <p:cNvPr id="5" name="Fußzeilenplatzhalter 4"/>
          <p:cNvSpPr>
            <a:spLocks noGrp="1"/>
          </p:cNvSpPr>
          <p:nvPr>
            <p:ph type="ftr" sz="quarter" idx="3"/>
          </p:nvPr>
        </p:nvSpPr>
        <p:spPr>
          <a:xfrm>
            <a:off x="2699791" y="6622713"/>
            <a:ext cx="5182675" cy="195750"/>
          </a:xfrm>
          <a:prstGeom prst="rect">
            <a:avLst/>
          </a:prstGeom>
        </p:spPr>
        <p:txBody>
          <a:bodyPr vert="horz" lIns="0" tIns="0" rIns="0" bIns="45720" rtlCol="0" anchor="t" anchorCtr="0"/>
          <a:lstStyle>
            <a:lvl1pPr algn="l">
              <a:defRPr sz="1200">
                <a:solidFill>
                  <a:srgbClr val="006EC7"/>
                </a:solidFill>
              </a:defRPr>
            </a:lvl1pPr>
          </a:lstStyle>
          <a:p>
            <a:endParaRPr lang="de-DE" dirty="0"/>
          </a:p>
        </p:txBody>
      </p:sp>
      <p:sp>
        <p:nvSpPr>
          <p:cNvPr id="6" name="Foliennummernplatzhalter 5"/>
          <p:cNvSpPr>
            <a:spLocks noGrp="1"/>
          </p:cNvSpPr>
          <p:nvPr>
            <p:ph type="sldNum" sz="quarter" idx="4"/>
          </p:nvPr>
        </p:nvSpPr>
        <p:spPr>
          <a:xfrm>
            <a:off x="8052920" y="6622713"/>
            <a:ext cx="496872" cy="195750"/>
          </a:xfrm>
          <a:prstGeom prst="rect">
            <a:avLst/>
          </a:prstGeom>
        </p:spPr>
        <p:txBody>
          <a:bodyPr vert="horz" lIns="0" tIns="0" rIns="0" bIns="45720" rtlCol="0" anchor="t" anchorCtr="0"/>
          <a:lstStyle>
            <a:lvl1pPr algn="ctr">
              <a:defRPr sz="1200">
                <a:solidFill>
                  <a:srgbClr val="006EC7"/>
                </a:solidFill>
              </a:defRPr>
            </a:lvl1pPr>
          </a:lstStyle>
          <a:p>
            <a:fld id="{162A217B-ED1C-D84B-8478-63C77FA79618}" type="slidenum">
              <a:rPr lang="de-DE" smtClean="0"/>
              <a:pPr/>
              <a:t>‹Nr.›</a:t>
            </a:fld>
            <a:endParaRPr lang="de-DE" dirty="0"/>
          </a:p>
        </p:txBody>
      </p:sp>
      <p:cxnSp>
        <p:nvCxnSpPr>
          <p:cNvPr id="13" name="Gerade Verbindung 12"/>
          <p:cNvCxnSpPr/>
          <p:nvPr userDrawn="1"/>
        </p:nvCxnSpPr>
        <p:spPr>
          <a:xfrm>
            <a:off x="2594239" y="6628377"/>
            <a:ext cx="0" cy="229623"/>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userDrawn="1"/>
        </p:nvCxnSpPr>
        <p:spPr>
          <a:xfrm>
            <a:off x="457200" y="6622713"/>
            <a:ext cx="0" cy="23528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a:off x="8564139" y="6636373"/>
            <a:ext cx="0" cy="22162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pic>
        <p:nvPicPr>
          <p:cNvPr id="15" name="Bild 14" descr="RKI-Logo_RGB_P300C.tif"/>
          <p:cNvPicPr>
            <a:picLocks noChangeAspect="1"/>
          </p:cNvPicPr>
          <p:nvPr userDrawn="1"/>
        </p:nvPicPr>
        <p:blipFill>
          <a:blip r:embed="rId8">
            <a:alphaModFix/>
            <a:extLst>
              <a:ext uri="{28A0092B-C50C-407E-A947-70E740481C1C}">
                <a14:useLocalDpi xmlns:a14="http://schemas.microsoft.com/office/drawing/2010/main" val="0"/>
              </a:ext>
            </a:extLst>
          </a:blip>
          <a:stretch>
            <a:fillRect/>
          </a:stretch>
        </p:blipFill>
        <p:spPr>
          <a:xfrm>
            <a:off x="7206623" y="182309"/>
            <a:ext cx="1656184" cy="480392"/>
          </a:xfrm>
          <a:prstGeom prst="rect">
            <a:avLst/>
          </a:prstGeom>
        </p:spPr>
      </p:pic>
      <p:cxnSp>
        <p:nvCxnSpPr>
          <p:cNvPr id="17" name="Gerade Verbindung 16">
            <a:extLst>
              <a:ext uri="{FF2B5EF4-FFF2-40B4-BE49-F238E27FC236}">
                <a16:creationId xmlns:a16="http://schemas.microsoft.com/office/drawing/2014/main" id="{3D4E5546-5335-5647-A96F-CE3BCF4D161A}"/>
              </a:ext>
            </a:extLst>
          </p:cNvPr>
          <p:cNvCxnSpPr/>
          <p:nvPr userDrawn="1"/>
        </p:nvCxnSpPr>
        <p:spPr>
          <a:xfrm>
            <a:off x="8045635" y="6636373"/>
            <a:ext cx="0" cy="22162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pic>
        <p:nvPicPr>
          <p:cNvPr id="12" name="Bild 12" descr="RKI-Logo_RGB_P300C.tif">
            <a:extLst>
              <a:ext uri="{FF2B5EF4-FFF2-40B4-BE49-F238E27FC236}">
                <a16:creationId xmlns:a16="http://schemas.microsoft.com/office/drawing/2014/main" id="{DBDA181B-D7F9-470D-A7A1-27AC8DCBEC1A}"/>
              </a:ext>
            </a:extLst>
          </p:cNvPr>
          <p:cNvPicPr>
            <a:picLocks noChangeAspect="1"/>
          </p:cNvPicPr>
          <p:nvPr userDrawn="1"/>
        </p:nvPicPr>
        <p:blipFill>
          <a:blip r:embed="rId9">
            <a:alphaModFix/>
            <a:extLst>
              <a:ext uri="{28A0092B-C50C-407E-A947-70E740481C1C}">
                <a14:useLocalDpi xmlns:a14="http://schemas.microsoft.com/office/drawing/2010/main" val="0"/>
              </a:ext>
            </a:extLst>
          </a:blip>
          <a:stretch>
            <a:fillRect/>
          </a:stretch>
        </p:blipFill>
        <p:spPr>
          <a:xfrm>
            <a:off x="6857419" y="94918"/>
            <a:ext cx="2050093" cy="594649"/>
          </a:xfrm>
          <a:prstGeom prst="rect">
            <a:avLst/>
          </a:prstGeom>
        </p:spPr>
      </p:pic>
    </p:spTree>
    <p:extLst>
      <p:ext uri="{BB962C8B-B14F-4D97-AF65-F5344CB8AC3E}">
        <p14:creationId xmlns:p14="http://schemas.microsoft.com/office/powerpoint/2010/main" val="320595598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4" r:id="rId4"/>
    <p:sldLayoutId id="2147483661" r:id="rId5"/>
    <p:sldLayoutId id="2147483655" r:id="rId6"/>
  </p:sldLayoutIdLst>
  <p:hf hdr="0" ftr="0"/>
  <p:txStyles>
    <p:title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p:titleStyle>
    <p:bodyStyle>
      <a:lvl1pPr marL="342900" indent="-342900" algn="l" defTabSz="457200" rtl="0" eaLnBrk="1" latinLnBrk="0" hangingPunct="1">
        <a:spcBef>
          <a:spcPts val="432"/>
        </a:spcBef>
        <a:buClr>
          <a:srgbClr val="006EC7"/>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06EC7"/>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06EC7"/>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06EC7"/>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06EC7"/>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rki.de/"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r>
              <a:rPr lang="de-DE" dirty="0"/>
              <a:t>COVID-19 bzw. SARS-CoV-2</a:t>
            </a:r>
            <a:br>
              <a:rPr lang="de-DE" dirty="0"/>
            </a:br>
            <a:r>
              <a:rPr lang="de-DE" dirty="0"/>
              <a:t>Wie ist die aktuelle Lage?</a:t>
            </a:r>
          </a:p>
        </p:txBody>
      </p:sp>
      <p:sp>
        <p:nvSpPr>
          <p:cNvPr id="7" name="Textplatzhalter 6"/>
          <p:cNvSpPr>
            <a:spLocks noGrp="1"/>
          </p:cNvSpPr>
          <p:nvPr>
            <p:ph type="body" sz="quarter" idx="14"/>
          </p:nvPr>
        </p:nvSpPr>
        <p:spPr/>
        <p:txBody>
          <a:bodyPr/>
          <a:lstStyle/>
          <a:p>
            <a:r>
              <a:rPr lang="de-DE" dirty="0"/>
              <a:t>Berlin, 18.6.2021, </a:t>
            </a:r>
          </a:p>
          <a:p>
            <a:r>
              <a:rPr lang="de-DE" dirty="0"/>
              <a:t>Bundespressekonferenz</a:t>
            </a:r>
          </a:p>
        </p:txBody>
      </p:sp>
    </p:spTree>
    <p:extLst>
      <p:ext uri="{BB962C8B-B14F-4D97-AF65-F5344CB8AC3E}">
        <p14:creationId xmlns:p14="http://schemas.microsoft.com/office/powerpoint/2010/main" val="1792330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98F397E-69F4-465E-A57B-285E7F759649}"/>
              </a:ext>
            </a:extLst>
          </p:cNvPr>
          <p:cNvSpPr>
            <a:spLocks noGrp="1"/>
          </p:cNvSpPr>
          <p:nvPr>
            <p:ph type="dt" sz="half" idx="10"/>
          </p:nvPr>
        </p:nvSpPr>
        <p:spPr/>
        <p:txBody>
          <a:bodyPr/>
          <a:lstStyle/>
          <a:p>
            <a:r>
              <a:rPr lang="de-DE"/>
              <a:t>18.6.2021</a:t>
            </a:r>
          </a:p>
        </p:txBody>
      </p:sp>
      <p:sp>
        <p:nvSpPr>
          <p:cNvPr id="3" name="Foliennummernplatzhalter 2">
            <a:extLst>
              <a:ext uri="{FF2B5EF4-FFF2-40B4-BE49-F238E27FC236}">
                <a16:creationId xmlns:a16="http://schemas.microsoft.com/office/drawing/2014/main" id="{4D462806-3EB2-4B1F-AB0B-9AF85EE211BF}"/>
              </a:ext>
            </a:extLst>
          </p:cNvPr>
          <p:cNvSpPr>
            <a:spLocks noGrp="1"/>
          </p:cNvSpPr>
          <p:nvPr>
            <p:ph type="sldNum" sz="quarter" idx="12"/>
          </p:nvPr>
        </p:nvSpPr>
        <p:spPr/>
        <p:txBody>
          <a:bodyPr/>
          <a:lstStyle/>
          <a:p>
            <a:fld id="{162A217B-ED1C-D84B-8478-63C77FA79618}" type="slidenum">
              <a:rPr lang="de-DE" smtClean="0"/>
              <a:t>2</a:t>
            </a:fld>
            <a:endParaRPr lang="de-DE"/>
          </a:p>
        </p:txBody>
      </p:sp>
      <p:sp>
        <p:nvSpPr>
          <p:cNvPr id="4" name="Inhaltsplatzhalter 3">
            <a:extLst>
              <a:ext uri="{FF2B5EF4-FFF2-40B4-BE49-F238E27FC236}">
                <a16:creationId xmlns:a16="http://schemas.microsoft.com/office/drawing/2014/main" id="{16342B5B-EB6F-4C4D-83B0-E004B25D5369}"/>
              </a:ext>
            </a:extLst>
          </p:cNvPr>
          <p:cNvSpPr>
            <a:spLocks noGrp="1"/>
          </p:cNvSpPr>
          <p:nvPr>
            <p:ph sz="quarter" idx="13"/>
          </p:nvPr>
        </p:nvSpPr>
        <p:spPr/>
        <p:txBody>
          <a:bodyPr>
            <a:normAutofit fontScale="92500" lnSpcReduction="10000"/>
          </a:bodyPr>
          <a:lstStyle/>
          <a:p>
            <a:r>
              <a:rPr lang="de-DE" dirty="0"/>
              <a:t>Wir sind sehr froh und dankbar darüber, wie sich die Zahlen entwickeln.</a:t>
            </a:r>
          </a:p>
          <a:p>
            <a:r>
              <a:rPr lang="de-DE" dirty="0"/>
              <a:t>Aber: Die Pandemie ist nicht vorbei. Weder in Deutschland, noch weltweit. Das Virus ist nicht verschwunden und es wird auch nicht mehr verschwinden.</a:t>
            </a:r>
          </a:p>
          <a:p>
            <a:r>
              <a:rPr lang="de-DE" dirty="0"/>
              <a:t>Wir müssen den Erfolg jetzt sichern, die Inzidenzen niedrig halten</a:t>
            </a:r>
          </a:p>
          <a:p>
            <a:pPr lvl="1"/>
            <a:r>
              <a:rPr lang="de-DE" dirty="0"/>
              <a:t>Indem immer mehr Menschen vollständig geimpft werden,</a:t>
            </a:r>
          </a:p>
          <a:p>
            <a:pPr lvl="1"/>
            <a:r>
              <a:rPr lang="de-DE" dirty="0"/>
              <a:t>Indem wir die Basis-Infektionsschutzmaßnahmen inkl. Maskentragen beibehalten, auch bei niedrigen Fallzahlen,</a:t>
            </a:r>
          </a:p>
          <a:p>
            <a:pPr lvl="1"/>
            <a:r>
              <a:rPr lang="de-DE" dirty="0"/>
              <a:t>Und indem wir weiterhin nur behutsam und kleinschrittig öffnen.</a:t>
            </a:r>
          </a:p>
          <a:p>
            <a:r>
              <a:rPr lang="de-DE" dirty="0"/>
              <a:t>Wenn wir die Maßnahmen zu früh lockern, dann kann sich das Virus wieder sehr schnell verbreiten - vor allem in den Bevölkerungsgruppen, in denen viele noch nicht geimpft sind. </a:t>
            </a:r>
          </a:p>
          <a:p>
            <a:r>
              <a:rPr lang="de-DE" dirty="0"/>
              <a:t>Das RKI steht ja im engen Austausch mit vielen europäischen Partnern, natürlich auch mit Kolleginnen und Kollegen in Großbritannien. </a:t>
            </a:r>
          </a:p>
          <a:p>
            <a:r>
              <a:rPr lang="de-DE" dirty="0"/>
              <a:t>Dort waren die Fallzahlen seit März vergleichsweise niedrig. Mitte Mai wurde dann recht weitgehend geöffnet. Zu diesem Zeitpunkt waren etwa 30 % der Menschen in Großbritannien vollständig geimpft. </a:t>
            </a:r>
          </a:p>
        </p:txBody>
      </p:sp>
      <p:sp>
        <p:nvSpPr>
          <p:cNvPr id="5" name="Titel 4">
            <a:extLst>
              <a:ext uri="{FF2B5EF4-FFF2-40B4-BE49-F238E27FC236}">
                <a16:creationId xmlns:a16="http://schemas.microsoft.com/office/drawing/2014/main" id="{1A0355E1-A5B9-42F3-ADD8-A2F6BB13F57D}"/>
              </a:ext>
            </a:extLst>
          </p:cNvPr>
          <p:cNvSpPr>
            <a:spLocks noGrp="1"/>
          </p:cNvSpPr>
          <p:nvPr>
            <p:ph type="title"/>
          </p:nvPr>
        </p:nvSpPr>
        <p:spPr/>
        <p:txBody>
          <a:bodyPr/>
          <a:lstStyle/>
          <a:p>
            <a:r>
              <a:rPr lang="de-DE" dirty="0"/>
              <a:t>Botschaften</a:t>
            </a:r>
          </a:p>
        </p:txBody>
      </p:sp>
    </p:spTree>
    <p:extLst>
      <p:ext uri="{BB962C8B-B14F-4D97-AF65-F5344CB8AC3E}">
        <p14:creationId xmlns:p14="http://schemas.microsoft.com/office/powerpoint/2010/main" val="43518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D8082B5-44BD-4ABE-9DD1-93C4BB3AE3C4}"/>
              </a:ext>
            </a:extLst>
          </p:cNvPr>
          <p:cNvSpPr>
            <a:spLocks noGrp="1"/>
          </p:cNvSpPr>
          <p:nvPr>
            <p:ph type="dt" sz="half" idx="10"/>
          </p:nvPr>
        </p:nvSpPr>
        <p:spPr/>
        <p:txBody>
          <a:bodyPr/>
          <a:lstStyle/>
          <a:p>
            <a:r>
              <a:rPr lang="de-DE"/>
              <a:t>18.6.2021</a:t>
            </a:r>
          </a:p>
        </p:txBody>
      </p:sp>
      <p:sp>
        <p:nvSpPr>
          <p:cNvPr id="3" name="Foliennummernplatzhalter 2">
            <a:extLst>
              <a:ext uri="{FF2B5EF4-FFF2-40B4-BE49-F238E27FC236}">
                <a16:creationId xmlns:a16="http://schemas.microsoft.com/office/drawing/2014/main" id="{21339801-F078-4A0D-A35D-262A3A60A04E}"/>
              </a:ext>
            </a:extLst>
          </p:cNvPr>
          <p:cNvSpPr>
            <a:spLocks noGrp="1"/>
          </p:cNvSpPr>
          <p:nvPr>
            <p:ph type="sldNum" sz="quarter" idx="12"/>
          </p:nvPr>
        </p:nvSpPr>
        <p:spPr/>
        <p:txBody>
          <a:bodyPr/>
          <a:lstStyle/>
          <a:p>
            <a:fld id="{162A217B-ED1C-D84B-8478-63C77FA79618}" type="slidenum">
              <a:rPr lang="de-DE" smtClean="0"/>
              <a:t>3</a:t>
            </a:fld>
            <a:endParaRPr lang="de-DE"/>
          </a:p>
        </p:txBody>
      </p:sp>
      <p:sp>
        <p:nvSpPr>
          <p:cNvPr id="4" name="Inhaltsplatzhalter 3">
            <a:extLst>
              <a:ext uri="{FF2B5EF4-FFF2-40B4-BE49-F238E27FC236}">
                <a16:creationId xmlns:a16="http://schemas.microsoft.com/office/drawing/2014/main" id="{3CBBD342-8AC2-4464-826B-39C83E484707}"/>
              </a:ext>
            </a:extLst>
          </p:cNvPr>
          <p:cNvSpPr>
            <a:spLocks noGrp="1"/>
          </p:cNvSpPr>
          <p:nvPr>
            <p:ph sz="quarter" idx="13"/>
          </p:nvPr>
        </p:nvSpPr>
        <p:spPr/>
        <p:txBody>
          <a:bodyPr>
            <a:normAutofit fontScale="92500" lnSpcReduction="10000"/>
          </a:bodyPr>
          <a:lstStyle/>
          <a:p>
            <a:r>
              <a:rPr lang="de-DE" dirty="0"/>
              <a:t>Seit Anfang Juni steigen die Fallzahlen in Großbritannien wieder. </a:t>
            </a:r>
          </a:p>
          <a:p>
            <a:r>
              <a:rPr lang="de-DE" dirty="0"/>
              <a:t>Nach den Daten der britischen Kollegen liegt die 7-Tage-Inzidenz jetzt wieder bei etwa 70.</a:t>
            </a:r>
          </a:p>
          <a:p>
            <a:r>
              <a:rPr lang="de-DE" dirty="0"/>
              <a:t>Am häufigsten sind Menschen unter 49 Jahren betroffen. Es müssen auch wieder mehr Menschen mit COVID-19 im Krankenhaus behandelt werden.</a:t>
            </a:r>
          </a:p>
          <a:p>
            <a:r>
              <a:rPr lang="de-DE" dirty="0"/>
              <a:t>Die meisten Neuinfektionen in Großbritannien – mehr als 90 % - gehen inzwischen auf die Delta-Variante zurück.</a:t>
            </a:r>
          </a:p>
          <a:p>
            <a:r>
              <a:rPr lang="de-DE" dirty="0"/>
              <a:t>Delta ist die Variante, die zuerst in Indien entdeckt wurde und die britischen Kollegen gehen davon aus, dass sie noch ansteckender ist als B.1.1.7, </a:t>
            </a:r>
            <a:r>
              <a:rPr lang="de-DE" strike="sngStrike" dirty="0">
                <a:solidFill>
                  <a:srgbClr val="FF0000"/>
                </a:solidFill>
              </a:rPr>
              <a:t>oder</a:t>
            </a:r>
            <a:r>
              <a:rPr lang="de-DE" dirty="0"/>
              <a:t> die </a:t>
            </a:r>
            <a:r>
              <a:rPr lang="de-DE" dirty="0">
                <a:solidFill>
                  <a:srgbClr val="FF0000"/>
                </a:solidFill>
              </a:rPr>
              <a:t>jetzt </a:t>
            </a:r>
            <a:r>
              <a:rPr lang="de-DE" dirty="0"/>
              <a:t>Alpha-Variante </a:t>
            </a:r>
            <a:r>
              <a:rPr lang="de-DE" dirty="0">
                <a:solidFill>
                  <a:srgbClr val="FF0000"/>
                </a:solidFill>
              </a:rPr>
              <a:t>genannt wird, also wesentlich ansteckender als diejenigen Varianten, die 2020 in Deutschland zirkulierten</a:t>
            </a:r>
            <a:r>
              <a:rPr lang="de-DE" dirty="0"/>
              <a:t>. </a:t>
            </a:r>
          </a:p>
          <a:p>
            <a:r>
              <a:rPr lang="de-DE" dirty="0">
                <a:highlight>
                  <a:srgbClr val="FFFF00"/>
                </a:highlight>
              </a:rPr>
              <a:t>Impfdaten aus Großbritannien zeigen zwar, dass die Impfungen von </a:t>
            </a:r>
            <a:r>
              <a:rPr lang="de-DE" dirty="0" err="1">
                <a:highlight>
                  <a:srgbClr val="FFFF00"/>
                </a:highlight>
              </a:rPr>
              <a:t>BioNTech</a:t>
            </a:r>
            <a:r>
              <a:rPr lang="de-DE" dirty="0">
                <a:highlight>
                  <a:srgbClr val="FFFF00"/>
                </a:highlight>
              </a:rPr>
              <a:t> und AstraZeneca sehr gut vor schweren Verläufen durch Delta schützen. Das gilt aber nur für vollständig Geimpfte. Eine Impfdosis reicht nicht aus. </a:t>
            </a:r>
          </a:p>
          <a:p>
            <a:r>
              <a:rPr lang="de-DE" dirty="0"/>
              <a:t>Wegen der starken Ausbreitung der Delta-Variante hat Großbritannien weitere Öffnungsschritte jetzt um vier Wochen verschoben. </a:t>
            </a:r>
          </a:p>
        </p:txBody>
      </p:sp>
      <p:sp>
        <p:nvSpPr>
          <p:cNvPr id="5" name="Titel 4">
            <a:extLst>
              <a:ext uri="{FF2B5EF4-FFF2-40B4-BE49-F238E27FC236}">
                <a16:creationId xmlns:a16="http://schemas.microsoft.com/office/drawing/2014/main" id="{0180CB81-901F-4AC9-9532-ECCFBDE4F073}"/>
              </a:ext>
            </a:extLst>
          </p:cNvPr>
          <p:cNvSpPr>
            <a:spLocks noGrp="1"/>
          </p:cNvSpPr>
          <p:nvPr>
            <p:ph type="title"/>
          </p:nvPr>
        </p:nvSpPr>
        <p:spPr/>
        <p:txBody>
          <a:bodyPr/>
          <a:lstStyle/>
          <a:p>
            <a:r>
              <a:rPr lang="de-DE" dirty="0"/>
              <a:t>Situation in Großbritannien</a:t>
            </a:r>
          </a:p>
        </p:txBody>
      </p:sp>
    </p:spTree>
    <p:extLst>
      <p:ext uri="{BB962C8B-B14F-4D97-AF65-F5344CB8AC3E}">
        <p14:creationId xmlns:p14="http://schemas.microsoft.com/office/powerpoint/2010/main" val="2362108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8F6FF58-D9B0-4DCA-8E69-43EC134E49B6}"/>
              </a:ext>
            </a:extLst>
          </p:cNvPr>
          <p:cNvSpPr>
            <a:spLocks noGrp="1"/>
          </p:cNvSpPr>
          <p:nvPr>
            <p:ph type="dt" sz="half" idx="10"/>
          </p:nvPr>
        </p:nvSpPr>
        <p:spPr/>
        <p:txBody>
          <a:bodyPr/>
          <a:lstStyle/>
          <a:p>
            <a:r>
              <a:rPr lang="de-DE"/>
              <a:t>18.6.2021</a:t>
            </a:r>
          </a:p>
        </p:txBody>
      </p:sp>
      <p:sp>
        <p:nvSpPr>
          <p:cNvPr id="3" name="Foliennummernplatzhalter 2">
            <a:extLst>
              <a:ext uri="{FF2B5EF4-FFF2-40B4-BE49-F238E27FC236}">
                <a16:creationId xmlns:a16="http://schemas.microsoft.com/office/drawing/2014/main" id="{044D897A-9470-40D7-ABFC-6D66CD6D030C}"/>
              </a:ext>
            </a:extLst>
          </p:cNvPr>
          <p:cNvSpPr>
            <a:spLocks noGrp="1"/>
          </p:cNvSpPr>
          <p:nvPr>
            <p:ph type="sldNum" sz="quarter" idx="12"/>
          </p:nvPr>
        </p:nvSpPr>
        <p:spPr/>
        <p:txBody>
          <a:bodyPr/>
          <a:lstStyle/>
          <a:p>
            <a:fld id="{162A217B-ED1C-D84B-8478-63C77FA79618}" type="slidenum">
              <a:rPr lang="de-DE" smtClean="0"/>
              <a:t>4</a:t>
            </a:fld>
            <a:endParaRPr lang="de-DE"/>
          </a:p>
        </p:txBody>
      </p:sp>
      <p:sp>
        <p:nvSpPr>
          <p:cNvPr id="4" name="Inhaltsplatzhalter 3">
            <a:extLst>
              <a:ext uri="{FF2B5EF4-FFF2-40B4-BE49-F238E27FC236}">
                <a16:creationId xmlns:a16="http://schemas.microsoft.com/office/drawing/2014/main" id="{301DE59D-25E0-4A5F-951F-FF8327EDC963}"/>
              </a:ext>
            </a:extLst>
          </p:cNvPr>
          <p:cNvSpPr>
            <a:spLocks noGrp="1"/>
          </p:cNvSpPr>
          <p:nvPr>
            <p:ph sz="quarter" idx="13"/>
          </p:nvPr>
        </p:nvSpPr>
        <p:spPr/>
        <p:txBody>
          <a:bodyPr>
            <a:normAutofit fontScale="47500" lnSpcReduction="20000"/>
          </a:bodyPr>
          <a:lstStyle/>
          <a:p>
            <a:r>
              <a:rPr lang="de-DE" sz="3200" dirty="0"/>
              <a:t>Was bedeutet das mit Blick auf Deutschland. In Deutschland spielt die Delta-Variante - im Moment - noch keine große Rolle. </a:t>
            </a:r>
          </a:p>
          <a:p>
            <a:r>
              <a:rPr lang="de-DE" sz="3200" dirty="0"/>
              <a:t>Hier zirkuliert weiter hauptsächlich die Alpha-Variante (B.1.1.7). Die Delta-Variante macht zur Zeit nur etwa </a:t>
            </a:r>
            <a:r>
              <a:rPr lang="de-DE" sz="3200" dirty="0">
                <a:solidFill>
                  <a:srgbClr val="FF0000"/>
                </a:solidFill>
              </a:rPr>
              <a:t>x % </a:t>
            </a:r>
            <a:r>
              <a:rPr lang="de-DE" sz="3200" dirty="0"/>
              <a:t>aller Fälle aus. </a:t>
            </a:r>
            <a:r>
              <a:rPr lang="de-DE" sz="3200" dirty="0">
                <a:solidFill>
                  <a:srgbClr val="FF0000"/>
                </a:solidFill>
              </a:rPr>
              <a:t>Der Anteil nimmt aber zu.</a:t>
            </a:r>
          </a:p>
          <a:p>
            <a:r>
              <a:rPr lang="de-DE" sz="3200" dirty="0"/>
              <a:t>Wir müssen diese Entwicklung </a:t>
            </a:r>
            <a:r>
              <a:rPr lang="de-DE" sz="3200" strike="sngStrike" dirty="0">
                <a:solidFill>
                  <a:srgbClr val="FF0000"/>
                </a:solidFill>
              </a:rPr>
              <a:t>aber </a:t>
            </a:r>
            <a:r>
              <a:rPr lang="de-DE" sz="3200" dirty="0">
                <a:solidFill>
                  <a:srgbClr val="FF0000"/>
                </a:solidFill>
              </a:rPr>
              <a:t>daher</a:t>
            </a:r>
            <a:r>
              <a:rPr lang="de-DE" sz="3200" dirty="0"/>
              <a:t> weiter sehr genau beobachten. Es ist klar, dass de Entwicklung eben auch davon abhängen wird, wie Maßnahmen weiterhin umgesetzt werden, wie sich die Impfquoten entwickeln, wie mit Lockerungen umgegangen wird. </a:t>
            </a:r>
          </a:p>
          <a:p>
            <a:r>
              <a:rPr lang="de-DE" sz="3200" dirty="0"/>
              <a:t>Im Moment haben wir in Deutschland eine 7-Tage-Inzidenz von </a:t>
            </a:r>
            <a:r>
              <a:rPr lang="de-DE" sz="3200" dirty="0">
                <a:solidFill>
                  <a:srgbClr val="FF0000"/>
                </a:solidFill>
              </a:rPr>
              <a:t>xx</a:t>
            </a:r>
            <a:r>
              <a:rPr lang="de-DE" sz="3200" dirty="0"/>
              <a:t>. Deutlich niedriger als nach der zweiten Welle.  </a:t>
            </a:r>
            <a:r>
              <a:rPr lang="de-DE" sz="3200" dirty="0">
                <a:solidFill>
                  <a:srgbClr val="FF0000"/>
                </a:solidFill>
              </a:rPr>
              <a:t>xx%</a:t>
            </a:r>
            <a:r>
              <a:rPr lang="de-DE" sz="3200" dirty="0"/>
              <a:t> der Menschen sind einmal und </a:t>
            </a:r>
            <a:r>
              <a:rPr lang="de-DE" sz="3200" dirty="0">
                <a:solidFill>
                  <a:srgbClr val="FF0000"/>
                </a:solidFill>
              </a:rPr>
              <a:t>xx %</a:t>
            </a:r>
            <a:r>
              <a:rPr lang="de-DE" sz="3200" dirty="0"/>
              <a:t> sind vollständig geimpft. </a:t>
            </a:r>
          </a:p>
          <a:p>
            <a:r>
              <a:rPr lang="de-DE" sz="3200" dirty="0"/>
              <a:t>Mehr als die Hälfte der Menschen ist also überhaupt noch nicht geschützt, </a:t>
            </a:r>
          </a:p>
          <a:p>
            <a:r>
              <a:rPr lang="de-DE" sz="3200" dirty="0"/>
              <a:t>und was man auch mit bedenken muss, ist, dass sich </a:t>
            </a:r>
            <a:r>
              <a:rPr lang="de-DE" sz="3200" strike="sngStrike" dirty="0">
                <a:solidFill>
                  <a:srgbClr val="FF0000"/>
                </a:solidFill>
              </a:rPr>
              <a:t>ca. 10 -20 % </a:t>
            </a:r>
            <a:r>
              <a:rPr lang="de-DE" sz="3200" dirty="0">
                <a:solidFill>
                  <a:srgbClr val="FF0000"/>
                </a:solidFill>
              </a:rPr>
              <a:t>auch ein nicht unerheblicher Anteil </a:t>
            </a:r>
            <a:r>
              <a:rPr lang="de-DE" sz="3200" dirty="0"/>
              <a:t>der vollständig (?) Geimpften trotzdem infizieren und das Virus weitergeben können. </a:t>
            </a:r>
            <a:r>
              <a:rPr lang="de-DE" sz="3200" strike="sngStrike" dirty="0">
                <a:solidFill>
                  <a:srgbClr val="FF0000"/>
                </a:solidFill>
              </a:rPr>
              <a:t>Und dass der </a:t>
            </a:r>
            <a:r>
              <a:rPr lang="de-DE" sz="3200" dirty="0">
                <a:solidFill>
                  <a:srgbClr val="FF0000"/>
                </a:solidFill>
              </a:rPr>
              <a:t>Der </a:t>
            </a:r>
            <a:r>
              <a:rPr lang="de-DE" sz="3200" dirty="0"/>
              <a:t>Impfschutz bei Varianten, zum Beispiel bei Delta, auch geringer ausfallen kann.</a:t>
            </a:r>
            <a:r>
              <a:rPr lang="de-DE" sz="3200" dirty="0">
                <a:solidFill>
                  <a:srgbClr val="FF0000"/>
                </a:solidFill>
              </a:rPr>
              <a:t> Auch unter vollständig Geimpften kommen schwere Krankheitsverläufe vor. </a:t>
            </a:r>
          </a:p>
          <a:p>
            <a:r>
              <a:rPr lang="de-DE" sz="3200" dirty="0"/>
              <a:t>Deshalb bleiben </a:t>
            </a:r>
            <a:r>
              <a:rPr lang="de-DE" sz="3200" dirty="0">
                <a:solidFill>
                  <a:srgbClr val="FF0000"/>
                </a:solidFill>
              </a:rPr>
              <a:t>– trotz der niedrigen Fallzahlen - </a:t>
            </a:r>
            <a:r>
              <a:rPr lang="de-DE" sz="3200" dirty="0"/>
              <a:t> die anderen Maßnahmen nach wie vor so wichtig: Abstand halten, Hygieneregeln beachten, in bestimmten Situationen eine Mund-Nasen-Schutz tragen und Lüften (also die AHA+L-Regeln); aber auch Kontaktreduktion, Testen, Kontaktpersonennachverfolgung und Quarantäne. </a:t>
            </a:r>
          </a:p>
          <a:p>
            <a:r>
              <a:rPr lang="de-DE" sz="3200" dirty="0"/>
              <a:t>Das gilt auch dort, wo die Inzidenzen schon sehr niedrig sind. Wir dürfen dem Virus keine Chance geben, sich (wieder) zu verbreiten. </a:t>
            </a:r>
          </a:p>
          <a:p>
            <a:pPr marL="0" indent="0">
              <a:buNone/>
            </a:pPr>
            <a:endParaRPr lang="de-DE" dirty="0">
              <a:solidFill>
                <a:srgbClr val="FF0000"/>
              </a:solidFill>
            </a:endParaRPr>
          </a:p>
          <a:p>
            <a:endParaRPr lang="de-DE" dirty="0"/>
          </a:p>
        </p:txBody>
      </p:sp>
      <p:sp>
        <p:nvSpPr>
          <p:cNvPr id="5" name="Titel 4">
            <a:extLst>
              <a:ext uri="{FF2B5EF4-FFF2-40B4-BE49-F238E27FC236}">
                <a16:creationId xmlns:a16="http://schemas.microsoft.com/office/drawing/2014/main" id="{AC758E28-3052-4F03-851D-CC3C1B222609}"/>
              </a:ext>
            </a:extLst>
          </p:cNvPr>
          <p:cNvSpPr>
            <a:spLocks noGrp="1"/>
          </p:cNvSpPr>
          <p:nvPr>
            <p:ph type="title"/>
          </p:nvPr>
        </p:nvSpPr>
        <p:spPr/>
        <p:txBody>
          <a:bodyPr/>
          <a:lstStyle/>
          <a:p>
            <a:r>
              <a:rPr lang="de-DE" dirty="0"/>
              <a:t>Situation in Deutschland</a:t>
            </a:r>
          </a:p>
        </p:txBody>
      </p:sp>
    </p:spTree>
    <p:extLst>
      <p:ext uri="{BB962C8B-B14F-4D97-AF65-F5344CB8AC3E}">
        <p14:creationId xmlns:p14="http://schemas.microsoft.com/office/powerpoint/2010/main" val="259060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0F64BCB-3FE5-46E0-8BA0-11E8D687644C}"/>
              </a:ext>
            </a:extLst>
          </p:cNvPr>
          <p:cNvSpPr>
            <a:spLocks noGrp="1"/>
          </p:cNvSpPr>
          <p:nvPr>
            <p:ph type="dt" sz="half" idx="10"/>
          </p:nvPr>
        </p:nvSpPr>
        <p:spPr/>
        <p:txBody>
          <a:bodyPr/>
          <a:lstStyle/>
          <a:p>
            <a:r>
              <a:rPr lang="de-DE"/>
              <a:t>18.6.2021</a:t>
            </a:r>
          </a:p>
        </p:txBody>
      </p:sp>
      <p:sp>
        <p:nvSpPr>
          <p:cNvPr id="3" name="Foliennummernplatzhalter 2">
            <a:extLst>
              <a:ext uri="{FF2B5EF4-FFF2-40B4-BE49-F238E27FC236}">
                <a16:creationId xmlns:a16="http://schemas.microsoft.com/office/drawing/2014/main" id="{54D3CEE9-376C-446B-9F70-F46E73A015A7}"/>
              </a:ext>
            </a:extLst>
          </p:cNvPr>
          <p:cNvSpPr>
            <a:spLocks noGrp="1"/>
          </p:cNvSpPr>
          <p:nvPr>
            <p:ph type="sldNum" sz="quarter" idx="12"/>
          </p:nvPr>
        </p:nvSpPr>
        <p:spPr/>
        <p:txBody>
          <a:bodyPr/>
          <a:lstStyle/>
          <a:p>
            <a:fld id="{162A217B-ED1C-D84B-8478-63C77FA79618}" type="slidenum">
              <a:rPr lang="de-DE" smtClean="0"/>
              <a:t>5</a:t>
            </a:fld>
            <a:endParaRPr lang="de-DE"/>
          </a:p>
        </p:txBody>
      </p:sp>
      <p:sp>
        <p:nvSpPr>
          <p:cNvPr id="4" name="Inhaltsplatzhalter 3">
            <a:extLst>
              <a:ext uri="{FF2B5EF4-FFF2-40B4-BE49-F238E27FC236}">
                <a16:creationId xmlns:a16="http://schemas.microsoft.com/office/drawing/2014/main" id="{06C4EDB9-2CB8-4A1D-8589-189BA3A2A76B}"/>
              </a:ext>
            </a:extLst>
          </p:cNvPr>
          <p:cNvSpPr>
            <a:spLocks noGrp="1"/>
          </p:cNvSpPr>
          <p:nvPr>
            <p:ph sz="quarter" idx="13"/>
          </p:nvPr>
        </p:nvSpPr>
        <p:spPr/>
        <p:txBody>
          <a:bodyPr>
            <a:normAutofit fontScale="85000" lnSpcReduction="20000"/>
          </a:bodyPr>
          <a:lstStyle/>
          <a:p>
            <a:r>
              <a:rPr lang="de-DE" dirty="0"/>
              <a:t>Das RKI empfiehlt auch, diese Basismaßnahmen mindestens so lange beizubehalten, bis alle, für die ein Impfstoff zugelassen und eine Impfung empfohlen ist, die Gelegenheit hatten, sich vollständig impfen zu lassen. Also erst einmal mindestens bis Herbst, danach muss man die Situation neu bewerten. </a:t>
            </a:r>
          </a:p>
          <a:p>
            <a:r>
              <a:rPr lang="de-DE" dirty="0"/>
              <a:t>Und das gilt natürlich auch für das Tragen von Mund-Nasen-Schutz.</a:t>
            </a:r>
          </a:p>
          <a:p>
            <a:r>
              <a:rPr lang="de-DE" dirty="0"/>
              <a:t>Das RKI empfiehlt, in bestimmten Situationen weiter Mund-Nasen-Schutz zu tragen. Besonders in Innenräumen, im ÖPNV, am Arbeitsplatz, situationsabhängig auch in Schulen. </a:t>
            </a:r>
          </a:p>
          <a:p>
            <a:r>
              <a:rPr lang="de-DE" dirty="0"/>
              <a:t>Je mehr Menschen in solchen Situationen eine Maske tragen, desto besser sind alle geschützt. </a:t>
            </a:r>
          </a:p>
          <a:p>
            <a:r>
              <a:rPr lang="de-DE" dirty="0"/>
              <a:t>Im Freien kann man auf Masken verzichten, wenn ein Abstand von 1,5 Metern eingehalten werden kann. </a:t>
            </a:r>
          </a:p>
          <a:p>
            <a:r>
              <a:rPr lang="de-DE" dirty="0">
                <a:solidFill>
                  <a:srgbClr val="FF0000"/>
                </a:solidFill>
              </a:rPr>
              <a:t>Das RKI hat dazu auch eine FAQ und einen Flyer veröffentlicht, beides finden Sie auf unserer Startseite </a:t>
            </a:r>
            <a:r>
              <a:rPr lang="de-DE" dirty="0">
                <a:solidFill>
                  <a:srgbClr val="FF0000"/>
                </a:solidFill>
                <a:hlinkClick r:id="rId2"/>
              </a:rPr>
              <a:t>www.rki.de</a:t>
            </a:r>
            <a:r>
              <a:rPr lang="de-DE" dirty="0">
                <a:solidFill>
                  <a:srgbClr val="FF0000"/>
                </a:solidFill>
              </a:rPr>
              <a:t> .</a:t>
            </a:r>
          </a:p>
          <a:p>
            <a:pPr marL="0" indent="0">
              <a:buNone/>
            </a:pPr>
            <a:endParaRPr lang="de-DE" dirty="0">
              <a:solidFill>
                <a:srgbClr val="FF0000"/>
              </a:solidFill>
            </a:endParaRPr>
          </a:p>
          <a:p>
            <a:r>
              <a:rPr lang="de-DE" dirty="0"/>
              <a:t>Unser Ziel ist weiterhin: Ansteckungen noch mehr zu reduzieren, Inzidenzen niedrig zu halten, um einen Alltag mit so wenig Einschränkungen wie möglich zurückzubekommen. </a:t>
            </a:r>
          </a:p>
          <a:p>
            <a:r>
              <a:rPr lang="de-DE" dirty="0"/>
              <a:t>Je weniger Fälle, je weniger Ansteckungen wir zulassen, desto schwieriger wird es auch für Varianten, sich zu verbreiten – egal ob Delta </a:t>
            </a:r>
            <a:r>
              <a:rPr lang="de-DE"/>
              <a:t>oder andere.</a:t>
            </a:r>
            <a:endParaRPr lang="de-DE" dirty="0"/>
          </a:p>
          <a:p>
            <a:endParaRPr lang="de-DE" dirty="0"/>
          </a:p>
        </p:txBody>
      </p:sp>
      <p:sp>
        <p:nvSpPr>
          <p:cNvPr id="5" name="Titel 4">
            <a:extLst>
              <a:ext uri="{FF2B5EF4-FFF2-40B4-BE49-F238E27FC236}">
                <a16:creationId xmlns:a16="http://schemas.microsoft.com/office/drawing/2014/main" id="{D84C994B-9C3E-47CB-922B-B44864F400C6}"/>
              </a:ext>
            </a:extLst>
          </p:cNvPr>
          <p:cNvSpPr>
            <a:spLocks noGrp="1"/>
          </p:cNvSpPr>
          <p:nvPr>
            <p:ph type="title"/>
          </p:nvPr>
        </p:nvSpPr>
        <p:spPr/>
        <p:txBody>
          <a:bodyPr/>
          <a:lstStyle/>
          <a:p>
            <a:r>
              <a:rPr lang="de-DE" dirty="0"/>
              <a:t>Basismaßnahmen und Masken </a:t>
            </a:r>
          </a:p>
        </p:txBody>
      </p:sp>
    </p:spTree>
    <p:extLst>
      <p:ext uri="{BB962C8B-B14F-4D97-AF65-F5344CB8AC3E}">
        <p14:creationId xmlns:p14="http://schemas.microsoft.com/office/powerpoint/2010/main" val="3828828368"/>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849</Words>
  <Application>Microsoft Office PowerPoint</Application>
  <PresentationFormat>Bildschirmpräsentation (4:3)</PresentationFormat>
  <Paragraphs>49</Paragraphs>
  <Slides>5</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ＭＳ 明朝</vt:lpstr>
      <vt:lpstr>Wingdings</vt:lpstr>
      <vt:lpstr>Office-Design</vt:lpstr>
      <vt:lpstr>COVID-19 bzw. SARS-CoV-2 Wie ist die aktuelle Lage?</vt:lpstr>
      <vt:lpstr>Botschaften</vt:lpstr>
      <vt:lpstr>Situation in Großbritannien</vt:lpstr>
      <vt:lpstr>Situation in Deutschland</vt:lpstr>
      <vt:lpstr>Basismaßnahmen und Masken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Christian  Weber</dc:creator>
  <cp:lastModifiedBy>Rexroth, Ute</cp:lastModifiedBy>
  <cp:revision>3814</cp:revision>
  <cp:lastPrinted>2021-03-11T18:20:01Z</cp:lastPrinted>
  <dcterms:created xsi:type="dcterms:W3CDTF">2015-11-02T12:29:13Z</dcterms:created>
  <dcterms:modified xsi:type="dcterms:W3CDTF">2021-06-16T14:28:43Z</dcterms:modified>
</cp:coreProperties>
</file>