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94" r:id="rId3"/>
    <p:sldId id="289" r:id="rId4"/>
    <p:sldId id="290" r:id="rId5"/>
    <p:sldId id="291" r:id="rId6"/>
    <p:sldId id="292" r:id="rId7"/>
    <p:sldId id="293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00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23-2021\Daten\Meldedaten_Karte\2021-06-15_VariantenInfos-SurvNet_B.1.617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OE\ABT3\Ausbr&#252;che\2021\COVID-19\Analysen_VOC\Anfragen\Bericht\2021-06-14_VOC_cases_KW11-23_v0.2_Al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OE\ABT3\Ausbr&#252;che\2021\COVID-19\Analysen_VOC\Anfragen\Bericht\2021-06-14_VOC_cases_KW11-23_v0.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/>
              <a:t>Expositionsort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559499195358599"/>
          <c:y val="0.21998875404326704"/>
          <c:w val="0.74893235283395221"/>
          <c:h val="0.61105335571316088"/>
        </c:manualLayout>
      </c:layout>
      <c:areaChart>
        <c:grouping val="stacked"/>
        <c:varyColors val="0"/>
        <c:ser>
          <c:idx val="0"/>
          <c:order val="0"/>
          <c:tx>
            <c:strRef>
              <c:f>ExpLand!$A$2</c:f>
              <c:strCache>
                <c:ptCount val="1"/>
                <c:pt idx="0">
                  <c:v>Ausland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ExpLand!$B$1:$N$1</c:f>
              <c:numCache>
                <c:formatCode>General</c:formatCode>
                <c:ptCount val="1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</c:numCache>
            </c:numRef>
          </c:cat>
          <c:val>
            <c:numRef>
              <c:f>ExpLand!$B$2:$N$2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18</c:v>
                </c:pt>
                <c:pt idx="6">
                  <c:v>25</c:v>
                </c:pt>
                <c:pt idx="7">
                  <c:v>13</c:v>
                </c:pt>
                <c:pt idx="8">
                  <c:v>8</c:v>
                </c:pt>
                <c:pt idx="9">
                  <c:v>11</c:v>
                </c:pt>
                <c:pt idx="10">
                  <c:v>9</c:v>
                </c:pt>
                <c:pt idx="11">
                  <c:v>18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8-4A54-8F89-2CF6F120E90B}"/>
            </c:ext>
          </c:extLst>
        </c:ser>
        <c:ser>
          <c:idx val="1"/>
          <c:order val="1"/>
          <c:tx>
            <c:strRef>
              <c:f>ExpLand!$A$3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ExpLand!$B$1:$N$1</c:f>
              <c:numCache>
                <c:formatCode>General</c:formatCode>
                <c:ptCount val="1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</c:numCache>
            </c:numRef>
          </c:cat>
          <c:val>
            <c:numRef>
              <c:f>ExpLand!$B$3:$N$3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17</c:v>
                </c:pt>
                <c:pt idx="6">
                  <c:v>41</c:v>
                </c:pt>
                <c:pt idx="7">
                  <c:v>63</c:v>
                </c:pt>
                <c:pt idx="8">
                  <c:v>103</c:v>
                </c:pt>
                <c:pt idx="9">
                  <c:v>123</c:v>
                </c:pt>
                <c:pt idx="10">
                  <c:v>131</c:v>
                </c:pt>
                <c:pt idx="11">
                  <c:v>123</c:v>
                </c:pt>
                <c:pt idx="1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8-4A54-8F89-2CF6F120E90B}"/>
            </c:ext>
          </c:extLst>
        </c:ser>
        <c:ser>
          <c:idx val="2"/>
          <c:order val="2"/>
          <c:tx>
            <c:strRef>
              <c:f>ExpLand!$A$4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ExpLand!$B$1:$N$1</c:f>
              <c:numCache>
                <c:formatCode>General</c:formatCode>
                <c:ptCount val="1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</c:numCache>
            </c:numRef>
          </c:cat>
          <c:val>
            <c:numRef>
              <c:f>ExpLand!$B$4:$N$4</c:f>
              <c:numCache>
                <c:formatCode>General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15</c:v>
                </c:pt>
                <c:pt idx="6">
                  <c:v>24</c:v>
                </c:pt>
                <c:pt idx="7">
                  <c:v>37</c:v>
                </c:pt>
                <c:pt idx="8">
                  <c:v>43</c:v>
                </c:pt>
                <c:pt idx="9">
                  <c:v>77</c:v>
                </c:pt>
                <c:pt idx="10">
                  <c:v>105</c:v>
                </c:pt>
                <c:pt idx="11">
                  <c:v>97</c:v>
                </c:pt>
                <c:pt idx="1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8-4A54-8F89-2CF6F120E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468960"/>
        <c:axId val="737469616"/>
      </c:areaChart>
      <c:catAx>
        <c:axId val="737468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Kalenderwoche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7469616"/>
        <c:crosses val="autoZero"/>
        <c:auto val="1"/>
        <c:lblAlgn val="ctr"/>
        <c:lblOffset val="100"/>
        <c:noMultiLvlLbl val="0"/>
      </c:catAx>
      <c:valAx>
        <c:axId val="73746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der Fälle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7468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66448015999088"/>
          <c:y val="0.22016388833624287"/>
          <c:w val="0.63724018415611594"/>
          <c:h val="0.10725364209275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100" dirty="0"/>
              <a:t>VOC nach Altersgruppen</a:t>
            </a:r>
          </a:p>
        </c:rich>
      </c:tx>
      <c:layout>
        <c:manualLayout>
          <c:xMode val="edge"/>
          <c:yMode val="edge"/>
          <c:x val="0.35707250852107297"/>
          <c:y val="2.1838303696863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9894611781088"/>
          <c:y val="0.11985617671486569"/>
          <c:w val="0.85753303262054359"/>
          <c:h val="0.627613008176668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'Altersgruppe VOC'!$C$1</c:f>
              <c:strCache>
                <c:ptCount val="1"/>
                <c:pt idx="0">
                  <c:v>B.1.1.7</c:v>
                </c:pt>
              </c:strCache>
            </c:strRef>
          </c:tx>
          <c:spPr>
            <a:solidFill>
              <a:schemeClr val="accent1">
                <a:tint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'Altersgruppe VOC'!$A$2:$A$8</c:f>
              <c:strCache>
                <c:ptCount val="6"/>
                <c:pt idx="0">
                  <c:v>0 - 4</c:v>
                </c:pt>
                <c:pt idx="1">
                  <c:v>05 - 14 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'Altersgruppe VOC'!$C$2:$C$8</c:f>
              <c:numCache>
                <c:formatCode>0.00</c:formatCode>
                <c:ptCount val="6"/>
                <c:pt idx="0">
                  <c:v>3.5831977641513371E-2</c:v>
                </c:pt>
                <c:pt idx="1">
                  <c:v>0.10649480665748967</c:v>
                </c:pt>
                <c:pt idx="2">
                  <c:v>0.30975514120051723</c:v>
                </c:pt>
                <c:pt idx="3">
                  <c:v>0.39135026905268427</c:v>
                </c:pt>
                <c:pt idx="4">
                  <c:v>0.12831769073541066</c:v>
                </c:pt>
                <c:pt idx="5">
                  <c:v>2.8250114712384766E-2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6-433B-8462-72E24CCF5179}"/>
            </c:ext>
          </c:extLst>
        </c:ser>
        <c:ser>
          <c:idx val="3"/>
          <c:order val="1"/>
          <c:tx>
            <c:strRef>
              <c:f>'Altersgruppe VOC'!$E$1</c:f>
              <c:strCache>
                <c:ptCount val="1"/>
                <c:pt idx="0">
                  <c:v>B.1.351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'Altersgruppe VOC'!$A$2:$A$8</c:f>
              <c:strCache>
                <c:ptCount val="6"/>
                <c:pt idx="0">
                  <c:v>0 - 4</c:v>
                </c:pt>
                <c:pt idx="1">
                  <c:v>05 - 14 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'Altersgruppe VOC'!$E$2:$E$8</c:f>
              <c:numCache>
                <c:formatCode>0.00</c:formatCode>
                <c:ptCount val="6"/>
                <c:pt idx="0">
                  <c:v>4.0304007369875633E-2</c:v>
                </c:pt>
                <c:pt idx="1">
                  <c:v>9.5347766006448648E-2</c:v>
                </c:pt>
                <c:pt idx="2">
                  <c:v>0.31736526946107785</c:v>
                </c:pt>
                <c:pt idx="3">
                  <c:v>0.38000921234454171</c:v>
                </c:pt>
                <c:pt idx="4">
                  <c:v>0.13588208198986643</c:v>
                </c:pt>
                <c:pt idx="5">
                  <c:v>3.1091662828189773E-2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6-433B-8462-72E24CCF5179}"/>
            </c:ext>
          </c:extLst>
        </c:ser>
        <c:ser>
          <c:idx val="5"/>
          <c:order val="2"/>
          <c:tx>
            <c:strRef>
              <c:f>'Altersgruppe VOC'!$G$1</c:f>
              <c:strCache>
                <c:ptCount val="1"/>
                <c:pt idx="0">
                  <c:v>P.1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'Altersgruppe VOC'!$A$2:$A$8</c:f>
              <c:strCache>
                <c:ptCount val="6"/>
                <c:pt idx="0">
                  <c:v>0 - 4</c:v>
                </c:pt>
                <c:pt idx="1">
                  <c:v>05 - 14 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'Altersgruppe VOC'!$G$2:$G$8</c:f>
              <c:numCache>
                <c:formatCode>0.00</c:formatCode>
                <c:ptCount val="6"/>
                <c:pt idx="0">
                  <c:v>2.679658952496955E-2</c:v>
                </c:pt>
                <c:pt idx="1">
                  <c:v>8.5261875761266745E-2</c:v>
                </c:pt>
                <c:pt idx="2">
                  <c:v>0.33617539585870887</c:v>
                </c:pt>
                <c:pt idx="3">
                  <c:v>0.41169305724725946</c:v>
                </c:pt>
                <c:pt idx="4">
                  <c:v>0.11571254567600488</c:v>
                </c:pt>
                <c:pt idx="5">
                  <c:v>2.4360535931790498E-2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6-433B-8462-72E24CCF5179}"/>
            </c:ext>
          </c:extLst>
        </c:ser>
        <c:ser>
          <c:idx val="7"/>
          <c:order val="3"/>
          <c:tx>
            <c:strRef>
              <c:f>'Altersgruppe VOC'!$I$1</c:f>
              <c:strCache>
                <c:ptCount val="1"/>
                <c:pt idx="0">
                  <c:v>B.1.617.2</c:v>
                </c:pt>
              </c:strCache>
            </c:strRef>
          </c:tx>
          <c:spPr>
            <a:solidFill>
              <a:schemeClr val="accent1">
                <a:shade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'Altersgruppe VOC'!$A$2:$A$8</c:f>
              <c:strCache>
                <c:ptCount val="6"/>
                <c:pt idx="0">
                  <c:v>0 - 4</c:v>
                </c:pt>
                <c:pt idx="1">
                  <c:v>05 - 14 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'Altersgruppe VOC'!$I$2:$I$8</c:f>
              <c:numCache>
                <c:formatCode>0.00</c:formatCode>
                <c:ptCount val="6"/>
                <c:pt idx="0">
                  <c:v>3.2204789430222959E-2</c:v>
                </c:pt>
                <c:pt idx="1">
                  <c:v>0.11643270024772914</c:v>
                </c:pt>
                <c:pt idx="2">
                  <c:v>0.41205615194054501</c:v>
                </c:pt>
                <c:pt idx="3">
                  <c:v>0.34516928158546656</c:v>
                </c:pt>
                <c:pt idx="4">
                  <c:v>8.0099091659785307E-2</c:v>
                </c:pt>
                <c:pt idx="5">
                  <c:v>1.4037985136251032E-2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26-433B-8462-72E24CCF5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285760"/>
        <c:axId val="628281496"/>
      </c:barChart>
      <c:catAx>
        <c:axId val="628285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Altersgruppen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281496"/>
        <c:crosses val="autoZero"/>
        <c:auto val="1"/>
        <c:lblAlgn val="ctr"/>
        <c:lblOffset val="100"/>
        <c:noMultiLvlLbl val="0"/>
      </c:catAx>
      <c:valAx>
        <c:axId val="62828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 an COVID-19 Fällen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2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66364772294253"/>
          <c:y val="0.92287198906169687"/>
          <c:w val="0.43516545111349392"/>
          <c:h val="6.1983886977466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[2021-06-14_VOC_cases_KW11-23_v0.1.xlsx]Tabelle2!PivotTable4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100" dirty="0"/>
              <a:t>Hospitalisierungen (nur ja/nein Angaben)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>
                <a:shade val="76000"/>
              </a:schemeClr>
            </a:solidFill>
            <a:ln w="9525">
              <a:solidFill>
                <a:schemeClr val="accent1">
                  <a:shade val="76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>
                <a:tint val="77000"/>
              </a:schemeClr>
            </a:solidFill>
            <a:ln w="9525">
              <a:solidFill>
                <a:schemeClr val="accent1">
                  <a:tint val="77000"/>
                </a:schemeClr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Tabelle2!$B$4:$B$5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Tabelle2!$A$6:$A$10</c:f>
              <c:strCache>
                <c:ptCount val="4"/>
                <c:pt idx="0">
                  <c:v>B.1.1.7</c:v>
                </c:pt>
                <c:pt idx="1">
                  <c:v>B.1.351</c:v>
                </c:pt>
                <c:pt idx="2">
                  <c:v>P.1</c:v>
                </c:pt>
                <c:pt idx="3">
                  <c:v>B.1.617.2</c:v>
                </c:pt>
              </c:strCache>
            </c:strRef>
          </c:cat>
          <c:val>
            <c:numRef>
              <c:f>Tabelle2!$B$6:$B$10</c:f>
              <c:numCache>
                <c:formatCode>General</c:formatCode>
                <c:ptCount val="4"/>
                <c:pt idx="0">
                  <c:v>32100</c:v>
                </c:pt>
                <c:pt idx="1">
                  <c:v>294</c:v>
                </c:pt>
                <c:pt idx="2">
                  <c:v>66</c:v>
                </c:pt>
                <c:pt idx="3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B-4609-9A03-A1B9576482FF}"/>
            </c:ext>
          </c:extLst>
        </c:ser>
        <c:ser>
          <c:idx val="1"/>
          <c:order val="1"/>
          <c:tx>
            <c:strRef>
              <c:f>Tabelle2!$C$4:$C$5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Tabelle2!$A$6:$A$10</c:f>
              <c:strCache>
                <c:ptCount val="4"/>
                <c:pt idx="0">
                  <c:v>B.1.1.7</c:v>
                </c:pt>
                <c:pt idx="1">
                  <c:v>B.1.351</c:v>
                </c:pt>
                <c:pt idx="2">
                  <c:v>P.1</c:v>
                </c:pt>
                <c:pt idx="3">
                  <c:v>B.1.617.2</c:v>
                </c:pt>
              </c:strCache>
            </c:strRef>
          </c:cat>
          <c:val>
            <c:numRef>
              <c:f>Tabelle2!$C$6:$C$10</c:f>
              <c:numCache>
                <c:formatCode>General</c:formatCode>
                <c:ptCount val="4"/>
                <c:pt idx="0">
                  <c:v>449186</c:v>
                </c:pt>
                <c:pt idx="1">
                  <c:v>3051</c:v>
                </c:pt>
                <c:pt idx="2">
                  <c:v>667</c:v>
                </c:pt>
                <c:pt idx="3">
                  <c:v>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B-4609-9A03-A1B957648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955455"/>
        <c:axId val="65958735"/>
      </c:barChart>
      <c:catAx>
        <c:axId val="6595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58735"/>
        <c:crosses val="autoZero"/>
        <c:auto val="1"/>
        <c:lblAlgn val="ctr"/>
        <c:lblOffset val="100"/>
        <c:noMultiLvlLbl val="0"/>
      </c:catAx>
      <c:valAx>
        <c:axId val="6595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5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27970600041232"/>
          <c:y val="0.26707770551289456"/>
          <c:w val="0.14290468373929402"/>
          <c:h val="0.42025273405043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Delta-Variante in Deutschland, </a:t>
            </a:r>
            <a:br>
              <a:rPr lang="de-DE" dirty="0"/>
            </a:br>
            <a:r>
              <a:rPr lang="de-DE" dirty="0"/>
              <a:t>Stand und Modellierung</a:t>
            </a:r>
            <a:br>
              <a:rPr lang="de-DE" dirty="0"/>
            </a:br>
            <a:r>
              <a:rPr lang="de-DE" dirty="0"/>
              <a:t>2021-KW24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Stefan Kröger, Claudia Sievers, </a:t>
            </a:r>
            <a:br>
              <a:rPr lang="de-DE" dirty="0"/>
            </a:br>
            <a:r>
              <a:rPr lang="de-DE" dirty="0"/>
              <a:t>Alexander Ullrich, Matthias an der Heiden</a:t>
            </a:r>
          </a:p>
          <a:p>
            <a:r>
              <a:rPr lang="de-DE" dirty="0"/>
              <a:t>Berlin, 16. Juni 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82C496-D45A-4C61-AC0B-6E0DEE7F8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40" y="673604"/>
            <a:ext cx="7983646" cy="385427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Seit KW 11:</a:t>
            </a:r>
          </a:p>
          <a:p>
            <a:pPr lvl="1"/>
            <a:r>
              <a:rPr lang="de-DE" dirty="0"/>
              <a:t>IfSG: 1305 Fälle </a:t>
            </a:r>
            <a:br>
              <a:rPr lang="de-DE" dirty="0"/>
            </a:br>
            <a:r>
              <a:rPr lang="de-DE" dirty="0"/>
              <a:t>(Nachweis/Verdacht)</a:t>
            </a:r>
          </a:p>
          <a:p>
            <a:pPr lvl="1"/>
            <a:r>
              <a:rPr lang="de-DE" dirty="0"/>
              <a:t>DESH:1125 Seq.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9151A0-699B-4853-8DDB-5A94E177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86E2E29-2927-4D7B-9ED1-EE84DC1C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2DA081-863E-49D0-8510-06A17BBA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102393"/>
            <a:ext cx="7983646" cy="714291"/>
          </a:xfrm>
        </p:spPr>
        <p:txBody>
          <a:bodyPr/>
          <a:lstStyle/>
          <a:p>
            <a:r>
              <a:rPr lang="de-DE" dirty="0"/>
              <a:t>B.1.617.2 Delta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5380D92-E233-4B99-ACF3-22BB37A25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5" y="2302877"/>
            <a:ext cx="3765068" cy="27382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CD9AEBB-1D0A-41E8-8748-9071E47E1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758514"/>
              </p:ext>
            </p:extLst>
          </p:nvPr>
        </p:nvGraphicFramePr>
        <p:xfrm>
          <a:off x="2751468" y="104573"/>
          <a:ext cx="3072176" cy="214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744693AA-11E9-41D1-B6E3-A4B479285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726587"/>
              </p:ext>
            </p:extLst>
          </p:nvPr>
        </p:nvGraphicFramePr>
        <p:xfrm>
          <a:off x="4843468" y="2657829"/>
          <a:ext cx="4178171" cy="232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DC70CDA8-EC6D-4A0D-84C6-4B70F5B48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63675"/>
              </p:ext>
            </p:extLst>
          </p:nvPr>
        </p:nvGraphicFramePr>
        <p:xfrm>
          <a:off x="5879297" y="75838"/>
          <a:ext cx="3206263" cy="216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95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4D3B24-DF99-45AB-B56A-48519067E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78235"/>
            <a:ext cx="7983646" cy="3244635"/>
          </a:xfrm>
        </p:spPr>
        <p:txBody>
          <a:bodyPr>
            <a:normAutofit/>
          </a:bodyPr>
          <a:lstStyle/>
          <a:p>
            <a:r>
              <a:rPr lang="de-DE" i="1" dirty="0"/>
              <a:t>Daten</a:t>
            </a:r>
            <a:r>
              <a:rPr lang="de-DE" dirty="0"/>
              <a:t>: 	</a:t>
            </a:r>
            <a:r>
              <a:rPr lang="en-US" dirty="0"/>
              <a:t>Variants of Concern (VOC) </a:t>
            </a:r>
            <a:r>
              <a:rPr lang="en-US" dirty="0" err="1"/>
              <a:t>aus</a:t>
            </a:r>
            <a:r>
              <a:rPr lang="en-US" dirty="0"/>
              <a:t> der IMS-</a:t>
            </a:r>
            <a:r>
              <a:rPr lang="en-US" dirty="0" err="1"/>
              <a:t>Zufallsstichprobe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d.h.</a:t>
            </a:r>
            <a:r>
              <a:rPr lang="en-US" dirty="0"/>
              <a:t> </a:t>
            </a:r>
            <a:r>
              <a:rPr lang="en-US" dirty="0" err="1"/>
              <a:t>Anteile</a:t>
            </a:r>
            <a:r>
              <a:rPr lang="en-US" dirty="0"/>
              <a:t> der 4 VOC und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übrigen</a:t>
            </a:r>
            <a:r>
              <a:rPr lang="en-US" dirty="0"/>
              <a:t> </a:t>
            </a:r>
            <a:r>
              <a:rPr lang="en-US" dirty="0" err="1"/>
              <a:t>Varianten</a:t>
            </a:r>
            <a:r>
              <a:rPr lang="en-US" dirty="0"/>
              <a:t>, </a:t>
            </a:r>
            <a:r>
              <a:rPr lang="en-US" dirty="0" err="1"/>
              <a:t>deren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Genom</a:t>
            </a:r>
            <a:r>
              <a:rPr lang="en-US" dirty="0"/>
              <a:t> im </a:t>
            </a:r>
            <a:r>
              <a:rPr lang="en-US" dirty="0" err="1"/>
              <a:t>Rahmen</a:t>
            </a:r>
            <a:r>
              <a:rPr lang="en-US" dirty="0"/>
              <a:t> der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sequenziert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i="1" dirty="0" err="1"/>
              <a:t>Zeitraum</a:t>
            </a:r>
            <a:r>
              <a:rPr lang="en-US" dirty="0"/>
              <a:t>: </a:t>
            </a:r>
            <a:r>
              <a:rPr lang="en-US" dirty="0" err="1"/>
              <a:t>Kalenderwoche</a:t>
            </a:r>
            <a:r>
              <a:rPr lang="en-US" dirty="0"/>
              <a:t> 11/2021 (</a:t>
            </a:r>
            <a:r>
              <a:rPr lang="en-US" dirty="0" err="1"/>
              <a:t>erster</a:t>
            </a:r>
            <a:r>
              <a:rPr lang="en-US" dirty="0"/>
              <a:t> Delta-Fall) bis 22/2021</a:t>
            </a:r>
            <a:br>
              <a:rPr lang="en-US" dirty="0"/>
            </a:br>
            <a:endParaRPr lang="en-US" dirty="0"/>
          </a:p>
          <a:p>
            <a:r>
              <a:rPr lang="en-US" i="1" dirty="0" err="1"/>
              <a:t>Verlauf</a:t>
            </a:r>
            <a:r>
              <a:rPr lang="en-US" dirty="0"/>
              <a:t>: 	Der </a:t>
            </a:r>
            <a:r>
              <a:rPr lang="en-US" dirty="0" err="1"/>
              <a:t>Verlauf</a:t>
            </a:r>
            <a:r>
              <a:rPr lang="en-US" dirty="0"/>
              <a:t> der </a:t>
            </a:r>
            <a:r>
              <a:rPr lang="en-US" dirty="0" err="1"/>
              <a:t>Anteile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multinomialen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logistischen</a:t>
            </a:r>
            <a:r>
              <a:rPr lang="en-US" dirty="0"/>
              <a:t> </a:t>
            </a:r>
            <a:r>
              <a:rPr lang="en-US" dirty="0" err="1"/>
              <a:t>Regressionsmodell</a:t>
            </a:r>
            <a:r>
              <a:rPr lang="en-US" dirty="0"/>
              <a:t> </a:t>
            </a:r>
            <a:r>
              <a:rPr lang="en-US" dirty="0" err="1"/>
              <a:t>nachgebildet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			Eine Extrapolation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Wochen</a:t>
            </a:r>
            <a:r>
              <a:rPr lang="en-US" dirty="0"/>
              <a:t> </a:t>
            </a:r>
            <a:r>
              <a:rPr lang="en-US" dirty="0" err="1"/>
              <a:t>erscheint</a:t>
            </a:r>
            <a:r>
              <a:rPr lang="en-US" dirty="0"/>
              <a:t> 					</a:t>
            </a:r>
            <a:r>
              <a:rPr lang="en-US" dirty="0" err="1"/>
              <a:t>möglich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6A3EF-0CF8-4F4B-B7EB-29696CF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42619-8718-4F5B-AF3D-2827D0A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BEDDC-5860-4154-84F7-3F549A3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FDDEE8-1097-4D4A-9E2D-FAE87FE4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914"/>
            <a:ext cx="7983646" cy="714291"/>
          </a:xfrm>
        </p:spPr>
        <p:txBody>
          <a:bodyPr/>
          <a:lstStyle/>
          <a:p>
            <a:r>
              <a:rPr lang="de-DE" dirty="0"/>
              <a:t>Modellierung der Anteile von VOC in der dritten COVID-19 Welle</a:t>
            </a:r>
          </a:p>
        </p:txBody>
      </p:sp>
    </p:spTree>
    <p:extLst>
      <p:ext uri="{BB962C8B-B14F-4D97-AF65-F5344CB8AC3E}">
        <p14:creationId xmlns:p14="http://schemas.microsoft.com/office/powerpoint/2010/main" val="226346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80DF7CA-DF3D-4B3C-BB77-F65478289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3F2CD2-3B32-4191-9930-175BF265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524"/>
            <a:ext cx="7983646" cy="714291"/>
          </a:xfrm>
        </p:spPr>
        <p:txBody>
          <a:bodyPr/>
          <a:lstStyle/>
          <a:p>
            <a:r>
              <a:rPr lang="de-DE" dirty="0"/>
              <a:t>Verlauf der wöchentlichen COVID-19 Fallzahlen nach Variante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218AA26-4715-417C-BF2B-90B19C23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915598"/>
            <a:ext cx="7608277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3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80DF7CA-DF3D-4B3C-BB77-F65478289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3F2CD2-3B32-4191-9930-175BF265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898"/>
            <a:ext cx="7983646" cy="714291"/>
          </a:xfrm>
        </p:spPr>
        <p:txBody>
          <a:bodyPr/>
          <a:lstStyle/>
          <a:p>
            <a:r>
              <a:rPr lang="de-DE" dirty="0"/>
              <a:t>Verlauf der wöchentlichen Anteile nach COVID-19 Variante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31AB9A-3E13-49FB-A2C4-EE91A4C1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864444"/>
            <a:ext cx="7702062" cy="42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CEC111B-D54E-4FFC-A1B9-3EE2C701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838866"/>
            <a:ext cx="7748954" cy="4226702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E22B0C51-B870-4D1F-92A4-DBE8317DB71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Verlauf der wöchentlichen Anteile (logarithmisch)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7AA255B-63FB-4C78-B4AC-05D7BFCF16F3}"/>
              </a:ext>
            </a:extLst>
          </p:cNvPr>
          <p:cNvSpPr/>
          <p:nvPr/>
        </p:nvSpPr>
        <p:spPr>
          <a:xfrm>
            <a:off x="5739587" y="2359424"/>
            <a:ext cx="590875" cy="840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71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63DE3-DEFB-4465-8470-00D69A0B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DA1151-CA89-4917-B33F-79026AB9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FD2C-1F4E-45E4-BDE5-935B3B2D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7DFA062-6AAC-467A-8AA5-D668F2963FBD}"/>
              </a:ext>
            </a:extLst>
          </p:cNvPr>
          <p:cNvSpPr/>
          <p:nvPr/>
        </p:nvSpPr>
        <p:spPr>
          <a:xfrm>
            <a:off x="5798644" y="2303630"/>
            <a:ext cx="475141" cy="714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E6987F45-2096-4399-B9C6-3D593FD352C8}"/>
              </a:ext>
            </a:extLst>
          </p:cNvPr>
          <p:cNvSpPr txBox="1">
            <a:spLocks/>
          </p:cNvSpPr>
          <p:nvPr/>
        </p:nvSpPr>
        <p:spPr>
          <a:xfrm>
            <a:off x="457200" y="22215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Verlauf der wöchentlichen COVID-19 Fallzahlen (logarithmisch)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45661E-A44F-43D6-B192-8ACD61724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4" y="864442"/>
            <a:ext cx="7702065" cy="42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Bildschirmpräsentation (16:9)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Delta-Variante in Deutschland,  Stand und Modellierung 2021-KW24   </vt:lpstr>
      <vt:lpstr>B.1.617.2 Delta </vt:lpstr>
      <vt:lpstr>Modellierung der Anteile von VOC in der dritten COVID-19 Welle</vt:lpstr>
      <vt:lpstr>Verlauf der wöchentlichen COVID-19 Fallzahlen nach Variante</vt:lpstr>
      <vt:lpstr>Verlauf der wöchentlichen Anteile nach COVID-19 Variante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622</cp:revision>
  <dcterms:created xsi:type="dcterms:W3CDTF">2015-11-02T12:29:13Z</dcterms:created>
  <dcterms:modified xsi:type="dcterms:W3CDTF">2021-06-16T09:23:20Z</dcterms:modified>
</cp:coreProperties>
</file>