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27" r:id="rId3"/>
    <p:sldId id="744" r:id="rId4"/>
    <p:sldId id="728" r:id="rId5"/>
    <p:sldId id="264" r:id="rId6"/>
    <p:sldId id="743" r:id="rId7"/>
    <p:sldId id="266" r:id="rId8"/>
    <p:sldId id="745" r:id="rId9"/>
    <p:sldId id="740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93737" autoAdjust="0"/>
  </p:normalViewPr>
  <p:slideViewPr>
    <p:cSldViewPr snapToGrid="0" snapToObjects="1">
      <p:cViewPr varScale="1">
        <p:scale>
          <a:sx n="122" d="100"/>
          <a:sy n="122" d="100"/>
        </p:scale>
        <p:origin x="1590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16.06.2021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16.06.2021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89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16. Juni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AFE86-9BC7-4232-90BA-BF55E31370ED}"/>
              </a:ext>
            </a:extLst>
          </p:cNvPr>
          <p:cNvSpPr txBox="1"/>
          <p:nvPr/>
        </p:nvSpPr>
        <p:spPr>
          <a:xfrm>
            <a:off x="5501586" y="878483"/>
            <a:ext cx="2832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err="1">
                <a:solidFill>
                  <a:srgbClr val="FF0000"/>
                </a:solidFill>
              </a:rPr>
              <a:t>Impfmonitoring</a:t>
            </a:r>
            <a:r>
              <a:rPr lang="de-DE" sz="1000" i="1" dirty="0">
                <a:solidFill>
                  <a:srgbClr val="FF0000"/>
                </a:solidFill>
              </a:rPr>
              <a:t>/DIVI-Datenstand 15.06.21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D39E88F4-9AA3-41FA-8C2E-1CC79E77E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856482"/>
              </p:ext>
            </p:extLst>
          </p:nvPr>
        </p:nvGraphicFramePr>
        <p:xfrm>
          <a:off x="5273778" y="1229584"/>
          <a:ext cx="3681378" cy="3068828"/>
        </p:xfrm>
        <a:graphic>
          <a:graphicData uri="http://schemas.openxmlformats.org/drawingml/2006/table">
            <a:tbl>
              <a:tblPr firstRow="1" firstCol="1" bandRow="1"/>
              <a:tblGrid>
                <a:gridCol w="1868824">
                  <a:extLst>
                    <a:ext uri="{9D8B030D-6E8A-4147-A177-3AD203B41FA5}">
                      <a16:colId xmlns:a16="http://schemas.microsoft.com/office/drawing/2014/main" val="4038960932"/>
                    </a:ext>
                  </a:extLst>
                </a:gridCol>
                <a:gridCol w="121064">
                  <a:extLst>
                    <a:ext uri="{9D8B030D-6E8A-4147-A177-3AD203B41FA5}">
                      <a16:colId xmlns:a16="http://schemas.microsoft.com/office/drawing/2014/main" val="4141784935"/>
                    </a:ext>
                  </a:extLst>
                </a:gridCol>
                <a:gridCol w="1691490">
                  <a:extLst>
                    <a:ext uri="{9D8B030D-6E8A-4147-A177-3AD203B41FA5}">
                      <a16:colId xmlns:a16="http://schemas.microsoft.com/office/drawing/2014/main" val="2127232687"/>
                    </a:ext>
                  </a:extLst>
                </a:gridCol>
              </a:tblGrid>
              <a:tr h="235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989506"/>
                  </a:ext>
                </a:extLst>
              </a:tr>
              <a:tr h="815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zum Vortag der Fälle in intensivmedizinischer Behandlung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247963"/>
                  </a:ext>
                </a:extLst>
              </a:tr>
              <a:tr h="421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+ 237.067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de-DE" sz="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55350"/>
                  </a:ext>
                </a:extLst>
              </a:tr>
              <a:tr h="437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 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+ 353.462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1.210</a:t>
                      </a: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]</a:t>
                      </a:r>
                      <a:endParaRPr lang="de-DE" sz="10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968638"/>
                  </a:ext>
                </a:extLst>
              </a:tr>
              <a:tr h="663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 und Anteil an Bevölkerung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 verstorben zum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772581"/>
                  </a:ext>
                </a:extLst>
              </a:tr>
              <a:tr h="259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</a:t>
                      </a: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40.475.199 (48,7 %)</a:t>
                      </a:r>
                      <a:r>
                        <a:rPr lang="de-DE" sz="9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+28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467916"/>
                  </a:ext>
                </a:extLst>
              </a:tr>
              <a:tr h="235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22.302.188 (26,8 %)</a:t>
                      </a:r>
                      <a:r>
                        <a:rPr lang="de-DE" sz="9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151826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D1C3AECC-326F-444F-8D8E-045E85E32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367096"/>
              </p:ext>
            </p:extLst>
          </p:nvPr>
        </p:nvGraphicFramePr>
        <p:xfrm>
          <a:off x="457201" y="1229585"/>
          <a:ext cx="4652682" cy="3068828"/>
        </p:xfrm>
        <a:graphic>
          <a:graphicData uri="http://schemas.openxmlformats.org/drawingml/2006/table">
            <a:tbl>
              <a:tblPr firstRow="1" firstCol="1" bandRow="1"/>
              <a:tblGrid>
                <a:gridCol w="1078462">
                  <a:extLst>
                    <a:ext uri="{9D8B030D-6E8A-4147-A177-3AD203B41FA5}">
                      <a16:colId xmlns:a16="http://schemas.microsoft.com/office/drawing/2014/main" val="1262726971"/>
                    </a:ext>
                  </a:extLst>
                </a:gridCol>
                <a:gridCol w="1064344">
                  <a:extLst>
                    <a:ext uri="{9D8B030D-6E8A-4147-A177-3AD203B41FA5}">
                      <a16:colId xmlns:a16="http://schemas.microsoft.com/office/drawing/2014/main" val="809120591"/>
                    </a:ext>
                  </a:extLst>
                </a:gridCol>
                <a:gridCol w="80787">
                  <a:extLst>
                    <a:ext uri="{9D8B030D-6E8A-4147-A177-3AD203B41FA5}">
                      <a16:colId xmlns:a16="http://schemas.microsoft.com/office/drawing/2014/main" val="2409357056"/>
                    </a:ext>
                  </a:extLst>
                </a:gridCol>
                <a:gridCol w="734139">
                  <a:extLst>
                    <a:ext uri="{9D8B030D-6E8A-4147-A177-3AD203B41FA5}">
                      <a16:colId xmlns:a16="http://schemas.microsoft.com/office/drawing/2014/main" val="3293806042"/>
                    </a:ext>
                  </a:extLst>
                </a:gridCol>
                <a:gridCol w="489425">
                  <a:extLst>
                    <a:ext uri="{9D8B030D-6E8A-4147-A177-3AD203B41FA5}">
                      <a16:colId xmlns:a16="http://schemas.microsoft.com/office/drawing/2014/main" val="3063437045"/>
                    </a:ext>
                  </a:extLst>
                </a:gridCol>
                <a:gridCol w="53335">
                  <a:extLst>
                    <a:ext uri="{9D8B030D-6E8A-4147-A177-3AD203B41FA5}">
                      <a16:colId xmlns:a16="http://schemas.microsoft.com/office/drawing/2014/main" val="4229936382"/>
                    </a:ext>
                  </a:extLst>
                </a:gridCol>
                <a:gridCol w="1152190">
                  <a:extLst>
                    <a:ext uri="{9D8B030D-6E8A-4147-A177-3AD203B41FA5}">
                      <a16:colId xmlns:a16="http://schemas.microsoft.com/office/drawing/2014/main" val="3718368833"/>
                    </a:ext>
                  </a:extLst>
                </a:gridCol>
              </a:tblGrid>
              <a:tr h="2427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855805"/>
                  </a:ext>
                </a:extLst>
              </a:tr>
              <a:tr h="838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 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455930"/>
                  </a:ext>
                </a:extLst>
              </a:tr>
              <a:tr h="242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+1.455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-3.600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7924066"/>
                  </a:ext>
                </a:extLst>
              </a:tr>
              <a:tr h="242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(3.717.625)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36.600]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[3/412]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47089"/>
                  </a:ext>
                </a:extLst>
              </a:tr>
              <a:tr h="1016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60-79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80+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 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79755"/>
                  </a:ext>
                </a:extLst>
              </a:tr>
              <a:tr h="242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+5.000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591426"/>
                  </a:ext>
                </a:extLst>
              </a:tr>
              <a:tr h="242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3.590.900)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(90.074)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[0/412]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670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AA13E2-DDE3-451B-9B5A-B23B9DFE7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CCD919-116F-4BAC-B750-45859BB6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AB74EA7-5D59-4989-9C4F-C29909407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COVID-19-Fälle nach Kalenderwoche des Erkrankungsbeginns, ersatzweise nach Meldewoche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2FC704-BEDC-4F6B-A724-598E5BF0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00" y="1581577"/>
            <a:ext cx="5956308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8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C532E2-BB7C-4E2E-BF3D-72BFCF683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87" y="927848"/>
            <a:ext cx="6973844" cy="381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40AD19-C18B-4524-A3C8-ACE917FB3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20" y="739588"/>
            <a:ext cx="6227629" cy="44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1943FA-87C8-4BF9-9689-5469DEDF1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9F5071-1CEF-475C-B0F8-1FC11248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7250A62-C81F-42D1-AF3A-DD17B17B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Wochenvergleich</a:t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752A50-0A41-43B4-A960-3DCB477A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50" y="995082"/>
            <a:ext cx="5866330" cy="41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5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15.06.2021)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217305C6-3FE0-46CF-9FF2-CD77471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7C73B1B-AF1F-4907-ADA8-4C6E2355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A03184-8873-42A8-9605-9DECD3D6B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2695"/>
            <a:ext cx="7503409" cy="37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F1AD69F-8D3A-4DD9-8D95-EF39C765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46" y="1296591"/>
            <a:ext cx="6968332" cy="384690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F9C013-02E4-49AB-844A-6288A75D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16.06.2021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C338EC-77CB-4115-82DE-7FE23118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291166B-00AB-47FA-A1F8-D51E41C1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Altersmedian COVID-19-Fälle, Hospitalisierte, ITS-Betreute, Todesfälle nach Meldewoche (Stand 15.06.2021)</a:t>
            </a:r>
          </a:p>
        </p:txBody>
      </p:sp>
    </p:spTree>
    <p:extLst>
      <p:ext uri="{BB962C8B-B14F-4D97-AF65-F5344CB8AC3E}">
        <p14:creationId xmlns:p14="http://schemas.microsoft.com/office/powerpoint/2010/main" val="1085300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und Anteil COVID-19-Todesfälle nach Meldewoche</a:t>
            </a:r>
            <a:br>
              <a:rPr lang="de-DE" dirty="0"/>
            </a:br>
            <a:r>
              <a:rPr lang="de-DE" dirty="0"/>
              <a:t>(Stand 15.06.2021)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BE6898B6-4436-4A28-9447-D810CBB05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16.06.2021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C580688-D3B8-4F92-B9DC-721A9154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E5DECE-04F0-4E84-8B5B-198D0C7FC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494" y="1305629"/>
            <a:ext cx="6857604" cy="36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</Words>
  <Application>Microsoft Office PowerPoint</Application>
  <PresentationFormat>Bildschirmpräsentation (16:9)</PresentationFormat>
  <Paragraphs>92</Paragraphs>
  <Slides>9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Anzahl COVID-19-Fälle nach Kalenderwoche des Erkrankungsbeginns, ersatzweise nach Meldewoche</vt:lpstr>
      <vt:lpstr>Verlauf der 7-Tage-Inzidenz der Bundesländer</vt:lpstr>
      <vt:lpstr>Geografische Verteilung 7-Tage-Inzidenz nach Landkreis (COVID-19)</vt:lpstr>
      <vt:lpstr>Wochenvergleich </vt:lpstr>
      <vt:lpstr>7-Tage-Inzidenz der COVID-19-Fälle nach Altersgruppe und Meldewoche (Stand 15.06.2021)</vt:lpstr>
      <vt:lpstr>Altersmedian COVID-19-Fälle, Hospitalisierte, ITS-Betreute, Todesfälle nach Meldewoche (Stand 15.06.2021)</vt:lpstr>
      <vt:lpstr>Anzahl und Anteil COVID-19-Todesfälle nach Meldewoche (Stand 15.06.2021)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298</cp:revision>
  <dcterms:created xsi:type="dcterms:W3CDTF">2015-11-02T12:29:13Z</dcterms:created>
  <dcterms:modified xsi:type="dcterms:W3CDTF">2021-06-16T08:57:00Z</dcterms:modified>
</cp:coreProperties>
</file>