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6" r:id="rId2"/>
    <p:sldId id="588" r:id="rId3"/>
    <p:sldId id="578" r:id="rId4"/>
    <p:sldId id="587" r:id="rId5"/>
    <p:sldId id="611" r:id="rId6"/>
    <p:sldId id="625" r:id="rId7"/>
    <p:sldId id="637" r:id="rId8"/>
    <p:sldId id="630" r:id="rId9"/>
    <p:sldId id="629" r:id="rId10"/>
    <p:sldId id="634" r:id="rId11"/>
    <p:sldId id="635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A8DD"/>
    <a:srgbClr val="045AA6"/>
    <a:srgbClr val="006EC7"/>
    <a:srgbClr val="D0D8E8"/>
    <a:srgbClr val="E9EDF4"/>
    <a:srgbClr val="367BB8"/>
    <a:srgbClr val="338BD2"/>
    <a:srgbClr val="4D8AD2"/>
    <a:srgbClr val="0D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8" autoAdjust="0"/>
    <p:restoredTop sz="81383" autoAdjust="0"/>
  </p:normalViewPr>
  <p:slideViewPr>
    <p:cSldViewPr snapToGrid="0" snapToObjects="1">
      <p:cViewPr varScale="1">
        <p:scale>
          <a:sx n="55" d="100"/>
          <a:sy n="55" d="100"/>
        </p:scale>
        <p:origin x="1256" y="40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\AG_separat_aktuelleSais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neue Ausbrüche (inkl. Nachmeldungen)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Durchschnittliche Ausbruchsgröße ging seit März (KW 9) deutlich zurück, von 9 Fälle auf zuletzt 2-4 Fälle pro Ausbruch. (Median: 2-3 Fälle pro Ausbruch)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Welle 3 (seit KW 9) ist die Mehrheit der Fälle im Alter von 0 bis 10 (58%), in Welle 2 war die Mehrheit in AG 15+ (59%)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-55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Ende Mai auf einem konstant niedrigen Niveau; ca. 18 Ausbrüche pro Woche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-durchschnittliche Ausbruchsgröße während dritter Welle niedriger als bei Kita-Ausbrüchen; Abnahme seit März (KW 9) von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Fälle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zuletzt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Fälle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Ausbruch. (Median: 2-3 Fälle pro Ausbruch)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 Welle 3 (seit KW 9 ) ist die Mehrheit der Fälle in der AG 6-10 (42%), gefolgt von AG 15-20 (21%), AG 21+ (20%) und AG 11-14 (17%)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zur Vorwoche relativ stabil geblieben; ARE-Rate liegt auf Niveau des Vorjahres (seit 36. KW 2020 so niedrig wie noch nie in diesem Zeitraum (keine Grippewelle), unter der ARE-Rate der Vorsaisons (2017/18 und 2018/19 um die 23. KW). 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Deutlicher Rückgang zur Vorwoche bei den Kindern (0-4 J. und 5-14 J.), bei den Erwachsenen eher stabil zur Vorwoche zu verzeichnen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gestiegen; in allen AG gestiegen</a:t>
            </a:r>
          </a:p>
          <a:p>
            <a:pPr marL="171450" indent="-171450">
              <a:buFontTx/>
              <a:buChar char="-"/>
            </a:pPr>
            <a:r>
              <a:rPr lang="de-DE" dirty="0"/>
              <a:t>Auf BL-Ebene: in manchen BL z.B. BaWü Anstieg, aber bei den 0-4J. nach unten, in manchen (z.B. Bay (alle AG), NRW (alle AG), Hessen (alle AG)) Anstieg zu sehen; in Bremen/Niedersachsen stabil (insgesamt, in AG 0-4 gesunken, in AG 5-14 gestiegen ,  Berlin/Brandenburg (alle AG) gesunken auch Schleswig-Holstein/Hamburg (außer AG Ü60</a:t>
            </a: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Quelle: </a:t>
            </a:r>
            <a:r>
              <a:rPr lang="de-DE" dirty="0"/>
              <a:t>\\rki.local\daten\Projekte\FG36_AGI\Wochenberichte\Berichterstellung\Saison_2020_21\Woche_23_2021\KI_2015_2021_06_15.xlsx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wieder leicht 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Starker Anstieg in AG 0-4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Leichter Anstieg in AG 35-59 und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Leichter Rückgang in AG 60-79,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AG 5-14 und 15-34 stabil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niedrig, auf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\82KH_AG6_3Saisons_verweil1W_FB.png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wieder leicht 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Starker Anstieg in AG 0-4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Leichter Anstieg in AG 35-59 und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Leichter Rückgang in AG 60-79,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AG 5-14 und 15-34 stabil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niedrig, etwa auf Niveau der Vorjahre (AG 35-59 im Vergleich zu Vorjahren leicht höher)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S:\Projekte\FG36_INV_ICOSARI\Arbeitsordner\Wochenbericht\AG_separat_aktuelleSaison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23% in KW 22/2021  (Vorwoche: 35%)</a:t>
            </a:r>
          </a:p>
          <a:p>
            <a:pPr marL="0" indent="0">
              <a:buFontTx/>
              <a:buNone/>
            </a:pPr>
            <a:r>
              <a:rPr lang="de-DE" b="0" dirty="0"/>
              <a:t>seit KW 16/2021 kontinuierlicher Rückgang, dabei beschleunigter Rückgang des Anteil  in den letzten Wochen</a:t>
            </a:r>
          </a:p>
          <a:p>
            <a:pPr marL="0" indent="0">
              <a:buFontTx/>
              <a:buNone/>
            </a:pPr>
            <a:r>
              <a:rPr lang="de-DE" b="0" dirty="0"/>
              <a:t>Noch über Niveau aus dem letzten Jahr, dort lag der Anteil von KW 20 bis KW 40/2020 unter 10% 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47% (Vorwoche: 43%) </a:t>
            </a:r>
          </a:p>
          <a:p>
            <a:pPr marL="0" indent="0">
              <a:buFontTx/>
              <a:buNone/>
            </a:pPr>
            <a:r>
              <a:rPr lang="de-DE" b="0" dirty="0"/>
              <a:t>Keine weiterer Rückgang, aber Anteil weiter unter 50%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AnteilCOVID_Lagebericht.png 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Zur Diskussion im Krisenstab: </a:t>
            </a:r>
          </a:p>
          <a:p>
            <a:pPr marL="0" indent="0">
              <a:buFontTx/>
              <a:buNone/>
            </a:pPr>
            <a:r>
              <a:rPr lang="de-DE" b="1" dirty="0"/>
              <a:t>Daten bis zur 23. KW, Daten füllen sich aber noch auf, deshalb grauer </a:t>
            </a:r>
            <a:r>
              <a:rPr lang="de-DE" b="1"/>
              <a:t>Balken:</a:t>
            </a:r>
          </a:p>
          <a:p>
            <a:pPr marL="0" indent="0">
              <a:buFontTx/>
              <a:buNone/>
            </a:pPr>
            <a:r>
              <a:rPr lang="de-DE" b="1"/>
              <a:t>Anteil </a:t>
            </a:r>
            <a:r>
              <a:rPr lang="de-DE" b="1" dirty="0"/>
              <a:t>COVID-19 an SARI 15% (KW 22: 23%)</a:t>
            </a:r>
          </a:p>
          <a:p>
            <a:pPr marL="0" indent="0">
              <a:buFontTx/>
              <a:buNone/>
            </a:pPr>
            <a:r>
              <a:rPr lang="de-DE" b="0" dirty="0"/>
              <a:t>seit KW 16/2021 kontinuierlicher Rückgang, dabei beschleunigter Rückgang des Anteil  in den letzten Wochen</a:t>
            </a:r>
          </a:p>
          <a:p>
            <a:pPr marL="0" indent="0">
              <a:buFontTx/>
              <a:buNone/>
            </a:pPr>
            <a:r>
              <a:rPr lang="de-DE" b="0" dirty="0"/>
              <a:t>Noch über Niveau aus dem letzten Jahr, dort lag der Anteil von KW 21 bis KW 39/2020 unter 10% 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18% (KW 22: 47%) </a:t>
            </a:r>
          </a:p>
          <a:p>
            <a:pPr marL="0" indent="0">
              <a:buFontTx/>
              <a:buNone/>
            </a:pPr>
            <a:r>
              <a:rPr lang="de-DE" b="0" dirty="0"/>
              <a:t>Anteil Intensivbehandlung noch schwer einschätzbar, da Intensivbehandlung häufig noch nicht sofort nach Hospitalisierung erfolgt, daher etwa 1 Woche zusätzlicher Verzug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AnteilCOVID_Lagebericht.png 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raus: Rückgang in allen Altersgruppen, sowohl Anzahl COVID-SARI-Fälle als auch Anzahl COVID-SARI mit Intensivbehandlung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S:\Projekte\FG36_INV_ICOSARI\Arbeitsordner\Wochenbericht\COVID_AG6_ohneletzte_7T_FB.png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COVID_AG6_ohneletzte_FB.png</a:t>
            </a:r>
            <a:endParaRPr lang="de-DE" i="1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 err="1"/>
              <a:t>syndromischen</a:t>
            </a:r>
            <a:r>
              <a:rPr lang="de-DE" dirty="0"/>
              <a:t>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/>
            </a:br>
            <a:r>
              <a:rPr lang="de-DE" sz="1800" b="0" dirty="0"/>
              <a:t>Datenstand  15.6.2021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3.332 Ausbrüche in Kindergärten/Horte (&gt;= 2 Fälle) übermittelt</a:t>
            </a:r>
          </a:p>
          <a:p>
            <a:pPr lvl="1"/>
            <a:r>
              <a:rPr lang="de-DE" sz="1200" dirty="0"/>
              <a:t>2.827 (85%) Ausbrüche mit Kinderbeteiligung (&lt;15J.), 45% (8.864/19.664) der Fälle sind 0 - 5 Jahre alt</a:t>
            </a:r>
          </a:p>
          <a:p>
            <a:pPr lvl="1"/>
            <a:r>
              <a:rPr lang="de-DE" sz="1200" dirty="0"/>
              <a:t>505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14.6.2021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7DCD334-C6A6-47D3-A072-ACE8049AB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5396"/>
            <a:ext cx="9144000" cy="29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2.520 Ausbrüche in Schulen übermittelt (&gt;= 2 Fälle, 0-5 Jahre ausgeschlossen) </a:t>
            </a:r>
          </a:p>
          <a:p>
            <a:pPr lvl="1"/>
            <a:r>
              <a:rPr lang="de-DE" sz="1200" dirty="0"/>
              <a:t>2.360 (94%) Ausbrüche mit Fällen &lt; 21 Jahren, 30% (6-10J.), 22% (11-14J.), 27% (15-20J.), 21% (21+)</a:t>
            </a:r>
          </a:p>
          <a:p>
            <a:pPr lvl="1"/>
            <a:r>
              <a:rPr lang="de-DE" sz="1200" dirty="0"/>
              <a:t>158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14.6.2021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BADF47B-723E-474D-8162-0BFEFCCDD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4211"/>
            <a:ext cx="9144000" cy="34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23.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15.6.2021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356633" y="4948779"/>
            <a:ext cx="819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23. KW 2021 bei ca. 1.600 ARE pro 100.000 Einwohner.</a:t>
            </a:r>
          </a:p>
          <a:p>
            <a:r>
              <a:rPr lang="de-DE" dirty="0"/>
              <a:t>Auf die Bevölke­rung in Deutschland bezogen entspricht das einer Gesamtzahl von ca. 1,3 Millionen akuten Atem­wegs­er­kran­kungen (Vorwoche: ca. 1,5 </a:t>
            </a:r>
            <a:r>
              <a:rPr lang="de-DE" dirty="0" err="1"/>
              <a:t>Mio</a:t>
            </a:r>
            <a:r>
              <a:rPr lang="de-DE" dirty="0"/>
              <a:t>). </a:t>
            </a:r>
            <a:endParaRPr lang="en-US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898DAF-81F7-4E85-BE23-3DAE8B3AD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326"/>
            <a:ext cx="4320000" cy="31544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DC6E103-797C-4810-A281-C9E4C94AB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0" y="948326"/>
            <a:ext cx="4572000" cy="33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23.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15.6.2021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7359" y="4582381"/>
            <a:ext cx="8556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23. KW 2021 bei ca. 430 Arzt­konsul­ta­tionen wegen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/>
              <a:t>Auf die Bevölke­rung in Deutschland bezogen entspricht das einer Gesamtzahl von ca. 354.000 Arzt­besuchen wegen akuter Atem­wegs­er­kran­kungen (Vorwoche: ca. 299.000).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FD14DEA-80DE-45EA-817F-0133D9792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00"/>
          <a:stretch/>
        </p:blipFill>
        <p:spPr>
          <a:xfrm>
            <a:off x="252000" y="1651819"/>
            <a:ext cx="4320000" cy="245838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6405B37-F1DF-4E02-AA7B-C425036BC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20079"/>
            <a:ext cx="4320000" cy="25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22.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15.6.2021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8A8B79-23F4-4296-B343-6B8EC5E6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4" y="1800845"/>
            <a:ext cx="8786810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22.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58BA19-82BF-4AD8-A182-8701ED9E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47" y="897507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7FE9DA-D528-4B0D-943F-416A4141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49" y="2656413"/>
            <a:ext cx="360000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671556-3CE7-4F7B-AC9C-38CE04ABD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47" y="4462713"/>
            <a:ext cx="3600000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64AB1D-934F-413F-901F-77669A1F2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891" y="897652"/>
            <a:ext cx="3599995" cy="21599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FCC763-0C7C-4409-AA9F-E39BD712A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42" y="2680111"/>
            <a:ext cx="3599995" cy="21599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AA0B9-C1D0-490A-BA80-7B4484071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91" y="4462713"/>
            <a:ext cx="360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86144" y="596094"/>
            <a:ext cx="8067575" cy="2958110"/>
            <a:chOff x="-1696831" y="1651058"/>
            <a:chExt cx="10678161" cy="441221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20C0731-8B49-4275-8719-4482BE41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96831" y="1651058"/>
              <a:ext cx="10678161" cy="4412210"/>
            </a:xfrm>
            <a:prstGeom prst="rect">
              <a:avLst/>
            </a:prstGeom>
          </p:spPr>
        </p:pic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90438" y="2938526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90438" y="4326095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22.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1F3EB5-2E1D-4F71-98A8-26AC2D4A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10" y="3821368"/>
            <a:ext cx="7739991" cy="2837996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443120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22.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361627" y="187822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23%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36783" y="2059626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78B1F9E-7201-4462-B4FA-47950670C163}"/>
              </a:ext>
            </a:extLst>
          </p:cNvPr>
          <p:cNvSpPr txBox="1"/>
          <p:nvPr/>
        </p:nvSpPr>
        <p:spPr>
          <a:xfrm>
            <a:off x="8332181" y="4778958"/>
            <a:ext cx="705216" cy="38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47%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13AEEA5-A875-4609-957C-0FAA1D0B24A6}"/>
              </a:ext>
            </a:extLst>
          </p:cNvPr>
          <p:cNvCxnSpPr>
            <a:cxnSpLocks/>
          </p:cNvCxnSpPr>
          <p:nvPr/>
        </p:nvCxnSpPr>
        <p:spPr>
          <a:xfrm flipH="1">
            <a:off x="7180466" y="4969510"/>
            <a:ext cx="10963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73151" y="887634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23.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443120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23. KW 2021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28C9BBF-5434-463E-8ABE-8395779EEA5C}"/>
              </a:ext>
            </a:extLst>
          </p:cNvPr>
          <p:cNvGrpSpPr/>
          <p:nvPr/>
        </p:nvGrpSpPr>
        <p:grpSpPr>
          <a:xfrm>
            <a:off x="221911" y="3821368"/>
            <a:ext cx="8878627" cy="2837996"/>
            <a:chOff x="221911" y="3821368"/>
            <a:chExt cx="8878627" cy="2837996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80AF3F7-5D7B-4C81-B13E-27117B8F7441}"/>
                </a:ext>
              </a:extLst>
            </p:cNvPr>
            <p:cNvSpPr/>
            <p:nvPr/>
          </p:nvSpPr>
          <p:spPr>
            <a:xfrm>
              <a:off x="7024235" y="3833160"/>
              <a:ext cx="212201" cy="2141313"/>
            </a:xfrm>
            <a:prstGeom prst="rect">
              <a:avLst/>
            </a:prstGeom>
            <a:solidFill>
              <a:schemeClr val="bg1">
                <a:lumMod val="65000"/>
                <a:alpha val="8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41F3EB5-2E1D-4F71-98A8-26AC2D4A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911" y="3821368"/>
              <a:ext cx="7739989" cy="2837996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C78B1F9E-7201-4462-B4FA-47950670C163}"/>
                </a:ext>
              </a:extLst>
            </p:cNvPr>
            <p:cNvSpPr txBox="1"/>
            <p:nvPr/>
          </p:nvSpPr>
          <p:spPr>
            <a:xfrm>
              <a:off x="8395322" y="5288244"/>
              <a:ext cx="705216" cy="38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18%</a:t>
              </a: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113AEEA5-A875-4609-957C-0FAA1D0B24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5506" y="5478796"/>
              <a:ext cx="10963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95D0C4B-C960-45DD-A317-2E6D17A15ED2}"/>
              </a:ext>
            </a:extLst>
          </p:cNvPr>
          <p:cNvGrpSpPr/>
          <p:nvPr/>
        </p:nvGrpSpPr>
        <p:grpSpPr>
          <a:xfrm>
            <a:off x="86145" y="596094"/>
            <a:ext cx="9057855" cy="2958110"/>
            <a:chOff x="86145" y="596094"/>
            <a:chExt cx="9057855" cy="295811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599EF321-CA74-49BE-8F24-1EEC663C36C3}"/>
                </a:ext>
              </a:extLst>
            </p:cNvPr>
            <p:cNvSpPr/>
            <p:nvPr/>
          </p:nvSpPr>
          <p:spPr>
            <a:xfrm>
              <a:off x="6941285" y="706055"/>
              <a:ext cx="212201" cy="2141313"/>
            </a:xfrm>
            <a:prstGeom prst="rect">
              <a:avLst/>
            </a:prstGeom>
            <a:solidFill>
              <a:schemeClr val="bg1">
                <a:lumMod val="65000"/>
                <a:alpha val="8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A76BE1B6-EB02-4C93-BC01-2B6FFE290393}"/>
                </a:ext>
              </a:extLst>
            </p:cNvPr>
            <p:cNvGrpSpPr/>
            <p:nvPr/>
          </p:nvGrpSpPr>
          <p:grpSpPr>
            <a:xfrm>
              <a:off x="86145" y="596094"/>
              <a:ext cx="8067572" cy="2958110"/>
              <a:chOff x="-1696830" y="1651058"/>
              <a:chExt cx="10678157" cy="4412210"/>
            </a:xfrm>
          </p:grpSpPr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D20C0731-8B49-4275-8719-4482BE41B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696830" y="1651058"/>
                <a:ext cx="10678157" cy="4412210"/>
              </a:xfrm>
              <a:prstGeom prst="rect">
                <a:avLst/>
              </a:prstGeom>
              <a:ln>
                <a:solidFill>
                  <a:srgbClr val="FFFFFF">
                    <a:alpha val="0"/>
                  </a:srgbClr>
                </a:solidFill>
              </a:ln>
            </p:spPr>
          </p:pic>
          <p:cxnSp>
            <p:nvCxnSpPr>
              <p:cNvPr id="6" name="Gerader Verbinder 5">
                <a:extLst>
                  <a:ext uri="{FF2B5EF4-FFF2-40B4-BE49-F238E27FC236}">
                    <a16:creationId xmlns:a16="http://schemas.microsoft.com/office/drawing/2014/main" id="{19856512-D8A4-4FD3-80E2-AD0AF8E47D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76488" y="3283815"/>
                <a:ext cx="816328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3D6F6517-A603-4E7D-852C-73E7E4AEE8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70141" y="4385002"/>
                <a:ext cx="816328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2C524D2-1793-437E-846A-1257980F2395}"/>
                </a:ext>
              </a:extLst>
            </p:cNvPr>
            <p:cNvSpPr txBox="1"/>
            <p:nvPr/>
          </p:nvSpPr>
          <p:spPr>
            <a:xfrm>
              <a:off x="8351860" y="2160924"/>
              <a:ext cx="792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15%</a:t>
              </a:r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D307726B-4B46-4EB9-8550-2E99B6F8EB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75664" y="2327581"/>
              <a:ext cx="1120890" cy="32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503671C6-F4CE-4A4B-BEC1-B2C3ACFEB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934" y="1231499"/>
              <a:ext cx="616753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786EC4D-6B01-4F1E-AB18-694C924B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751570"/>
            <a:ext cx="5945122" cy="2972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0C4689-8693-46AF-BB77-D9B65CEC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40" y="821601"/>
            <a:ext cx="5427750" cy="27138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22.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360829"/>
            <a:ext cx="265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COVID-SARI-Fälle</a:t>
            </a:r>
          </a:p>
          <a:p>
            <a:r>
              <a:rPr lang="de-DE" dirty="0"/>
              <a:t>(max. Verweildauer </a:t>
            </a:r>
          </a:p>
          <a:p>
            <a:r>
              <a:rPr lang="de-DE" dirty="0"/>
              <a:t>von 7 Tagen)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2900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22. KW 2021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9A87F96-75FE-4AA9-BD33-8B0AF6408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384" y="3751569"/>
            <a:ext cx="5945122" cy="2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22.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627488" y="1413287"/>
            <a:ext cx="179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697635" y="4127013"/>
            <a:ext cx="159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AAEAD9-C786-46A7-83CD-DCEAAB2A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115" y="920744"/>
            <a:ext cx="5316173" cy="256054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81392C3-B767-420C-8D21-BDD130681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115" y="3753439"/>
            <a:ext cx="5310076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Microsoft Office PowerPoint</Application>
  <PresentationFormat>Bildschirmpräsentation (4:3)</PresentationFormat>
  <Paragraphs>125</Paragraphs>
  <Slides>11</Slides>
  <Notes>11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 15.6.2021</vt:lpstr>
      <vt:lpstr>GrippeWeb bis zur 23. KW 2021 </vt:lpstr>
      <vt:lpstr>Arbeitsgemeinschaft Influenza ARE-Konsultationen bis zur 23.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2302</cp:revision>
  <cp:lastPrinted>2020-05-13T06:04:10Z</cp:lastPrinted>
  <dcterms:created xsi:type="dcterms:W3CDTF">2015-11-02T12:29:13Z</dcterms:created>
  <dcterms:modified xsi:type="dcterms:W3CDTF">2021-06-15T16:21:42Z</dcterms:modified>
</cp:coreProperties>
</file>