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704" r:id="rId2"/>
    <p:sldId id="688" r:id="rId3"/>
    <p:sldId id="689" r:id="rId4"/>
    <p:sldId id="685" r:id="rId5"/>
    <p:sldId id="687" r:id="rId6"/>
    <p:sldId id="702" r:id="rId7"/>
    <p:sldId id="691" r:id="rId8"/>
    <p:sldId id="690" r:id="rId9"/>
    <p:sldId id="692" r:id="rId10"/>
    <p:sldId id="703" r:id="rId11"/>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mali, Souaad" initials="CS" lastIdx="2" clrIdx="0">
    <p:extLst>
      <p:ext uri="{19B8F6BF-5375-455C-9EA6-DF929625EA0E}">
        <p15:presenceInfo xmlns:p15="http://schemas.microsoft.com/office/powerpoint/2012/main" userId="Chemali, Souaad" providerId="None"/>
      </p:ext>
    </p:extLst>
  </p:cmAuthor>
  <p:cmAuthor id="2" name="Esquevin, Sarah" initials="SE" lastIdx="1" clrIdx="1">
    <p:extLst>
      <p:ext uri="{19B8F6BF-5375-455C-9EA6-DF929625EA0E}">
        <p15:presenceInfo xmlns:p15="http://schemas.microsoft.com/office/powerpoint/2012/main" userId="Esquevin, Sarah" providerId="None"/>
      </p:ext>
    </p:extLst>
  </p:cmAuthor>
  <p:cmAuthor id="3" name="Rohde, Anna" initials="AMR" lastIdx="9" clrIdx="2">
    <p:extLst>
      <p:ext uri="{19B8F6BF-5375-455C-9EA6-DF929625EA0E}">
        <p15:presenceInfo xmlns:p15="http://schemas.microsoft.com/office/powerpoint/2012/main" userId="Rohde,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56" autoAdjust="0"/>
    <p:restoredTop sz="89382" autoAdjust="0"/>
  </p:normalViewPr>
  <p:slideViewPr>
    <p:cSldViewPr>
      <p:cViewPr varScale="1">
        <p:scale>
          <a:sx n="102" d="100"/>
          <a:sy n="102" d="100"/>
        </p:scale>
        <p:origin x="2292" y="108"/>
      </p:cViewPr>
      <p:guideLst>
        <p:guide orient="horz" pos="2160"/>
        <p:guide pos="2880"/>
      </p:guideLst>
    </p:cSldViewPr>
  </p:slideViewPr>
  <p:outlineViewPr>
    <p:cViewPr>
      <p:scale>
        <a:sx n="33" d="100"/>
        <a:sy n="33" d="100"/>
      </p:scale>
      <p:origin x="0" y="6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20B7FB08-4236-47DF-9C64-EB307FBB264C}" type="datetimeFigureOut">
              <a:rPr lang="de-DE" smtClean="0"/>
              <a:t>22.06.2021</a:t>
            </a:fld>
            <a:endParaRPr lang="de-DE"/>
          </a:p>
        </p:txBody>
      </p:sp>
      <p:sp>
        <p:nvSpPr>
          <p:cNvPr id="4" name="Fußzeilenplatzhalt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B6594B70-C5D2-47E8-AC41-250C6C2E10A9}" type="slidenum">
              <a:rPr lang="de-DE" smtClean="0"/>
              <a:t>‹Nr.›</a:t>
            </a:fld>
            <a:endParaRPr lang="de-DE"/>
          </a:p>
        </p:txBody>
      </p:sp>
    </p:spTree>
    <p:extLst>
      <p:ext uri="{BB962C8B-B14F-4D97-AF65-F5344CB8AC3E}">
        <p14:creationId xmlns:p14="http://schemas.microsoft.com/office/powerpoint/2010/main" val="386730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F16A5EFF-59C2-4B15-839E-D455986C625C}" type="datetimeFigureOut">
              <a:rPr lang="de-DE" smtClean="0"/>
              <a:t>22.06.2021</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685E4511-4044-4278-96C8-80777028C33A}" type="slidenum">
              <a:rPr lang="de-DE" smtClean="0"/>
              <a:t>‹Nr.›</a:t>
            </a:fld>
            <a:endParaRPr lang="de-DE"/>
          </a:p>
        </p:txBody>
      </p:sp>
    </p:spTree>
    <p:extLst>
      <p:ext uri="{BB962C8B-B14F-4D97-AF65-F5344CB8AC3E}">
        <p14:creationId xmlns:p14="http://schemas.microsoft.com/office/powerpoint/2010/main" val="39626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bc.com/news/explainers-525305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a:t>
            </a:fld>
            <a:endParaRPr lang="de-DE"/>
          </a:p>
        </p:txBody>
      </p:sp>
    </p:spTree>
    <p:extLst>
      <p:ext uri="{BB962C8B-B14F-4D97-AF65-F5344CB8AC3E}">
        <p14:creationId xmlns:p14="http://schemas.microsoft.com/office/powerpoint/2010/main" val="201856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Quellen:</a:t>
            </a:r>
          </a:p>
          <a:p>
            <a:r>
              <a:rPr lang="de-DE" sz="1200" dirty="0"/>
              <a:t>https://covid19.who.int/</a:t>
            </a:r>
          </a:p>
          <a:p>
            <a:r>
              <a:rPr lang="de-DE" sz="1200" dirty="0"/>
              <a:t>https://coronavirus.data.gov.uk/</a:t>
            </a:r>
          </a:p>
          <a:p>
            <a:r>
              <a:rPr lang="de-DE" sz="1200" dirty="0"/>
              <a:t>https://assets.publishing.service.gov.uk/government/uploads/system/uploads/attachment_data/file/993879/Variants_of_Concern_VOC_Technical_Briefing_15.pdf </a:t>
            </a:r>
          </a:p>
          <a:p>
            <a:r>
              <a:rPr lang="de-DE" sz="1200" dirty="0"/>
              <a:t>https://covid19.sanger.ac.uk/lineages/raw?lineage=B.1.617.2&amp;colorBy=p  </a:t>
            </a:r>
          </a:p>
          <a:p>
            <a:endParaRPr lang="de-DE" sz="1200" dirty="0"/>
          </a:p>
          <a:p>
            <a:endParaRPr lang="de-DE" sz="1200" dirty="0"/>
          </a:p>
          <a:p>
            <a:r>
              <a:rPr lang="de-DE" baseline="0" dirty="0"/>
              <a:t>Kriterien Öffnung England: </a:t>
            </a:r>
          </a:p>
          <a:p>
            <a:r>
              <a:rPr lang="en-US" sz="1200" kern="1200" dirty="0">
                <a:solidFill>
                  <a:schemeClr val="tx1"/>
                </a:solidFill>
                <a:effectLst/>
                <a:latin typeface="+mn-lt"/>
                <a:ea typeface="+mn-ea"/>
                <a:cs typeface="+mn-cs"/>
              </a:rPr>
              <a:t>Each stage will be a minimum of five weeks apart. Four conditions must be met at each stage before proceeding to the next one: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coronavirus vaccine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continues to go to plan</a:t>
            </a:r>
            <a:r>
              <a:rPr lang="de-D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Vaccines are sufficiently reducing the number of people dying with the virus or needing hospital treatment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Infection rates do not risk a surge in hospital admissions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coronavirus variants do not fundamentally change the risk of lifting restrictions</a:t>
            </a:r>
            <a:endParaRPr lang="de-D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u="sng" kern="1200" dirty="0">
                <a:solidFill>
                  <a:schemeClr val="tx1"/>
                </a:solidFill>
                <a:effectLst/>
                <a:latin typeface="+mn-lt"/>
                <a:ea typeface="+mn-ea"/>
                <a:cs typeface="+mn-cs"/>
                <a:hlinkClick r:id="rId3"/>
              </a:rPr>
              <a:t>https://www.bbc.com/news/explainers-52530518</a:t>
            </a:r>
            <a:r>
              <a:rPr lang="fr-FR"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2904732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Erhöhte Übertragungswahrscheinlichkeit: </a:t>
            </a:r>
            <a:r>
              <a:rPr lang="de-DE" dirty="0" err="1"/>
              <a:t>aOR</a:t>
            </a:r>
            <a:r>
              <a:rPr lang="de-DE" dirty="0"/>
              <a:t> </a:t>
            </a:r>
            <a:r>
              <a:rPr lang="it-IT" dirty="0"/>
              <a:t>1,64 </a:t>
            </a:r>
            <a:r>
              <a:rPr lang="it-IT" dirty="0" err="1"/>
              <a:t>im</a:t>
            </a:r>
            <a:r>
              <a:rPr lang="it-IT" dirty="0"/>
              <a:t> </a:t>
            </a:r>
            <a:r>
              <a:rPr lang="it-IT" dirty="0" err="1"/>
              <a:t>Vgl</a:t>
            </a:r>
            <a:r>
              <a:rPr lang="it-IT" dirty="0"/>
              <a:t>. </a:t>
            </a:r>
            <a:r>
              <a:rPr lang="it-IT" dirty="0" err="1"/>
              <a:t>zu</a:t>
            </a:r>
            <a:r>
              <a:rPr lang="it-IT" dirty="0"/>
              <a:t> Alpha: </a:t>
            </a:r>
            <a:r>
              <a:rPr lang="de-DE" dirty="0"/>
              <a:t>pair-</a:t>
            </a:r>
            <a:r>
              <a:rPr lang="de-DE" dirty="0" err="1"/>
              <a:t>matched</a:t>
            </a:r>
            <a:r>
              <a:rPr lang="de-DE" dirty="0"/>
              <a:t> </a:t>
            </a:r>
            <a:r>
              <a:rPr lang="de-DE" dirty="0" err="1"/>
              <a:t>case-control</a:t>
            </a:r>
            <a:r>
              <a:rPr lang="de-DE" dirty="0"/>
              <a:t> </a:t>
            </a:r>
            <a:r>
              <a:rPr lang="de-DE" dirty="0" err="1"/>
              <a:t>study</a:t>
            </a:r>
            <a:r>
              <a:rPr lang="de-DE" dirty="0"/>
              <a:t> </a:t>
            </a:r>
            <a:r>
              <a:rPr lang="de-DE" dirty="0" err="1"/>
              <a:t>for</a:t>
            </a:r>
            <a:r>
              <a:rPr lang="de-DE" dirty="0"/>
              <a:t> </a:t>
            </a:r>
            <a:r>
              <a:rPr lang="de-DE" dirty="0" err="1"/>
              <a:t>household</a:t>
            </a:r>
            <a:r>
              <a:rPr lang="de-DE" dirty="0"/>
              <a:t> </a:t>
            </a:r>
            <a:r>
              <a:rPr lang="de-DE" dirty="0" err="1"/>
              <a:t>transmission</a:t>
            </a:r>
            <a:r>
              <a:rPr lang="de-DE" dirty="0"/>
              <a:t>, </a:t>
            </a:r>
            <a:r>
              <a:rPr lang="de-DE" dirty="0" err="1"/>
              <a:t>matching</a:t>
            </a:r>
            <a:r>
              <a:rPr lang="de-DE" dirty="0"/>
              <a:t> für „Landkreis“, 14-Tageszeitraum und Eigentumsverhältnis; </a:t>
            </a:r>
            <a:r>
              <a:rPr lang="de-DE" b="1" dirty="0"/>
              <a:t>OR adjustiert für Alter, Geschlecht, ethnische Zugehörigkeit, Index der multiplen Deprivation und Impfstatus des Indexfalls </a:t>
            </a:r>
            <a:endParaRPr lang="de-DE" dirty="0"/>
          </a:p>
          <a:p>
            <a:endParaRPr lang="de-DE" dirty="0"/>
          </a:p>
          <a:p>
            <a:endParaRPr lang="de-DE" dirty="0"/>
          </a:p>
          <a:p>
            <a:r>
              <a:rPr lang="de-DE" dirty="0"/>
              <a:t>Quellen:</a:t>
            </a:r>
          </a:p>
          <a:p>
            <a:r>
              <a:rPr lang="de-DE" dirty="0"/>
              <a:t>Risk </a:t>
            </a:r>
            <a:r>
              <a:rPr lang="de-DE" dirty="0" err="1"/>
              <a:t>assessment</a:t>
            </a:r>
            <a:r>
              <a:rPr lang="de-DE" dirty="0"/>
              <a:t> vom 10.06.2021: https://assets.publishing.service.gov.uk/government/uploads/system/uploads/attachment_data/file/992981/10_June_2021_Risk_assessment_for_SARS-CoV-2_variant_DELTA.pdf</a:t>
            </a:r>
          </a:p>
          <a:p>
            <a:endParaRPr lang="de-DE" dirty="0"/>
          </a:p>
          <a:p>
            <a:r>
              <a:rPr lang="de-DE" dirty="0"/>
              <a:t>Risk </a:t>
            </a:r>
            <a:r>
              <a:rPr lang="de-DE" dirty="0" err="1"/>
              <a:t>assessment</a:t>
            </a:r>
            <a:r>
              <a:rPr lang="de-DE" dirty="0"/>
              <a:t> </a:t>
            </a:r>
            <a:r>
              <a:rPr lang="de-DE" dirty="0" err="1"/>
              <a:t>framework</a:t>
            </a:r>
            <a:r>
              <a:rPr lang="de-DE" dirty="0"/>
              <a:t>: https://assets.publishing.service.gov.uk/government/uploads/system/uploads/attachment_data/file/988614/Risk_assessment_framework_for_SARS-CoV-2_variants_20210521.pdf</a:t>
            </a:r>
          </a:p>
          <a:p>
            <a:endParaRPr lang="de-DE" dirty="0"/>
          </a:p>
          <a:p>
            <a:r>
              <a:rPr lang="de-DE" dirty="0"/>
              <a:t>15. Technical </a:t>
            </a:r>
            <a:r>
              <a:rPr lang="de-DE" dirty="0" err="1"/>
              <a:t>briefing</a:t>
            </a:r>
            <a:r>
              <a:rPr lang="de-DE" dirty="0"/>
              <a:t>: https://assets.publishing.service.gov.uk/government/uploads/system/uploads/attachment_data/file/993198/Variants_of_Concern_VOC_Technical_Briefing.pdf</a:t>
            </a:r>
          </a:p>
          <a:p>
            <a:r>
              <a:rPr lang="de-DE" dirty="0"/>
              <a:t>14. Technical </a:t>
            </a:r>
            <a:r>
              <a:rPr lang="de-DE" dirty="0" err="1"/>
              <a:t>briefing</a:t>
            </a:r>
            <a:r>
              <a:rPr lang="de-DE" dirty="0"/>
              <a:t>: https://assets.publishing.service.gov.uk/government/uploads/system/uploads/attachment_data/file/991343/Variants_of_Concern_VOC_Technical_Briefing_14.pdf</a:t>
            </a:r>
          </a:p>
          <a:p>
            <a:endParaRPr lang="de-DE" dirty="0"/>
          </a:p>
          <a:p>
            <a:r>
              <a:rPr lang="de-DE" dirty="0"/>
              <a:t>Impfeffektivität Preprint vom 14.6.2021: https://www.gov.uk/government/news/vaccines-highly-effective-against-hospitalisation-from-delta-variant</a:t>
            </a:r>
          </a:p>
          <a:p>
            <a:endParaRPr lang="de-DE" dirty="0"/>
          </a:p>
          <a:p>
            <a:r>
              <a:rPr lang="de-DE" dirty="0"/>
              <a:t>Household </a:t>
            </a:r>
            <a:r>
              <a:rPr lang="de-DE" dirty="0" err="1"/>
              <a:t>transmission</a:t>
            </a:r>
            <a:r>
              <a:rPr lang="de-DE" dirty="0"/>
              <a:t>: https://khub.net/documents/135939561/405676950/Increased+Household+Transmission+of+COVID-19+Cases+-+national+case+study.pdf/7f7764fb-ecb0-da31-77b3-b1a8ef7be9aa</a:t>
            </a:r>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377073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Lockerungsschritte für Ende Juni stehen in Schottland, Wales und Nordirland noch aus. In England wurden jüngst die für den 21.6.2021 vorgesehenen Lockerungen abgesagt. </a:t>
            </a:r>
          </a:p>
          <a:p>
            <a:endParaRPr lang="de-DE" sz="1200" dirty="0"/>
          </a:p>
          <a:p>
            <a:r>
              <a:rPr lang="de-DE" sz="1200" b="1" dirty="0"/>
              <a:t>In allen 4 </a:t>
            </a:r>
            <a:r>
              <a:rPr lang="de-DE" sz="1200" b="1" dirty="0" err="1"/>
              <a:t>Nations</a:t>
            </a:r>
            <a:r>
              <a:rPr lang="de-DE" sz="1200" b="1" dirty="0"/>
              <a:t>: </a:t>
            </a:r>
          </a:p>
          <a:p>
            <a:pPr marL="171450" indent="-171450">
              <a:buFontTx/>
              <a:buChar char="-"/>
            </a:pPr>
            <a:r>
              <a:rPr lang="de-DE" sz="1200" dirty="0"/>
              <a:t>Keine Lockerung der Maskenpflicht </a:t>
            </a:r>
          </a:p>
          <a:p>
            <a:pPr marL="171450" indent="-171450">
              <a:buFontTx/>
              <a:buChar char="-"/>
            </a:pPr>
            <a:r>
              <a:rPr lang="de-DE" sz="1200" dirty="0"/>
              <a:t>Keine Ausnahmen für geimpfte Personen (weder im Land noch bei Einreise) </a:t>
            </a:r>
          </a:p>
          <a:p>
            <a:pPr marL="171450" indent="-171450">
              <a:buFontTx/>
              <a:buChar char="-"/>
            </a:pPr>
            <a:endParaRPr lang="de-DE" sz="1200" dirty="0"/>
          </a:p>
          <a:p>
            <a:r>
              <a:rPr lang="de-DE" sz="1200" b="1" kern="1200" dirty="0">
                <a:solidFill>
                  <a:schemeClr val="tx1"/>
                </a:solidFill>
                <a:effectLst/>
                <a:latin typeface="+mn-lt"/>
                <a:ea typeface="+mn-ea"/>
                <a:cs typeface="+mn-cs"/>
              </a:rPr>
              <a:t>Struktur der Öffnungspläne:</a:t>
            </a:r>
          </a:p>
          <a:p>
            <a:r>
              <a:rPr lang="de-DE" sz="1200" kern="1200" dirty="0">
                <a:solidFill>
                  <a:schemeClr val="tx1"/>
                </a:solidFill>
                <a:effectLst/>
                <a:latin typeface="+mn-lt"/>
                <a:ea typeface="+mn-ea"/>
                <a:cs typeface="+mn-cs"/>
              </a:rPr>
              <a:t>Lockerungen in England, Schottland und Wales nach ähnlichem Prinzip: </a:t>
            </a:r>
          </a:p>
          <a:p>
            <a:r>
              <a:rPr lang="de-DE" sz="1200" kern="1200" dirty="0">
                <a:solidFill>
                  <a:schemeClr val="tx1"/>
                </a:solidFill>
                <a:effectLst/>
                <a:latin typeface="+mn-lt"/>
                <a:ea typeface="+mn-ea"/>
                <a:cs typeface="+mn-cs"/>
              </a:rPr>
              <a:t>Festgelegter Zeitplan für Öffnungsschritte, sofern bestimmte </a:t>
            </a:r>
            <a:r>
              <a:rPr lang="de-DE" sz="1200" kern="1200" dirty="0" err="1">
                <a:solidFill>
                  <a:schemeClr val="tx1"/>
                </a:solidFill>
                <a:effectLst/>
                <a:latin typeface="+mn-lt"/>
                <a:ea typeface="+mn-ea"/>
                <a:cs typeface="+mn-cs"/>
              </a:rPr>
              <a:t>public</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health</a:t>
            </a:r>
            <a:r>
              <a:rPr lang="de-DE" sz="1200" kern="1200" dirty="0">
                <a:solidFill>
                  <a:schemeClr val="tx1"/>
                </a:solidFill>
                <a:effectLst/>
                <a:latin typeface="+mn-lt"/>
                <a:ea typeface="+mn-ea"/>
                <a:cs typeface="+mn-cs"/>
              </a:rPr>
              <a:t>-Kriterien gewährleistet sind. Strenge der Maßnahmen lokal differenziert festgelegt, je nach Alert-Level der Örtlichkeit (0-4, strengstes Niveau).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Nordirland: kein festgelegter Zeitplan mit Öffnungsschritten. Stattdessen Öffnungsplan veröffentlicht, der 9 gesellschaftliche Teilbereiche (“</a:t>
            </a:r>
            <a:r>
              <a:rPr lang="de-DE" sz="1200" kern="1200" dirty="0" err="1">
                <a:solidFill>
                  <a:schemeClr val="tx1"/>
                </a:solidFill>
                <a:effectLst/>
                <a:latin typeface="+mn-lt"/>
                <a:ea typeface="+mn-ea"/>
                <a:cs typeface="+mn-cs"/>
              </a:rPr>
              <a:t>Pathways</a:t>
            </a:r>
            <a:r>
              <a:rPr lang="de-DE" sz="1200" kern="1200" dirty="0">
                <a:solidFill>
                  <a:schemeClr val="tx1"/>
                </a:solidFill>
                <a:effectLst/>
                <a:latin typeface="+mn-lt"/>
                <a:ea typeface="+mn-ea"/>
                <a:cs typeface="+mn-cs"/>
              </a:rPr>
              <a:t>“, z.B. Arbeit, Zuhause, Kultur…) umfasst. Dort sind Öffnungen in 4 Phasen vorgesehen. Diese Phase sehen die für den Teilbereich vorgesehenen Lockerungsschritte vor. Die Lockerungsschritte müssen in den gesellschaftlichen Teilbereichen nicht im gleichen Tempo verlaufen (z.B. könnte Kultur bereits weiter geöffnet sein als Einkaufen – fiktives Beispiel). Über Öffnungsschritte in den einzelnen Sektoren wird in monatlich (April bis Juni) stattfindenden Reviews der Regierung entschieden. </a:t>
            </a:r>
          </a:p>
          <a:p>
            <a:pPr rtl="0"/>
            <a:endParaRPr lang="de-DE" dirty="0">
              <a:effectLst/>
            </a:endParaRPr>
          </a:p>
          <a:p>
            <a:pPr rtl="0"/>
            <a:r>
              <a:rPr lang="de-DE" b="1" dirty="0">
                <a:effectLst/>
              </a:rPr>
              <a:t>Weitere Maßnahmen in weiteren Bereichen zur Bekämpfung der Delta (B1.617.2)-Variante:</a:t>
            </a:r>
            <a:br>
              <a:rPr lang="de-DE" dirty="0">
                <a:effectLst/>
              </a:rPr>
            </a:br>
            <a:r>
              <a:rPr lang="de-DE" dirty="0">
                <a:effectLst/>
              </a:rPr>
              <a:t>- Maßnahmen wie Surge-Tests, Rückverfolgung, Isolationsunterstützung und Maximierung der Impfstoffaufnahme werden schnell im Großraum Manchester und in allen Gebieten des Lancashire County Council umgesetzt.</a:t>
            </a:r>
            <a:br>
              <a:rPr lang="de-DE" dirty="0"/>
            </a:br>
            <a:r>
              <a:rPr lang="de-DE" dirty="0"/>
              <a:t>- Rückgang der Fälle in Bolton nach der Einführung zusätzlicher Maßnahmen</a:t>
            </a:r>
            <a:br>
              <a:rPr lang="de-DE" dirty="0"/>
            </a:br>
            <a:r>
              <a:rPr lang="de-DE" dirty="0"/>
              <a:t>Reaktion, um die Verbreitung der Variante zu unterdrücken und Übertragungsketten zu unterbrechen</a:t>
            </a:r>
            <a:endParaRPr lang="de-DE" dirty="0">
              <a:effectLst/>
            </a:endParaRPr>
          </a:p>
          <a:p>
            <a:endParaRPr lang="de-DE" dirty="0">
              <a:effectLst/>
            </a:endParaRPr>
          </a:p>
          <a:p>
            <a:endParaRPr lang="de-DE" dirty="0">
              <a:effectLst/>
            </a:endParaRPr>
          </a:p>
          <a:p>
            <a:r>
              <a:rPr lang="de-DE" dirty="0">
                <a:effectLst/>
              </a:rPr>
              <a:t>Quellen:</a:t>
            </a:r>
          </a:p>
          <a:p>
            <a:r>
              <a:rPr lang="de-DE" dirty="0">
                <a:effectLst/>
              </a:rPr>
              <a:t>https://www.gov.uk/government/news/prime-minister-sets-out-roadmap-to-cautiously-ease-lockdown-restrictions</a:t>
            </a:r>
          </a:p>
          <a:p>
            <a:r>
              <a:rPr lang="de-DE" dirty="0">
                <a:effectLst/>
              </a:rPr>
              <a:t>https://www.gov.uk/government/news/further-measures-in-additional-areas-to-tackle-delta-b16172-variant </a:t>
            </a:r>
          </a:p>
        </p:txBody>
      </p:sp>
      <p:sp>
        <p:nvSpPr>
          <p:cNvPr id="4" name="Foliennummernplatzhalter 3"/>
          <p:cNvSpPr>
            <a:spLocks noGrp="1"/>
          </p:cNvSpPr>
          <p:nvPr>
            <p:ph type="sldNum" sz="quarter" idx="10"/>
          </p:nvPr>
        </p:nvSpPr>
        <p:spPr/>
        <p:txBody>
          <a:bodyPr/>
          <a:lstStyle/>
          <a:p>
            <a:fld id="{5D94784D-ACB2-4C06-BA24-2437C87E0754}" type="slidenum">
              <a:rPr lang="de-DE" smtClean="0"/>
              <a:t>4</a:t>
            </a:fld>
            <a:endParaRPr lang="de-DE"/>
          </a:p>
        </p:txBody>
      </p:sp>
    </p:spTree>
    <p:extLst>
      <p:ext uri="{BB962C8B-B14F-4D97-AF65-F5344CB8AC3E}">
        <p14:creationId xmlns:p14="http://schemas.microsoft.com/office/powerpoint/2010/main" val="425819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a:r>
              <a:rPr lang="de-DE" sz="1200" b="1" dirty="0"/>
              <a:t>Hinweis: Digitales EU COVID-Zertifikat: Die Mitgliedstaaten entscheiden ebenfalls selbst darüber, ob sie eine Impfbescheinigung bereits nach einer Dosis oder erst nach Abschluss eines vollständigen Impfzyklus akzeptieren.</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15. Technical </a:t>
            </a:r>
            <a:r>
              <a:rPr lang="de-DE" dirty="0" err="1"/>
              <a:t>briefing</a:t>
            </a:r>
            <a:r>
              <a:rPr lang="de-DE" dirty="0"/>
              <a:t>: https://assets.publishing.service.gov.uk/government/uploads/system/uploads/attachment_data/file/993198/Variants_of_Concern_VOC_Technical_Briefing.pdf</a:t>
            </a:r>
          </a:p>
          <a:p>
            <a:endParaRPr lang="de-DE" dirty="0"/>
          </a:p>
          <a:p>
            <a:r>
              <a:rPr lang="de-DE" dirty="0"/>
              <a:t>Digitales EU COVID Zertifikat: https://ec.europa.eu/info/live-work-travel-eu/coronavirus-response/safe-covid-19-vaccines-europeans/eu-digital-covid-certificate_de</a:t>
            </a:r>
          </a:p>
          <a:p>
            <a:endParaRPr lang="de-DE" dirty="0"/>
          </a:p>
          <a:p>
            <a:r>
              <a:rPr lang="de-DE" dirty="0"/>
              <a:t>https://www.gov.uk/government/speeches/oral-statement-on-easing-of-coronavirus-restrictions</a:t>
            </a:r>
          </a:p>
          <a:p>
            <a:endParaRPr lang="de-DE" sz="1200" dirty="0"/>
          </a:p>
          <a:p>
            <a:pPr marL="457200"/>
            <a:endParaRPr lang="de-DE" sz="1200" dirty="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5</a:t>
            </a:fld>
            <a:endParaRPr lang="de-DE"/>
          </a:p>
        </p:txBody>
      </p:sp>
    </p:spTree>
    <p:extLst>
      <p:ext uri="{BB962C8B-B14F-4D97-AF65-F5344CB8AC3E}">
        <p14:creationId xmlns:p14="http://schemas.microsoft.com/office/powerpoint/2010/main" val="395472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15. Technical </a:t>
            </a:r>
            <a:r>
              <a:rPr lang="de-DE" dirty="0" err="1"/>
              <a:t>briefing</a:t>
            </a:r>
            <a:r>
              <a:rPr lang="de-DE" dirty="0"/>
              <a:t>: https://assets.publishing.service.gov.uk/government/uploads/system/uploads/attachment_data/file/993198/Variants_of_Concern_VOC_Technical_Briefing.pdf</a:t>
            </a:r>
          </a:p>
        </p:txBody>
      </p:sp>
      <p:sp>
        <p:nvSpPr>
          <p:cNvPr id="4" name="Foliennummernplatzhalter 3"/>
          <p:cNvSpPr>
            <a:spLocks noGrp="1"/>
          </p:cNvSpPr>
          <p:nvPr>
            <p:ph type="sldNum" sz="quarter" idx="10"/>
          </p:nvPr>
        </p:nvSpPr>
        <p:spPr/>
        <p:txBody>
          <a:bodyPr/>
          <a:lstStyle/>
          <a:p>
            <a:fld id="{5D94784D-ACB2-4C06-BA24-2437C87E0754}" type="slidenum">
              <a:rPr lang="de-DE" smtClean="0"/>
              <a:t>7</a:t>
            </a:fld>
            <a:endParaRPr lang="de-DE"/>
          </a:p>
        </p:txBody>
      </p:sp>
    </p:spTree>
    <p:extLst>
      <p:ext uri="{BB962C8B-B14F-4D97-AF65-F5344CB8AC3E}">
        <p14:creationId xmlns:p14="http://schemas.microsoft.com/office/powerpoint/2010/main" val="104076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15. Technical </a:t>
            </a:r>
            <a:r>
              <a:rPr lang="de-DE" dirty="0" err="1"/>
              <a:t>briefing</a:t>
            </a:r>
            <a:r>
              <a:rPr lang="de-DE" dirty="0"/>
              <a:t>: https://assets.publishing.service.gov.uk/government/uploads/system/uploads/attachment_data/file/993198/Variants_of_Concern_VOC_Technical_Briefing.pdf</a:t>
            </a:r>
          </a:p>
        </p:txBody>
      </p:sp>
      <p:sp>
        <p:nvSpPr>
          <p:cNvPr id="4" name="Foliennummernplatzhalter 3"/>
          <p:cNvSpPr>
            <a:spLocks noGrp="1"/>
          </p:cNvSpPr>
          <p:nvPr>
            <p:ph type="sldNum" sz="quarter" idx="10"/>
          </p:nvPr>
        </p:nvSpPr>
        <p:spPr/>
        <p:txBody>
          <a:bodyPr/>
          <a:lstStyle/>
          <a:p>
            <a:fld id="{5D94784D-ACB2-4C06-BA24-2437C87E0754}" type="slidenum">
              <a:rPr lang="de-DE" smtClean="0"/>
              <a:t>8</a:t>
            </a:fld>
            <a:endParaRPr lang="de-DE"/>
          </a:p>
        </p:txBody>
      </p:sp>
    </p:spTree>
    <p:extLst>
      <p:ext uri="{BB962C8B-B14F-4D97-AF65-F5344CB8AC3E}">
        <p14:creationId xmlns:p14="http://schemas.microsoft.com/office/powerpoint/2010/main" val="85413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Risk </a:t>
            </a:r>
            <a:r>
              <a:rPr lang="de-DE" dirty="0" err="1"/>
              <a:t>assessment</a:t>
            </a:r>
            <a:r>
              <a:rPr lang="de-DE" dirty="0"/>
              <a:t> vom 10.06.2021: https://assets.publishing.service.gov.uk/government/uploads/system/uploads/attachment_data/file/992981/10_June_2021_Risk_assessment_for_SARS-CoV-2_variant_DELTA.pdf</a:t>
            </a:r>
          </a:p>
          <a:p>
            <a:endParaRPr lang="de-DE" dirty="0"/>
          </a:p>
          <a:p>
            <a:r>
              <a:rPr lang="de-DE" dirty="0"/>
              <a:t>Risk </a:t>
            </a:r>
            <a:r>
              <a:rPr lang="de-DE" dirty="0" err="1"/>
              <a:t>assessment</a:t>
            </a:r>
            <a:r>
              <a:rPr lang="de-DE" dirty="0"/>
              <a:t> </a:t>
            </a:r>
            <a:r>
              <a:rPr lang="de-DE" dirty="0" err="1"/>
              <a:t>framework</a:t>
            </a:r>
            <a:r>
              <a:rPr lang="de-DE" dirty="0"/>
              <a:t>: https://assets.publishing.service.gov.uk/government/uploads/system/uploads/attachment_data/file/988614/Risk_assessment_framework_for_SARS-CoV-2_variants_20210521.pdf</a:t>
            </a:r>
          </a:p>
          <a:p>
            <a:endParaRPr lang="de-DE" dirty="0"/>
          </a:p>
          <a:p>
            <a:r>
              <a:rPr lang="de-DE" dirty="0"/>
              <a:t>15. Technical </a:t>
            </a:r>
            <a:r>
              <a:rPr lang="de-DE" dirty="0" err="1"/>
              <a:t>briefing</a:t>
            </a:r>
            <a:r>
              <a:rPr lang="de-DE" dirty="0"/>
              <a:t>: https://assets.publishing.service.gov.uk/government/uploads/system/uploads/attachment_data/file/993198/Variants_of_Concern_VOC_Technical_Briefing.pdf</a:t>
            </a:r>
          </a:p>
          <a:p>
            <a:r>
              <a:rPr lang="de-DE" dirty="0"/>
              <a:t>14. Technical </a:t>
            </a:r>
            <a:r>
              <a:rPr lang="de-DE" dirty="0" err="1"/>
              <a:t>briefing</a:t>
            </a:r>
            <a:r>
              <a:rPr lang="de-DE" dirty="0"/>
              <a:t>: https://assets.publishing.service.gov.uk/government/uploads/system/uploads/attachment_data/file/991343/Variants_of_Concern_VOC_Technical_Briefing_14.pdf</a:t>
            </a:r>
          </a:p>
          <a:p>
            <a:endParaRPr lang="de-DE" dirty="0"/>
          </a:p>
          <a:p>
            <a:r>
              <a:rPr lang="de-DE" dirty="0"/>
              <a:t>Impfeffektivität Preprint vom 14.6.2021: https://www.gov.uk/government/news/vaccines-highly-effective-against-hospitalisation-from-delta-variant</a:t>
            </a:r>
          </a:p>
          <a:p>
            <a:endParaRPr lang="de-DE" dirty="0"/>
          </a:p>
          <a:p>
            <a:r>
              <a:rPr lang="de-DE" dirty="0"/>
              <a:t>Household </a:t>
            </a:r>
            <a:r>
              <a:rPr lang="de-DE" dirty="0" err="1"/>
              <a:t>transmission</a:t>
            </a:r>
            <a:r>
              <a:rPr lang="de-DE" dirty="0"/>
              <a:t>: https://khub.net/documents/135939561/405676950/Increased+Household+Transmission+of+COVID-19+Cases+-+national+case+study.pdf/7f7764fb-ecb0-da31-77b3-b1a8ef7be9aa</a:t>
            </a:r>
          </a:p>
        </p:txBody>
      </p:sp>
      <p:sp>
        <p:nvSpPr>
          <p:cNvPr id="4" name="Foliennummernplatzhalter 3"/>
          <p:cNvSpPr>
            <a:spLocks noGrp="1"/>
          </p:cNvSpPr>
          <p:nvPr>
            <p:ph type="sldNum" sz="quarter" idx="10"/>
          </p:nvPr>
        </p:nvSpPr>
        <p:spPr/>
        <p:txBody>
          <a:bodyPr/>
          <a:lstStyle/>
          <a:p>
            <a:fld id="{5D94784D-ACB2-4C06-BA24-2437C87E0754}" type="slidenum">
              <a:rPr lang="de-DE" smtClean="0"/>
              <a:t>9</a:t>
            </a:fld>
            <a:endParaRPr lang="de-DE"/>
          </a:p>
        </p:txBody>
      </p:sp>
    </p:spTree>
    <p:extLst>
      <p:ext uri="{BB962C8B-B14F-4D97-AF65-F5344CB8AC3E}">
        <p14:creationId xmlns:p14="http://schemas.microsoft.com/office/powerpoint/2010/main" val="186676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de-DE" dirty="0">
              <a:effectLst/>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t>10</a:t>
            </a:fld>
            <a:endParaRPr lang="de-DE"/>
          </a:p>
        </p:txBody>
      </p:sp>
    </p:spTree>
    <p:extLst>
      <p:ext uri="{BB962C8B-B14F-4D97-AF65-F5344CB8AC3E}">
        <p14:creationId xmlns:p14="http://schemas.microsoft.com/office/powerpoint/2010/main" val="2509890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a:t>Bild durch Klicken auf Symbol hinzufügen</a:t>
            </a:r>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37584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6042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22.06.2021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246885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22.06.2021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32676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C18AB66-73C6-482C-A963-78CAF95DF4BE}" type="datetimeFigureOut">
              <a:rPr lang="de-DE" smtClean="0"/>
              <a:pPr/>
              <a:t>22.06.2021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8369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22.06.2021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4889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22.06.2021</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69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44488" y="119383"/>
            <a:ext cx="8092592" cy="369332"/>
          </a:xfrm>
        </p:spPr>
        <p:txBody>
          <a:bodyPr/>
          <a:lstStyle/>
          <a:p>
            <a:r>
              <a:rPr lang="de-DE" sz="2400" dirty="0">
                <a:latin typeface="Scala Sans OT" panose="020B0504030101020104" pitchFamily="34" charset="0"/>
              </a:rPr>
              <a:t>Top 10 Länder nach Anzahl neuer COVID-19-Fälle</a:t>
            </a:r>
          </a:p>
        </p:txBody>
      </p:sp>
      <p:cxnSp>
        <p:nvCxnSpPr>
          <p:cNvPr id="8" name="Gerade Verbindung 7"/>
          <p:cNvCxnSpPr/>
          <p:nvPr/>
        </p:nvCxnSpPr>
        <p:spPr>
          <a:xfrm>
            <a:off x="45034" y="518119"/>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8C24E664-D10F-462F-B93D-A5F4CB811AA2}"/>
              </a:ext>
            </a:extLst>
          </p:cNvPr>
          <p:cNvSpPr txBox="1"/>
          <p:nvPr/>
        </p:nvSpPr>
        <p:spPr>
          <a:xfrm>
            <a:off x="1957757" y="647615"/>
            <a:ext cx="6142635" cy="707886"/>
          </a:xfrm>
          <a:prstGeom prst="rect">
            <a:avLst/>
          </a:prstGeom>
          <a:noFill/>
        </p:spPr>
        <p:txBody>
          <a:bodyPr wrap="square" rtlCol="0">
            <a:spAutoFit/>
          </a:bodyPr>
          <a:lstStyle/>
          <a:p>
            <a:r>
              <a:rPr lang="de-DE" sz="2000" b="1" dirty="0">
                <a:solidFill>
                  <a:srgbClr val="002060"/>
                </a:solidFill>
              </a:rPr>
              <a:t>176.693.988 </a:t>
            </a:r>
            <a:r>
              <a:rPr lang="de-DE" sz="2000" b="1" dirty="0">
                <a:solidFill>
                  <a:schemeClr val="tx2"/>
                </a:solidFill>
              </a:rPr>
              <a:t>Fälle (</a:t>
            </a:r>
            <a:r>
              <a:rPr lang="de-DE" sz="2000" b="1" dirty="0">
                <a:solidFill>
                  <a:srgbClr val="00B050"/>
                </a:solidFill>
              </a:rPr>
              <a:t>-5,9%</a:t>
            </a:r>
            <a:r>
              <a:rPr lang="de-DE" sz="2000" b="1" dirty="0">
                <a:solidFill>
                  <a:srgbClr val="FF0000"/>
                </a:solidFill>
              </a:rPr>
              <a:t> </a:t>
            </a:r>
            <a:r>
              <a:rPr lang="de-DE" sz="2000" b="1" dirty="0">
                <a:solidFill>
                  <a:schemeClr val="tx2"/>
                </a:solidFill>
              </a:rPr>
              <a:t>im Vergleich zu Vorwoche)</a:t>
            </a:r>
          </a:p>
          <a:p>
            <a:r>
              <a:rPr lang="de-DE" sz="2000" b="1" dirty="0">
                <a:solidFill>
                  <a:srgbClr val="002060"/>
                </a:solidFill>
              </a:rPr>
              <a:t>3.830.304 </a:t>
            </a:r>
            <a:r>
              <a:rPr lang="de-DE" sz="2000" b="1" dirty="0">
                <a:solidFill>
                  <a:schemeClr val="tx2"/>
                </a:solidFill>
              </a:rPr>
              <a:t>Todesfälle (2,2%)</a:t>
            </a:r>
          </a:p>
        </p:txBody>
      </p:sp>
      <p:sp>
        <p:nvSpPr>
          <p:cNvPr id="6" name="Textfeld 5">
            <a:extLst>
              <a:ext uri="{FF2B5EF4-FFF2-40B4-BE49-F238E27FC236}">
                <a16:creationId xmlns:a16="http://schemas.microsoft.com/office/drawing/2014/main" id="{A5937401-3F45-4C48-9D59-D57355F71A0A}"/>
              </a:ext>
            </a:extLst>
          </p:cNvPr>
          <p:cNvSpPr txBox="1"/>
          <p:nvPr/>
        </p:nvSpPr>
        <p:spPr>
          <a:xfrm>
            <a:off x="1923527" y="6430840"/>
            <a:ext cx="7242016" cy="307777"/>
          </a:xfrm>
          <a:prstGeom prst="rect">
            <a:avLst/>
          </a:prstGeom>
          <a:noFill/>
        </p:spPr>
        <p:txBody>
          <a:bodyPr wrap="square" rtlCol="0">
            <a:spAutoFit/>
          </a:bodyPr>
          <a:lstStyle/>
          <a:p>
            <a:pPr algn="r"/>
            <a:r>
              <a:rPr lang="de-DE" sz="1400" i="1" dirty="0">
                <a:solidFill>
                  <a:prstClr val="black"/>
                </a:solidFill>
              </a:rPr>
              <a:t>Quelle: WHO, Stand: 17.06.2021; *https://ourworldindata.org/covid-vaccinations, 16.06.2021 </a:t>
            </a:r>
          </a:p>
        </p:txBody>
      </p:sp>
      <p:graphicFrame>
        <p:nvGraphicFramePr>
          <p:cNvPr id="9" name="Tabelle 8">
            <a:extLst>
              <a:ext uri="{FF2B5EF4-FFF2-40B4-BE49-F238E27FC236}">
                <a16:creationId xmlns:a16="http://schemas.microsoft.com/office/drawing/2014/main" id="{BDF9B0CF-E145-480C-ACE4-09F719449F9A}"/>
              </a:ext>
            </a:extLst>
          </p:cNvPr>
          <p:cNvGraphicFramePr>
            <a:graphicFrameLocks noGrp="1"/>
          </p:cNvGraphicFramePr>
          <p:nvPr>
            <p:extLst>
              <p:ext uri="{D42A27DB-BD31-4B8C-83A1-F6EECF244321}">
                <p14:modId xmlns:p14="http://schemas.microsoft.com/office/powerpoint/2010/main" val="2896145317"/>
              </p:ext>
            </p:extLst>
          </p:nvPr>
        </p:nvGraphicFramePr>
        <p:xfrm>
          <a:off x="167979" y="1422394"/>
          <a:ext cx="8868517" cy="4810316"/>
        </p:xfrm>
        <a:graphic>
          <a:graphicData uri="http://schemas.openxmlformats.org/drawingml/2006/table">
            <a:tbl>
              <a:tblPr firstRow="1" firstCol="1" bandRow="1"/>
              <a:tblGrid>
                <a:gridCol w="124039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3386">
                  <a:extLst>
                    <a:ext uri="{9D8B030D-6E8A-4147-A177-3AD203B41FA5}">
                      <a16:colId xmlns:a16="http://schemas.microsoft.com/office/drawing/2014/main" val="20002"/>
                    </a:ext>
                  </a:extLst>
                </a:gridCol>
                <a:gridCol w="931638">
                  <a:extLst>
                    <a:ext uri="{9D8B030D-6E8A-4147-A177-3AD203B41FA5}">
                      <a16:colId xmlns:a16="http://schemas.microsoft.com/office/drawing/2014/main" val="20003"/>
                    </a:ext>
                  </a:extLst>
                </a:gridCol>
                <a:gridCol w="652538">
                  <a:extLst>
                    <a:ext uri="{9D8B030D-6E8A-4147-A177-3AD203B41FA5}">
                      <a16:colId xmlns:a16="http://schemas.microsoft.com/office/drawing/2014/main" val="590020219"/>
                    </a:ext>
                  </a:extLst>
                </a:gridCol>
                <a:gridCol w="1152128">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792088">
                  <a:extLst>
                    <a:ext uri="{9D8B030D-6E8A-4147-A177-3AD203B41FA5}">
                      <a16:colId xmlns:a16="http://schemas.microsoft.com/office/drawing/2014/main" val="2829287116"/>
                    </a:ext>
                  </a:extLst>
                </a:gridCol>
                <a:gridCol w="720080">
                  <a:extLst>
                    <a:ext uri="{9D8B030D-6E8A-4147-A177-3AD203B41FA5}">
                      <a16:colId xmlns:a16="http://schemas.microsoft.com/office/drawing/2014/main" val="542636771"/>
                    </a:ext>
                  </a:extLst>
                </a:gridCol>
              </a:tblGrid>
              <a:tr h="80290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7T-Inzidenz/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Dosis*</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Vollst</a:t>
                      </a:r>
                      <a:r>
                        <a:rPr lang="de-DE" sz="1400" b="1" i="0" u="none" strike="noStrike" kern="1200" dirty="0">
                          <a:solidFill>
                            <a:srgbClr val="366092"/>
                          </a:solidFill>
                          <a:effectLst/>
                          <a:latin typeface="+mn-lt"/>
                          <a:ea typeface="+mn-ea"/>
                          <a:cs typeface="+mn-cs"/>
                        </a:rPr>
                        <a:t>. Geimpft*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20528">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Indien</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29</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700</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313</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517</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192</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-30,2</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37,</a:t>
                      </a:r>
                      <a:r>
                        <a:rPr lang="de-DE" sz="1800" b="0" i="0" u="none" strike="noStrike" kern="1200" dirty="0">
                          <a:solidFill>
                            <a:srgbClr val="002060"/>
                          </a:solidFill>
                          <a:effectLst/>
                          <a:latin typeface="+mn-lt"/>
                          <a:ea typeface="+mn-ea"/>
                          <a:cs typeface="+mn-cs"/>
                        </a:rPr>
                        <a:t>5</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a:solidFill>
                            <a:srgbClr val="002060"/>
                          </a:solidFill>
                          <a:effectLst/>
                          <a:latin typeface="+mn-lt"/>
                          <a:ea typeface="+mn-ea"/>
                          <a:cs typeface="+mn-cs"/>
                        </a:rPr>
                        <a:t>0,76</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a:t>
                      </a:r>
                      <a:r>
                        <a:rPr lang="de-DE" sz="1800" b="0" i="0" u="none" strike="noStrike" kern="1200" dirty="0">
                          <a:solidFill>
                            <a:srgbClr val="002060"/>
                          </a:solidFill>
                          <a:effectLst/>
                          <a:latin typeface="+mn-lt"/>
                          <a:ea typeface="+mn-ea"/>
                          <a:cs typeface="+mn-cs"/>
                        </a:rPr>
                        <a:t>3</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15,3%</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3,5%</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93706">
                <a:tc>
                  <a:txBody>
                    <a:bodyPr/>
                    <a:lstStyle/>
                    <a:p>
                      <a:pPr marL="0" algn="l" defTabSz="457200" rtl="0" eaLnBrk="1" fontAlgn="b" latinLnBrk="0" hangingPunct="1"/>
                      <a:r>
                        <a:rPr lang="de-DE" sz="1800" b="1" i="0" u="none" strike="noStrike" kern="1200">
                          <a:solidFill>
                            <a:srgbClr val="002060"/>
                          </a:solidFill>
                          <a:effectLst/>
                          <a:latin typeface="+mj-lt"/>
                          <a:ea typeface="+mn-ea"/>
                          <a:cs typeface="+mn-cs"/>
                        </a:rPr>
                        <a:t>Brasilien</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17</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533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221</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496</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092</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20,2</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233,</a:t>
                      </a:r>
                      <a:r>
                        <a:rPr lang="de-DE" sz="1800" b="0" i="0" u="none" strike="noStrike" kern="1200" dirty="0">
                          <a:solidFill>
                            <a:srgbClr val="002060"/>
                          </a:solidFill>
                          <a:effectLst/>
                          <a:latin typeface="+mn-lt"/>
                          <a:ea typeface="+mn-ea"/>
                          <a:cs typeface="+mn-cs"/>
                        </a:rPr>
                        <a:t>4</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1,04</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2,8</a:t>
                      </a:r>
                    </a:p>
                  </a:txBody>
                  <a:tcPr marL="7620" marR="7620" marT="7620"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27,1%</a:t>
                      </a:r>
                    </a:p>
                  </a:txBody>
                  <a:tcPr marL="9525" marR="9525" marT="9525" marB="0" anchor="b">
                    <a:lnL>
                      <a:noFill/>
                    </a:lnL>
                    <a:lnR>
                      <a:noFill/>
                    </a:lnR>
                    <a:lnT>
                      <a:noFill/>
                    </a:lnT>
                    <a:lnB>
                      <a:noFill/>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11,2%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61478">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Kolumbien</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802</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052</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190</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450</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6,</a:t>
                      </a:r>
                      <a:r>
                        <a:rPr lang="de-DE" sz="1800" b="0" i="0" u="none" strike="noStrike" kern="1200" dirty="0">
                          <a:solidFill>
                            <a:srgbClr val="002060"/>
                          </a:solidFill>
                          <a:effectLst/>
                          <a:latin typeface="+mn-lt"/>
                          <a:ea typeface="+mn-ea"/>
                          <a:cs typeface="+mn-cs"/>
                        </a:rPr>
                        <a:t>3</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374,</a:t>
                      </a:r>
                      <a:r>
                        <a:rPr lang="de-DE" sz="1800" b="0" i="0" u="none" strike="noStrike" kern="1200" dirty="0">
                          <a:solidFill>
                            <a:srgbClr val="002060"/>
                          </a:solidFill>
                          <a:effectLst/>
                          <a:latin typeface="+mn-lt"/>
                          <a:ea typeface="+mn-ea"/>
                          <a:cs typeface="+mn-cs"/>
                        </a:rPr>
                        <a:t>3</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1,02</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2,</a:t>
                      </a:r>
                      <a:r>
                        <a:rPr lang="de-DE" sz="1800" b="0" i="0" u="none" strike="noStrike" kern="1200" dirty="0">
                          <a:solidFill>
                            <a:srgbClr val="002060"/>
                          </a:solidFill>
                          <a:effectLst/>
                          <a:latin typeface="+mn-lt"/>
                          <a:ea typeface="+mn-ea"/>
                          <a:cs typeface="+mn-cs"/>
                        </a:rPr>
                        <a:t>6</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18,3%</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7,6%</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79432">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Argentinien</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172</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742</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163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971</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-14,4</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362,8</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0,89</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a:t>
                      </a:r>
                      <a:r>
                        <a:rPr lang="de-DE" sz="1800" b="0" i="0" u="none" strike="noStrike" kern="1200" dirty="0">
                          <a:solidFill>
                            <a:srgbClr val="002060"/>
                          </a:solidFill>
                          <a:effectLst/>
                          <a:latin typeface="+mn-lt"/>
                          <a:ea typeface="+mn-ea"/>
                          <a:cs typeface="+mn-cs"/>
                        </a:rPr>
                        <a:t>1</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29,6%</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7,7%</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61478">
                <a:tc>
                  <a:txBody>
                    <a:bodyPr/>
                    <a:lstStyle/>
                    <a:p>
                      <a:pPr marL="0" algn="l" defTabSz="457200" rtl="0" eaLnBrk="1" fontAlgn="b" latinLnBrk="0" hangingPunct="1"/>
                      <a:r>
                        <a:rPr lang="de-DE" sz="1800" b="1" i="0" u="none" strike="noStrike" kern="1200">
                          <a:solidFill>
                            <a:srgbClr val="002060"/>
                          </a:solidFill>
                          <a:effectLst/>
                          <a:latin typeface="+mj-lt"/>
                          <a:ea typeface="+mn-ea"/>
                          <a:cs typeface="+mn-cs"/>
                        </a:rPr>
                        <a:t>Russische Föderation</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5</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264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047</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96</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098</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39,7</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65,</a:t>
                      </a:r>
                      <a:r>
                        <a:rPr lang="de-DE" sz="1800" b="0" i="0" u="none" strike="noStrike" kern="1200" dirty="0">
                          <a:solidFill>
                            <a:srgbClr val="002060"/>
                          </a:solidFill>
                          <a:effectLst/>
                          <a:latin typeface="+mn-lt"/>
                          <a:ea typeface="+mn-ea"/>
                          <a:cs typeface="+mn-cs"/>
                        </a:rPr>
                        <a:t>9</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1,22</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2,4</a:t>
                      </a: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12,8%</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9,9%</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61478">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USA</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33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163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632</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90</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720</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-17,2</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27,4</a:t>
                      </a:r>
                    </a:p>
                  </a:txBody>
                  <a:tcPr marL="7620" marR="7620" marT="7620" marB="0" anchor="b">
                    <a:lnL>
                      <a:noFill/>
                    </a:lnL>
                    <a:lnR>
                      <a:noFill/>
                    </a:lnR>
                    <a:lnT>
                      <a:noFill/>
                    </a:lnT>
                    <a:lnB>
                      <a:noFill/>
                    </a:lnB>
                  </a:tcPr>
                </a:tc>
                <a:tc>
                  <a:txBody>
                    <a:bodyPr/>
                    <a:lstStyle/>
                    <a:p>
                      <a:pPr algn="r" fontAlgn="b"/>
                      <a:r>
                        <a:rPr lang="de-BE" sz="1800" b="0" i="0" u="none" strike="noStrike" kern="1200">
                          <a:solidFill>
                            <a:srgbClr val="002060"/>
                          </a:solidFill>
                          <a:effectLst/>
                          <a:latin typeface="+mn-lt"/>
                          <a:ea typeface="+mn-ea"/>
                          <a:cs typeface="+mn-cs"/>
                        </a:rPr>
                        <a:t>0,94</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a:t>
                      </a:r>
                      <a:r>
                        <a:rPr lang="de-DE" sz="1800" b="0" i="0" u="none" strike="noStrike" kern="1200" dirty="0">
                          <a:solidFill>
                            <a:srgbClr val="002060"/>
                          </a:solidFill>
                          <a:effectLst/>
                          <a:latin typeface="+mn-lt"/>
                          <a:ea typeface="+mn-ea"/>
                          <a:cs typeface="+mn-cs"/>
                        </a:rPr>
                        <a:t>8</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52,3%</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43,8%</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61478">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Iran</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060</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135</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69</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421</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25,6</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82,</a:t>
                      </a:r>
                      <a:r>
                        <a:rPr lang="de-DE" sz="1800" b="0" i="0" u="none" strike="noStrike" kern="1200" dirty="0">
                          <a:solidFill>
                            <a:srgbClr val="002060"/>
                          </a:solidFill>
                          <a:effectLst/>
                          <a:latin typeface="+mn-lt"/>
                          <a:ea typeface="+mn-ea"/>
                          <a:cs typeface="+mn-cs"/>
                        </a:rPr>
                        <a:t>7</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a:solidFill>
                            <a:srgbClr val="002060"/>
                          </a:solidFill>
                          <a:effectLst/>
                          <a:latin typeface="+mn-lt"/>
                          <a:ea typeface="+mn-ea"/>
                          <a:cs typeface="+mn-cs"/>
                        </a:rPr>
                        <a:t>1,04</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2,7</a:t>
                      </a:r>
                    </a:p>
                  </a:txBody>
                  <a:tcPr marL="7620" marR="7620" marT="7620"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4,7%</a:t>
                      </a:r>
                    </a:p>
                  </a:txBody>
                  <a:tcPr marL="9525" marR="9525" marT="9525" marB="0" anchor="b">
                    <a:lnL>
                      <a:noFill/>
                    </a:lnL>
                    <a:lnR>
                      <a:noFill/>
                    </a:lnR>
                    <a:lnT>
                      <a:noFill/>
                    </a:lnT>
                    <a:lnB>
                      <a:noFill/>
                    </a:lnB>
                    <a:solidFill>
                      <a:srgbClr val="D3DFEE"/>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1,0%</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53037">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Indonesien</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1</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950</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276</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64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334</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31,</a:t>
                      </a:r>
                      <a:r>
                        <a:rPr lang="de-DE" sz="1800" b="0" i="0" u="none" strike="noStrike" kern="1200" dirty="0">
                          <a:solidFill>
                            <a:srgbClr val="002060"/>
                          </a:solidFill>
                          <a:effectLst/>
                          <a:latin typeface="+mn-lt"/>
                          <a:ea typeface="+mn-ea"/>
                          <a:cs typeface="+mn-cs"/>
                        </a:rPr>
                        <a:t>8</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23,5</a:t>
                      </a:r>
                    </a:p>
                  </a:txBody>
                  <a:tcPr marL="7620" marR="7620" marT="7620" marB="0" anchor="b">
                    <a:lnL>
                      <a:noFill/>
                    </a:lnL>
                    <a:lnR>
                      <a:noFill/>
                    </a:lnR>
                    <a:lnT>
                      <a:noFill/>
                    </a:lnT>
                    <a:lnB>
                      <a:noFill/>
                    </a:lnB>
                  </a:tcPr>
                </a:tc>
                <a:tc>
                  <a:txBody>
                    <a:bodyPr/>
                    <a:lstStyle/>
                    <a:p>
                      <a:pPr algn="r" fontAlgn="b"/>
                      <a:r>
                        <a:rPr lang="de-BE" sz="1800" b="0" i="0" u="none" strike="noStrike" kern="1200">
                          <a:solidFill>
                            <a:srgbClr val="002060"/>
                          </a:solidFill>
                          <a:effectLst/>
                          <a:latin typeface="+mn-lt"/>
                          <a:ea typeface="+mn-ea"/>
                          <a:cs typeface="+mn-cs"/>
                        </a:rPr>
                        <a:t>1,21</a:t>
                      </a:r>
                    </a:p>
                  </a:txBody>
                  <a:tcPr marL="7620" marR="7620" marT="7620" marB="0" anchor="b">
                    <a:lnL>
                      <a:noFill/>
                    </a:lnL>
                    <a:lnR>
                      <a:noFill/>
                    </a:lnR>
                    <a:lnT>
                      <a:noFill/>
                    </a:lnT>
                    <a:lnB>
                      <a:noFill/>
                    </a:lnB>
                  </a:tcPr>
                </a:tc>
                <a:tc>
                  <a:txBody>
                    <a:bodyPr/>
                    <a:lstStyle/>
                    <a:p>
                      <a:pPr algn="r" fontAlgn="b"/>
                      <a:r>
                        <a:rPr lang="de-BE" sz="1800" b="0" i="0" u="none" strike="noStrike" kern="1200" dirty="0">
                          <a:solidFill>
                            <a:srgbClr val="002060"/>
                          </a:solidFill>
                          <a:effectLst/>
                          <a:latin typeface="+mn-lt"/>
                          <a:ea typeface="+mn-ea"/>
                          <a:cs typeface="+mn-cs"/>
                        </a:rPr>
                        <a:t>2,</a:t>
                      </a:r>
                      <a:r>
                        <a:rPr lang="de-DE" sz="1800" b="0" i="0" u="none" strike="noStrike" kern="1200" dirty="0">
                          <a:solidFill>
                            <a:srgbClr val="002060"/>
                          </a:solidFill>
                          <a:effectLst/>
                          <a:latin typeface="+mn-lt"/>
                          <a:ea typeface="+mn-ea"/>
                          <a:cs typeface="+mn-cs"/>
                        </a:rPr>
                        <a:t>8</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7,8%</a:t>
                      </a:r>
                    </a:p>
                  </a:txBody>
                  <a:tcPr marL="9525" marR="9525" marT="9525"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63756">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Südafrika</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774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312</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61</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373</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61,8</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103,</a:t>
                      </a:r>
                      <a:r>
                        <a:rPr lang="de-DE" sz="1800" b="0" i="0" u="none" strike="noStrike" kern="1200" dirty="0">
                          <a:solidFill>
                            <a:srgbClr val="002060"/>
                          </a:solidFill>
                          <a:effectLst/>
                          <a:latin typeface="+mn-lt"/>
                          <a:ea typeface="+mn-ea"/>
                          <a:cs typeface="+mn-cs"/>
                        </a:rPr>
                        <a:t>5</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a:solidFill>
                            <a:srgbClr val="002060"/>
                          </a:solidFill>
                          <a:effectLst/>
                          <a:latin typeface="+mn-lt"/>
                          <a:ea typeface="+mn-ea"/>
                          <a:cs typeface="+mn-cs"/>
                        </a:rPr>
                        <a:t>1,33</a:t>
                      </a:r>
                    </a:p>
                  </a:txBody>
                  <a:tcPr marL="7620" marR="7620" marT="7620" marB="0" anchor="b">
                    <a:lnL>
                      <a:noFill/>
                    </a:lnL>
                    <a:lnR>
                      <a:noFill/>
                    </a:lnR>
                    <a:lnT>
                      <a:noFill/>
                    </a:lnT>
                    <a:lnB>
                      <a:noFill/>
                    </a:lnB>
                    <a:solidFill>
                      <a:srgbClr val="D3DFEE"/>
                    </a:solidFill>
                  </a:tcPr>
                </a:tc>
                <a:tc>
                  <a:txBody>
                    <a:bodyPr/>
                    <a:lstStyle/>
                    <a:p>
                      <a:pPr algn="r" fontAlgn="b"/>
                      <a:r>
                        <a:rPr lang="de-BE" sz="1800" b="0" i="0" u="none" strike="noStrike" kern="1200" dirty="0">
                          <a:solidFill>
                            <a:srgbClr val="002060"/>
                          </a:solidFill>
                          <a:effectLst/>
                          <a:latin typeface="+mn-lt"/>
                          <a:ea typeface="+mn-ea"/>
                          <a:cs typeface="+mn-cs"/>
                        </a:rPr>
                        <a:t>3,</a:t>
                      </a:r>
                      <a:r>
                        <a:rPr lang="de-DE" sz="1800" b="0" i="0" u="none" strike="noStrike" kern="1200" dirty="0">
                          <a:solidFill>
                            <a:srgbClr val="002060"/>
                          </a:solidFill>
                          <a:effectLst/>
                          <a:latin typeface="+mn-lt"/>
                          <a:ea typeface="+mn-ea"/>
                          <a:cs typeface="+mn-cs"/>
                        </a:rPr>
                        <a:t>3</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3,3%</a:t>
                      </a:r>
                    </a:p>
                  </a:txBody>
                  <a:tcPr marL="9525" marR="9525" marT="9525" marB="0" anchor="b">
                    <a:lnL>
                      <a:noFill/>
                    </a:lnL>
                    <a:lnR>
                      <a:noFill/>
                    </a:lnR>
                    <a:lnT>
                      <a:noFill/>
                    </a:lnT>
                    <a:lnB>
                      <a:noFill/>
                    </a:lnB>
                    <a:solidFill>
                      <a:srgbClr val="D3DFEE"/>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0,8%</a:t>
                      </a:r>
                    </a:p>
                  </a:txBody>
                  <a:tcPr marL="9525" marR="9525" marT="9525"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61478">
                <a:tc>
                  <a:txBody>
                    <a:bodyPr/>
                    <a:lstStyle/>
                    <a:p>
                      <a:pPr marL="0" algn="l" defTabSz="457200" rtl="0" eaLnBrk="1" fontAlgn="b" latinLnBrk="0" hangingPunct="1"/>
                      <a:r>
                        <a:rPr lang="de-DE" sz="1800" b="1" i="0" u="none" strike="noStrike" kern="1200" dirty="0">
                          <a:solidFill>
                            <a:srgbClr val="002060"/>
                          </a:solidFill>
                          <a:effectLst/>
                          <a:latin typeface="+mj-lt"/>
                          <a:ea typeface="+mn-ea"/>
                          <a:cs typeface="+mn-cs"/>
                        </a:rPr>
                        <a:t>Vereinigtes Königreich</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589</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818</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54</a:t>
                      </a:r>
                      <a:r>
                        <a:rPr lang="de-DE" sz="1800" b="0" i="0" u="none" strike="noStrike" kern="1200" dirty="0">
                          <a:solidFill>
                            <a:srgbClr val="002060"/>
                          </a:solidFill>
                          <a:effectLst/>
                          <a:latin typeface="+mn-lt"/>
                          <a:ea typeface="+mn-ea"/>
                          <a:cs typeface="+mn-cs"/>
                        </a:rPr>
                        <a:t>.</a:t>
                      </a:r>
                      <a:r>
                        <a:rPr lang="de-BE" sz="1800" b="0" i="0" u="none" strike="noStrike" kern="1200" dirty="0">
                          <a:solidFill>
                            <a:srgbClr val="002060"/>
                          </a:solidFill>
                          <a:effectLst/>
                          <a:latin typeface="+mn-lt"/>
                          <a:ea typeface="+mn-ea"/>
                          <a:cs typeface="+mn-cs"/>
                        </a:rPr>
                        <a:t>060</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31,</a:t>
                      </a:r>
                      <a:r>
                        <a:rPr lang="de-DE" sz="1800" b="0" i="0" u="none" strike="noStrike" kern="1200" dirty="0">
                          <a:solidFill>
                            <a:srgbClr val="002060"/>
                          </a:solidFill>
                          <a:effectLst/>
                          <a:latin typeface="+mn-lt"/>
                          <a:ea typeface="+mn-ea"/>
                          <a:cs typeface="+mn-cs"/>
                        </a:rPr>
                        <a:t>7</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79,6</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1,28</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BE" sz="1800" b="0" i="0" u="none" strike="noStrike" kern="1200" dirty="0">
                          <a:solidFill>
                            <a:srgbClr val="002060"/>
                          </a:solidFill>
                          <a:effectLst/>
                          <a:latin typeface="+mn-lt"/>
                          <a:ea typeface="+mn-ea"/>
                          <a:cs typeface="+mn-cs"/>
                        </a:rPr>
                        <a:t>2,</a:t>
                      </a:r>
                      <a:r>
                        <a:rPr lang="de-DE" sz="1800" b="0" i="0" u="none" strike="noStrike" kern="1200" dirty="0">
                          <a:solidFill>
                            <a:srgbClr val="002060"/>
                          </a:solidFill>
                          <a:effectLst/>
                          <a:latin typeface="+mn-lt"/>
                          <a:ea typeface="+mn-ea"/>
                          <a:cs typeface="+mn-cs"/>
                        </a:rPr>
                        <a:t>8</a:t>
                      </a:r>
                      <a:endParaRPr lang="de-BE" sz="1800" b="0" i="0" u="none" strike="noStrike" kern="1200" dirty="0">
                        <a:solidFill>
                          <a:srgbClr val="002060"/>
                        </a:solidFill>
                        <a:effectLst/>
                        <a:latin typeface="+mn-lt"/>
                        <a:ea typeface="+mn-ea"/>
                        <a:cs typeface="+mn-cs"/>
                      </a:endParaRP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80,1%</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58,2%</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9397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Maßnahmen im Vereinigten Königreich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6" y="692696"/>
            <a:ext cx="7848872" cy="6048672"/>
          </a:xfrm>
          <a:prstGeom prst="rect">
            <a:avLst/>
          </a:prstGeom>
          <a:noFill/>
        </p:spPr>
        <p:txBody>
          <a:bodyPr>
            <a:noAutofit/>
          </a:bodyPr>
          <a:lstStyle/>
          <a:p>
            <a:pPr marL="114300" indent="0">
              <a:buNone/>
            </a:pPr>
            <a:r>
              <a:rPr lang="de-DE" sz="2000" u="sng" dirty="0"/>
              <a:t>Vergleich Maßnahmen DE und UK:</a:t>
            </a:r>
          </a:p>
          <a:p>
            <a:pPr marL="114300" indent="0">
              <a:buNone/>
            </a:pPr>
            <a:endParaRPr lang="de-DE" sz="2000" dirty="0"/>
          </a:p>
          <a:p>
            <a:pPr marL="114300" indent="0">
              <a:buNone/>
            </a:pPr>
            <a:endParaRPr lang="de-DE" sz="2000" dirty="0"/>
          </a:p>
          <a:p>
            <a:pPr marL="457200"/>
            <a:endParaRPr lang="de-DE" sz="2000" dirty="0"/>
          </a:p>
          <a:p>
            <a:pPr marL="457200"/>
            <a:endParaRPr lang="de-DE" sz="2000" dirty="0"/>
          </a:p>
          <a:p>
            <a:pPr marL="457200"/>
            <a:endParaRPr lang="de-DE" sz="2000" dirty="0"/>
          </a:p>
          <a:p>
            <a:pPr marL="114300" indent="0">
              <a:buNone/>
            </a:pPr>
            <a:endParaRPr lang="de-DE" sz="2000" dirty="0"/>
          </a:p>
          <a:p>
            <a:pPr marL="457200"/>
            <a:endParaRPr lang="de-DE" sz="2000" dirty="0"/>
          </a:p>
          <a:p>
            <a:pPr marL="457200"/>
            <a:endParaRPr lang="de-DE" sz="2000" dirty="0"/>
          </a:p>
          <a:p>
            <a:pPr marL="457200"/>
            <a:endParaRPr lang="de-DE" sz="2000" dirty="0"/>
          </a:p>
          <a:p>
            <a:pPr marL="114300" indent="0">
              <a:buNone/>
            </a:pPr>
            <a:endParaRPr lang="de-DE" sz="2000" dirty="0"/>
          </a:p>
          <a:p>
            <a:pPr marL="114300" indent="0">
              <a:buNone/>
            </a:pPr>
            <a:endParaRPr lang="de-DE" sz="1600" dirty="0"/>
          </a:p>
        </p:txBody>
      </p:sp>
      <p:pic>
        <p:nvPicPr>
          <p:cNvPr id="2" name="Grafik 1">
            <a:extLst>
              <a:ext uri="{FF2B5EF4-FFF2-40B4-BE49-F238E27FC236}">
                <a16:creationId xmlns:a16="http://schemas.microsoft.com/office/drawing/2014/main" id="{4672BC8A-2C6E-43F0-9480-08BB99B63674}"/>
              </a:ext>
            </a:extLst>
          </p:cNvPr>
          <p:cNvPicPr>
            <a:picLocks noChangeAspect="1"/>
          </p:cNvPicPr>
          <p:nvPr/>
        </p:nvPicPr>
        <p:blipFill>
          <a:blip r:embed="rId3"/>
          <a:stretch>
            <a:fillRect/>
          </a:stretch>
        </p:blipFill>
        <p:spPr>
          <a:xfrm>
            <a:off x="611560" y="1298870"/>
            <a:ext cx="7776864" cy="5016345"/>
          </a:xfrm>
          <a:prstGeom prst="rect">
            <a:avLst/>
          </a:prstGeom>
        </p:spPr>
      </p:pic>
    </p:spTree>
    <p:extLst>
      <p:ext uri="{BB962C8B-B14F-4D97-AF65-F5344CB8AC3E}">
        <p14:creationId xmlns:p14="http://schemas.microsoft.com/office/powerpoint/2010/main" val="273700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Vereinigtes Königreich (UK)</a:t>
            </a: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15209" y="2009197"/>
            <a:ext cx="5210819" cy="1867814"/>
          </a:xfrm>
          <a:prstGeom prst="rect">
            <a:avLst/>
          </a:prstGeom>
          <a:noFill/>
        </p:spPr>
        <p:txBody>
          <a:bodyPr>
            <a:noAutofit/>
          </a:bodyPr>
          <a:lstStyle/>
          <a:p>
            <a:r>
              <a:rPr lang="de-DE" sz="1600"/>
              <a:t>Anstieg Krankenhausaufnahmen um 43% (1.324 Fälle/7 Tage)</a:t>
            </a:r>
            <a:endParaRPr lang="de-DE" sz="1400"/>
          </a:p>
          <a:p>
            <a:r>
              <a:rPr lang="de-DE" sz="1600" dirty="0"/>
              <a:t>Regional sehr unterschiedliches Geschehen</a:t>
            </a:r>
          </a:p>
          <a:p>
            <a:r>
              <a:rPr lang="de-DE" sz="1600" dirty="0"/>
              <a:t>Delta-Variante (B.1.617.2): 96% aller sequenzierten/ </a:t>
            </a:r>
            <a:r>
              <a:rPr lang="de-DE" sz="1600" dirty="0" err="1"/>
              <a:t>genotypisierten</a:t>
            </a:r>
            <a:r>
              <a:rPr lang="de-DE" sz="1600" dirty="0"/>
              <a:t> Fälle </a:t>
            </a:r>
          </a:p>
          <a:p>
            <a:pPr lvl="1"/>
            <a:r>
              <a:rPr lang="de-DE" sz="1400" dirty="0"/>
              <a:t>insgesamt 3.424 Fälle (PHE, 19.5.2021)</a:t>
            </a:r>
            <a:endParaRPr lang="de-DE" sz="1200" dirty="0"/>
          </a:p>
          <a:p>
            <a:pPr marL="114300" indent="0">
              <a:buNone/>
            </a:pPr>
            <a:endParaRPr lang="de-DE" sz="1600" dirty="0"/>
          </a:p>
        </p:txBody>
      </p:sp>
      <p:sp>
        <p:nvSpPr>
          <p:cNvPr id="3" name="Textfeld 2">
            <a:extLst>
              <a:ext uri="{FF2B5EF4-FFF2-40B4-BE49-F238E27FC236}">
                <a16:creationId xmlns:a16="http://schemas.microsoft.com/office/drawing/2014/main" id="{FCBF0AC4-29D3-4498-88C0-091A93BCD2E4}"/>
              </a:ext>
            </a:extLst>
          </p:cNvPr>
          <p:cNvSpPr txBox="1"/>
          <p:nvPr/>
        </p:nvSpPr>
        <p:spPr>
          <a:xfrm>
            <a:off x="6732240" y="6121756"/>
            <a:ext cx="2447067" cy="276999"/>
          </a:xfrm>
          <a:prstGeom prst="rect">
            <a:avLst/>
          </a:prstGeom>
          <a:noFill/>
        </p:spPr>
        <p:txBody>
          <a:bodyPr wrap="square" rtlCol="0">
            <a:spAutoFit/>
          </a:bodyPr>
          <a:lstStyle/>
          <a:p>
            <a:pPr algn="r"/>
            <a:r>
              <a:rPr lang="de-DE" sz="1200" dirty="0"/>
              <a:t>7-T-Inzidenzen; PHE, 12.06.2021</a:t>
            </a:r>
            <a:endParaRPr lang="de-BE" sz="1200" dirty="0"/>
          </a:p>
        </p:txBody>
      </p:sp>
      <p:sp>
        <p:nvSpPr>
          <p:cNvPr id="11" name="Textfeld 10">
            <a:extLst>
              <a:ext uri="{FF2B5EF4-FFF2-40B4-BE49-F238E27FC236}">
                <a16:creationId xmlns:a16="http://schemas.microsoft.com/office/drawing/2014/main" id="{72662033-311A-4EF4-9A5C-9703AB64CB3A}"/>
              </a:ext>
            </a:extLst>
          </p:cNvPr>
          <p:cNvSpPr txBox="1"/>
          <p:nvPr/>
        </p:nvSpPr>
        <p:spPr>
          <a:xfrm>
            <a:off x="2051720" y="6297713"/>
            <a:ext cx="2715230" cy="276999"/>
          </a:xfrm>
          <a:prstGeom prst="rect">
            <a:avLst/>
          </a:prstGeom>
          <a:noFill/>
        </p:spPr>
        <p:txBody>
          <a:bodyPr wrap="none" rtlCol="0">
            <a:spAutoFit/>
          </a:bodyPr>
          <a:lstStyle/>
          <a:p>
            <a:pPr algn="r"/>
            <a:r>
              <a:rPr lang="de-DE" sz="1200" dirty="0"/>
              <a:t>Anteil Varianten, Datenstand 05.06.2021</a:t>
            </a:r>
            <a:endParaRPr lang="de-BE" sz="1200" dirty="0"/>
          </a:p>
        </p:txBody>
      </p:sp>
      <p:sp>
        <p:nvSpPr>
          <p:cNvPr id="13" name="Textfeld 12">
            <a:extLst>
              <a:ext uri="{FF2B5EF4-FFF2-40B4-BE49-F238E27FC236}">
                <a16:creationId xmlns:a16="http://schemas.microsoft.com/office/drawing/2014/main" id="{FE8A5608-4F46-4EFA-9DFD-C467D026C661}"/>
              </a:ext>
            </a:extLst>
          </p:cNvPr>
          <p:cNvSpPr txBox="1"/>
          <p:nvPr/>
        </p:nvSpPr>
        <p:spPr>
          <a:xfrm>
            <a:off x="288790" y="643536"/>
            <a:ext cx="5291321" cy="1169551"/>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
            </a:pPr>
            <a:r>
              <a:rPr lang="de-DE" sz="1400" b="1" dirty="0"/>
              <a:t>7T-Inzidenz: 79,6/100.000 </a:t>
            </a:r>
            <a:r>
              <a:rPr lang="de-DE" sz="1400" b="1" dirty="0" err="1"/>
              <a:t>Ew</a:t>
            </a:r>
            <a:r>
              <a:rPr lang="de-DE" sz="1400" b="1" dirty="0"/>
              <a:t>. </a:t>
            </a:r>
            <a:r>
              <a:rPr lang="de-DE" sz="1400" b="1" dirty="0">
                <a:solidFill>
                  <a:prstClr val="black"/>
                </a:solidFill>
                <a:latin typeface="ScalaSansPro-Bold" pitchFamily="50" charset="0"/>
              </a:rPr>
              <a:t>(WHO 17.06.2021)</a:t>
            </a:r>
            <a:endParaRPr lang="de-DE" sz="1400" b="1" dirty="0"/>
          </a:p>
          <a:p>
            <a:pPr marL="742950" lvl="1" indent="-285750">
              <a:buFont typeface="Wingdings" panose="05000000000000000000" pitchFamily="2" charset="2"/>
              <a:buChar char="§"/>
            </a:pPr>
            <a:r>
              <a:rPr lang="de-DE" sz="1400" b="1" dirty="0">
                <a:solidFill>
                  <a:prstClr val="black"/>
                </a:solidFill>
              </a:rPr>
              <a:t>Fälle 7T: 54.060 (+32%)</a:t>
            </a:r>
          </a:p>
          <a:p>
            <a:pPr marL="742950" lvl="1" indent="-285750">
              <a:buFont typeface="Wingdings" panose="05000000000000000000" pitchFamily="2" charset="2"/>
              <a:buChar char="§"/>
            </a:pPr>
            <a:r>
              <a:rPr lang="de-DE" sz="1400" b="1" dirty="0">
                <a:solidFill>
                  <a:prstClr val="black"/>
                </a:solidFill>
              </a:rPr>
              <a:t>R </a:t>
            </a:r>
            <a:r>
              <a:rPr lang="de-DE" sz="1400" b="1" dirty="0" err="1">
                <a:solidFill>
                  <a:prstClr val="black"/>
                </a:solidFill>
              </a:rPr>
              <a:t>eff</a:t>
            </a:r>
            <a:r>
              <a:rPr lang="de-DE" sz="1400" b="1" dirty="0">
                <a:solidFill>
                  <a:prstClr val="black"/>
                </a:solidFill>
              </a:rPr>
              <a:t> 7T: 1,28</a:t>
            </a:r>
          </a:p>
          <a:p>
            <a:pPr marL="285750" indent="-285750">
              <a:buFont typeface="Wingdings" panose="05000000000000000000" pitchFamily="2" charset="2"/>
              <a:buChar char="§"/>
            </a:pPr>
            <a:r>
              <a:rPr lang="de-DE" sz="1400" b="1" dirty="0">
                <a:solidFill>
                  <a:prstClr val="black"/>
                </a:solidFill>
              </a:rPr>
              <a:t>Todesfälle 7T: 66 (0%)</a:t>
            </a:r>
          </a:p>
          <a:p>
            <a:pPr marL="285750" indent="-285750">
              <a:buFont typeface="Wingdings" panose="05000000000000000000" pitchFamily="2" charset="2"/>
              <a:buChar char="§"/>
            </a:pPr>
            <a:r>
              <a:rPr lang="de-DE" sz="1400" b="1" dirty="0">
                <a:solidFill>
                  <a:prstClr val="black"/>
                </a:solidFill>
                <a:latin typeface="ScalaSansPro-Bold" pitchFamily="50" charset="0"/>
              </a:rPr>
              <a:t>80,1% 1. Impfdosis | 58,2% vollständig geimpft (PHE, 15.06.2021)</a:t>
            </a:r>
          </a:p>
        </p:txBody>
      </p:sp>
      <p:sp>
        <p:nvSpPr>
          <p:cNvPr id="14" name="Textfeld 13">
            <a:extLst>
              <a:ext uri="{FF2B5EF4-FFF2-40B4-BE49-F238E27FC236}">
                <a16:creationId xmlns:a16="http://schemas.microsoft.com/office/drawing/2014/main" id="{668E684A-FC82-4C85-B1C2-21C08908E984}"/>
              </a:ext>
            </a:extLst>
          </p:cNvPr>
          <p:cNvSpPr txBox="1"/>
          <p:nvPr/>
        </p:nvSpPr>
        <p:spPr>
          <a:xfrm>
            <a:off x="6586448" y="1980305"/>
            <a:ext cx="2260875" cy="276999"/>
          </a:xfrm>
          <a:prstGeom prst="rect">
            <a:avLst/>
          </a:prstGeom>
          <a:noFill/>
        </p:spPr>
        <p:txBody>
          <a:bodyPr wrap="none" rtlCol="0">
            <a:spAutoFit/>
          </a:bodyPr>
          <a:lstStyle/>
          <a:p>
            <a:r>
              <a:rPr lang="de-DE" sz="1200" dirty="0"/>
              <a:t>14-Tage-Trend; WHO, 17.06.2021</a:t>
            </a:r>
            <a:endParaRPr lang="de-BE" sz="1200" dirty="0"/>
          </a:p>
        </p:txBody>
      </p:sp>
      <p:pic>
        <p:nvPicPr>
          <p:cNvPr id="15" name="Grafik 14">
            <a:extLst>
              <a:ext uri="{FF2B5EF4-FFF2-40B4-BE49-F238E27FC236}">
                <a16:creationId xmlns:a16="http://schemas.microsoft.com/office/drawing/2014/main" id="{AA950A89-E1D1-485F-BF12-E308C6B96B5F}"/>
              </a:ext>
            </a:extLst>
          </p:cNvPr>
          <p:cNvPicPr>
            <a:picLocks noChangeAspect="1"/>
          </p:cNvPicPr>
          <p:nvPr/>
        </p:nvPicPr>
        <p:blipFill>
          <a:blip r:embed="rId3"/>
          <a:stretch>
            <a:fillRect/>
          </a:stretch>
        </p:blipFill>
        <p:spPr>
          <a:xfrm>
            <a:off x="315209" y="3982183"/>
            <a:ext cx="4369296" cy="2291506"/>
          </a:xfrm>
          <a:prstGeom prst="rect">
            <a:avLst/>
          </a:prstGeom>
        </p:spPr>
      </p:pic>
      <p:pic>
        <p:nvPicPr>
          <p:cNvPr id="5" name="Grafik 4">
            <a:extLst>
              <a:ext uri="{FF2B5EF4-FFF2-40B4-BE49-F238E27FC236}">
                <a16:creationId xmlns:a16="http://schemas.microsoft.com/office/drawing/2014/main" id="{3787C391-5D57-4048-B30D-D54B967B10B5}"/>
              </a:ext>
            </a:extLst>
          </p:cNvPr>
          <p:cNvPicPr>
            <a:picLocks noChangeAspect="1"/>
          </p:cNvPicPr>
          <p:nvPr/>
        </p:nvPicPr>
        <p:blipFill>
          <a:blip r:embed="rId4"/>
          <a:stretch>
            <a:fillRect/>
          </a:stretch>
        </p:blipFill>
        <p:spPr>
          <a:xfrm>
            <a:off x="5636015" y="856672"/>
            <a:ext cx="3362325" cy="1152525"/>
          </a:xfrm>
          <a:prstGeom prst="rect">
            <a:avLst/>
          </a:prstGeom>
        </p:spPr>
      </p:pic>
      <p:pic>
        <p:nvPicPr>
          <p:cNvPr id="6" name="Grafik 5">
            <a:extLst>
              <a:ext uri="{FF2B5EF4-FFF2-40B4-BE49-F238E27FC236}">
                <a16:creationId xmlns:a16="http://schemas.microsoft.com/office/drawing/2014/main" id="{363AEFD7-4BCA-476C-AF02-B5DA016CCBE0}"/>
              </a:ext>
            </a:extLst>
          </p:cNvPr>
          <p:cNvPicPr>
            <a:picLocks noChangeAspect="1"/>
          </p:cNvPicPr>
          <p:nvPr/>
        </p:nvPicPr>
        <p:blipFill>
          <a:blip r:embed="rId5"/>
          <a:stretch>
            <a:fillRect/>
          </a:stretch>
        </p:blipFill>
        <p:spPr>
          <a:xfrm>
            <a:off x="5974577" y="2836773"/>
            <a:ext cx="3156663" cy="3284983"/>
          </a:xfrm>
          <a:prstGeom prst="rect">
            <a:avLst/>
          </a:prstGeom>
        </p:spPr>
      </p:pic>
    </p:spTree>
    <p:extLst>
      <p:ext uri="{BB962C8B-B14F-4D97-AF65-F5344CB8AC3E}">
        <p14:creationId xmlns:p14="http://schemas.microsoft.com/office/powerpoint/2010/main" val="185489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Delta-Variante (B.1.612.2) vs. Alpha (B1.1.7)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5" y="764704"/>
            <a:ext cx="8596649" cy="5959242"/>
          </a:xfrm>
          <a:prstGeom prst="rect">
            <a:avLst/>
          </a:prstGeom>
          <a:noFill/>
        </p:spPr>
        <p:txBody>
          <a:bodyPr>
            <a:noAutofit/>
          </a:bodyPr>
          <a:lstStyle/>
          <a:p>
            <a:r>
              <a:rPr lang="de-DE" dirty="0"/>
              <a:t>Erhöhte Übertragbarkeit: </a:t>
            </a:r>
            <a:r>
              <a:rPr lang="de-DE" dirty="0" err="1"/>
              <a:t>aOR</a:t>
            </a:r>
            <a:r>
              <a:rPr lang="de-DE" dirty="0"/>
              <a:t> </a:t>
            </a:r>
            <a:r>
              <a:rPr lang="it-IT" dirty="0"/>
              <a:t>1,64 </a:t>
            </a:r>
            <a:r>
              <a:rPr lang="it-IT" dirty="0" err="1"/>
              <a:t>im</a:t>
            </a:r>
            <a:r>
              <a:rPr lang="it-IT" dirty="0"/>
              <a:t> </a:t>
            </a:r>
            <a:r>
              <a:rPr lang="it-IT" dirty="0" err="1"/>
              <a:t>Vgl</a:t>
            </a:r>
            <a:r>
              <a:rPr lang="it-IT" dirty="0"/>
              <a:t>. </a:t>
            </a:r>
            <a:r>
              <a:rPr lang="it-IT" dirty="0" err="1"/>
              <a:t>zu</a:t>
            </a:r>
            <a:r>
              <a:rPr lang="it-IT" dirty="0"/>
              <a:t> Alpha</a:t>
            </a:r>
          </a:p>
          <a:p>
            <a:r>
              <a:rPr lang="it-IT" dirty="0" err="1"/>
              <a:t>Verdopplungszeit</a:t>
            </a:r>
            <a:r>
              <a:rPr lang="it-IT" dirty="0"/>
              <a:t> 11 </a:t>
            </a:r>
            <a:r>
              <a:rPr lang="it-IT" dirty="0" err="1"/>
              <a:t>Tage</a:t>
            </a:r>
            <a:endParaRPr lang="it-IT" dirty="0"/>
          </a:p>
          <a:p>
            <a:pPr marL="457200" lvl="1" indent="0">
              <a:buNone/>
            </a:pPr>
            <a:endParaRPr lang="de-DE" sz="700" dirty="0"/>
          </a:p>
          <a:p>
            <a:endParaRPr lang="de-DE" dirty="0"/>
          </a:p>
          <a:p>
            <a:endParaRPr lang="de-DE" dirty="0"/>
          </a:p>
          <a:p>
            <a:endParaRPr lang="de-DE" dirty="0"/>
          </a:p>
          <a:p>
            <a:endParaRPr lang="de-DE" dirty="0"/>
          </a:p>
          <a:p>
            <a:endParaRPr lang="de-DE" dirty="0"/>
          </a:p>
          <a:p>
            <a:endParaRPr lang="de-DE" dirty="0"/>
          </a:p>
          <a:p>
            <a:pPr marL="0" indent="0">
              <a:buNone/>
            </a:pPr>
            <a:endParaRPr lang="de-DE" dirty="0"/>
          </a:p>
          <a:p>
            <a:r>
              <a:rPr lang="de-DE" dirty="0"/>
              <a:t>Sek. </a:t>
            </a:r>
            <a:r>
              <a:rPr lang="de-DE" dirty="0" err="1"/>
              <a:t>Attackrate</a:t>
            </a:r>
            <a:r>
              <a:rPr lang="de-DE" dirty="0"/>
              <a:t> höher als bei Alpha</a:t>
            </a:r>
          </a:p>
          <a:p>
            <a:pPr lvl="1"/>
            <a:r>
              <a:rPr lang="de-DE" dirty="0"/>
              <a:t>Reisende </a:t>
            </a:r>
            <a:r>
              <a:rPr lang="el-GR" dirty="0"/>
              <a:t>α</a:t>
            </a:r>
            <a:r>
              <a:rPr lang="de-DE" dirty="0"/>
              <a:t>: 1,5% vs. </a:t>
            </a:r>
            <a:r>
              <a:rPr lang="el-GR" dirty="0"/>
              <a:t>δ</a:t>
            </a:r>
            <a:r>
              <a:rPr lang="de-DE" dirty="0"/>
              <a:t>:</a:t>
            </a:r>
            <a:r>
              <a:rPr lang="el-GR" dirty="0"/>
              <a:t> </a:t>
            </a:r>
            <a:r>
              <a:rPr lang="de-DE" dirty="0"/>
              <a:t>2,4% </a:t>
            </a:r>
          </a:p>
          <a:p>
            <a:pPr lvl="1"/>
            <a:r>
              <a:rPr lang="de-DE" dirty="0"/>
              <a:t>Nicht-Reisende</a:t>
            </a:r>
            <a:r>
              <a:rPr lang="el-GR" dirty="0"/>
              <a:t> α</a:t>
            </a:r>
            <a:r>
              <a:rPr lang="de-DE" dirty="0"/>
              <a:t>: 8,0% % vs. </a:t>
            </a:r>
            <a:r>
              <a:rPr lang="el-GR" dirty="0"/>
              <a:t>δ</a:t>
            </a:r>
            <a:r>
              <a:rPr lang="de-DE" dirty="0"/>
              <a:t>:</a:t>
            </a:r>
            <a:r>
              <a:rPr lang="el-GR" dirty="0"/>
              <a:t> </a:t>
            </a:r>
            <a:r>
              <a:rPr lang="de-DE" dirty="0"/>
              <a:t>11,3 % </a:t>
            </a:r>
          </a:p>
          <a:p>
            <a:pPr lvl="1"/>
            <a:endParaRPr lang="de-DE" sz="700" dirty="0"/>
          </a:p>
          <a:p>
            <a:r>
              <a:rPr lang="de-DE" dirty="0"/>
              <a:t>Erhöhte </a:t>
            </a:r>
            <a:r>
              <a:rPr lang="de-DE" dirty="0" err="1"/>
              <a:t>Krankeitsschwere</a:t>
            </a:r>
            <a:r>
              <a:rPr lang="de-DE" dirty="0"/>
              <a:t> verglichen mit 	zeitgleichen Alpha-Fällen </a:t>
            </a:r>
          </a:p>
          <a:p>
            <a:pPr lvl="1"/>
            <a:r>
              <a:rPr lang="de-DE" dirty="0"/>
              <a:t>Erhöhtes Risiko für Hospitalisierung innerhalb 14 Tagen: HR 2,26 (England)</a:t>
            </a:r>
          </a:p>
          <a:p>
            <a:r>
              <a:rPr lang="en-US" dirty="0"/>
              <a:t>28-Tages Fall-</a:t>
            </a:r>
            <a:r>
              <a:rPr lang="en-US" dirty="0" err="1"/>
              <a:t>Sterblichkeit</a:t>
            </a:r>
            <a:r>
              <a:rPr lang="en-US" dirty="0"/>
              <a:t> (CFR) </a:t>
            </a:r>
            <a:r>
              <a:rPr lang="en-US" dirty="0" err="1"/>
              <a:t>für</a:t>
            </a:r>
            <a:r>
              <a:rPr lang="en-US" dirty="0"/>
              <a:t> Delta </a:t>
            </a:r>
            <a:r>
              <a:rPr lang="en-US" dirty="0" err="1"/>
              <a:t>niedrig</a:t>
            </a:r>
            <a:r>
              <a:rPr lang="en-US" dirty="0"/>
              <a:t>: 0.1%  (cave: time-lag)</a:t>
            </a:r>
          </a:p>
          <a:p>
            <a:endParaRPr lang="de-DE" dirty="0"/>
          </a:p>
          <a:p>
            <a:pPr marL="457200"/>
            <a:endParaRPr lang="de-DE" sz="700" dirty="0"/>
          </a:p>
          <a:p>
            <a:pPr marL="457200"/>
            <a:endParaRPr lang="en-US" sz="700" dirty="0"/>
          </a:p>
        </p:txBody>
      </p:sp>
      <p:pic>
        <p:nvPicPr>
          <p:cNvPr id="2" name="Grafik 1">
            <a:extLst>
              <a:ext uri="{FF2B5EF4-FFF2-40B4-BE49-F238E27FC236}">
                <a16:creationId xmlns:a16="http://schemas.microsoft.com/office/drawing/2014/main" id="{DF9AF6DC-39DD-45BE-A529-97E7AB604135}"/>
              </a:ext>
            </a:extLst>
          </p:cNvPr>
          <p:cNvPicPr>
            <a:picLocks noChangeAspect="1"/>
          </p:cNvPicPr>
          <p:nvPr/>
        </p:nvPicPr>
        <p:blipFill rotWithShape="1">
          <a:blip r:embed="rId3"/>
          <a:srcRect b="30764"/>
          <a:stretch/>
        </p:blipFill>
        <p:spPr>
          <a:xfrm>
            <a:off x="669719" y="1780367"/>
            <a:ext cx="4208320" cy="2296705"/>
          </a:xfrm>
          <a:prstGeom prst="rect">
            <a:avLst/>
          </a:prstGeom>
        </p:spPr>
      </p:pic>
      <p:sp>
        <p:nvSpPr>
          <p:cNvPr id="3" name="Textfeld 2">
            <a:extLst>
              <a:ext uri="{FF2B5EF4-FFF2-40B4-BE49-F238E27FC236}">
                <a16:creationId xmlns:a16="http://schemas.microsoft.com/office/drawing/2014/main" id="{C08AAEF9-6860-435E-A36D-018548B44B14}"/>
              </a:ext>
            </a:extLst>
          </p:cNvPr>
          <p:cNvSpPr txBox="1"/>
          <p:nvPr/>
        </p:nvSpPr>
        <p:spPr>
          <a:xfrm>
            <a:off x="1259632" y="1641867"/>
            <a:ext cx="2916889" cy="276999"/>
          </a:xfrm>
          <a:prstGeom prst="rect">
            <a:avLst/>
          </a:prstGeom>
          <a:noFill/>
        </p:spPr>
        <p:txBody>
          <a:bodyPr wrap="none" rtlCol="0">
            <a:spAutoFit/>
          </a:bodyPr>
          <a:lstStyle/>
          <a:p>
            <a:r>
              <a:rPr lang="de-DE" sz="1200" dirty="0"/>
              <a:t>Kumulative Fälle in England durch Varianten</a:t>
            </a:r>
            <a:endParaRPr lang="de-BE" sz="1200" dirty="0"/>
          </a:p>
        </p:txBody>
      </p:sp>
      <p:pic>
        <p:nvPicPr>
          <p:cNvPr id="4" name="Grafik 3">
            <a:extLst>
              <a:ext uri="{FF2B5EF4-FFF2-40B4-BE49-F238E27FC236}">
                <a16:creationId xmlns:a16="http://schemas.microsoft.com/office/drawing/2014/main" id="{DE134C9C-1D72-4977-A800-67ECDF62BC7D}"/>
              </a:ext>
            </a:extLst>
          </p:cNvPr>
          <p:cNvPicPr>
            <a:picLocks noChangeAspect="1"/>
          </p:cNvPicPr>
          <p:nvPr/>
        </p:nvPicPr>
        <p:blipFill>
          <a:blip r:embed="rId4"/>
          <a:stretch>
            <a:fillRect/>
          </a:stretch>
        </p:blipFill>
        <p:spPr>
          <a:xfrm>
            <a:off x="4845715" y="3140968"/>
            <a:ext cx="2979241" cy="786342"/>
          </a:xfrm>
          <a:prstGeom prst="rect">
            <a:avLst/>
          </a:prstGeom>
        </p:spPr>
      </p:pic>
    </p:spTree>
    <p:extLst>
      <p:ext uri="{BB962C8B-B14F-4D97-AF65-F5344CB8AC3E}">
        <p14:creationId xmlns:p14="http://schemas.microsoft.com/office/powerpoint/2010/main" val="173734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Maßnahmen im Vereinigten Königreich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403408" y="619588"/>
            <a:ext cx="7848872" cy="2042489"/>
          </a:xfrm>
          <a:prstGeom prst="rect">
            <a:avLst/>
          </a:prstGeom>
          <a:noFill/>
        </p:spPr>
        <p:txBody>
          <a:bodyPr>
            <a:noAutofit/>
          </a:bodyPr>
          <a:lstStyle/>
          <a:p>
            <a:pPr marL="457200">
              <a:buFont typeface="Wingdings" panose="05000000000000000000" pitchFamily="2" charset="2"/>
              <a:buChar char="§"/>
            </a:pPr>
            <a:r>
              <a:rPr lang="de-DE" sz="1600" dirty="0"/>
              <a:t>Roadmap – 4 Lockerungsschritte</a:t>
            </a:r>
          </a:p>
          <a:p>
            <a:pPr marL="857250" lvl="1">
              <a:buFont typeface="Wingdings" panose="05000000000000000000" pitchFamily="2" charset="2"/>
              <a:buChar char="§"/>
            </a:pPr>
            <a:r>
              <a:rPr lang="de-DE" sz="1400" dirty="0"/>
              <a:t>8.3.: Öffnungen von Bildungseinrichtungen</a:t>
            </a:r>
          </a:p>
          <a:p>
            <a:pPr marL="857250" lvl="1">
              <a:buFont typeface="Wingdings" panose="05000000000000000000" pitchFamily="2" charset="2"/>
              <a:buChar char="§"/>
            </a:pPr>
            <a:r>
              <a:rPr lang="de-DE" sz="1400" dirty="0"/>
              <a:t>12.4.: Außengastronomie geöffnet, Reisen in England möglich</a:t>
            </a:r>
          </a:p>
          <a:p>
            <a:pPr marL="857250" lvl="1">
              <a:buFont typeface="Wingdings" panose="05000000000000000000" pitchFamily="2" charset="2"/>
              <a:buChar char="§"/>
            </a:pPr>
            <a:r>
              <a:rPr lang="de-DE" sz="1400" dirty="0"/>
              <a:t>17.5.: Internationale Reisen möglich, Innengastronomie, Kulturveranstaltungen, Hotels öffnen, Lockerungen private Treffen, Aufhebung Maskenpflicht in Klassenräumen</a:t>
            </a:r>
          </a:p>
          <a:p>
            <a:pPr marL="857250" lvl="1">
              <a:buFont typeface="Wingdings" panose="05000000000000000000" pitchFamily="2" charset="2"/>
              <a:buChar char="§"/>
            </a:pPr>
            <a:r>
              <a:rPr lang="de-DE" sz="1400" dirty="0"/>
              <a:t>Strengere Regeln für Gegenden mit hoher Verbreitung Delta Variante (B.1.617.2)</a:t>
            </a:r>
          </a:p>
          <a:p>
            <a:pPr marL="857250" lvl="1">
              <a:buFont typeface="Wingdings" panose="05000000000000000000" pitchFamily="2" charset="2"/>
              <a:buChar char="§"/>
            </a:pPr>
            <a:r>
              <a:rPr lang="de-DE" sz="1400" dirty="0"/>
              <a:t>Letzter Schritt 4 wurde um 4 Wochen verschoben (geplant für 19.07.)</a:t>
            </a:r>
          </a:p>
          <a:p>
            <a:pPr marL="457200">
              <a:buFont typeface="Wingdings" panose="05000000000000000000" pitchFamily="2" charset="2"/>
              <a:buChar char="§"/>
            </a:pPr>
            <a:r>
              <a:rPr lang="de-DE" sz="1600" dirty="0"/>
              <a:t>Ab 15.6. Impfungen ab Altersgruppe 21, Diskussion über Impfpflicht bei med. Personal </a:t>
            </a:r>
          </a:p>
          <a:p>
            <a:pPr marL="857250" lvl="1">
              <a:buFont typeface="Wingdings" panose="05000000000000000000" pitchFamily="2" charset="2"/>
              <a:buChar char="§"/>
            </a:pPr>
            <a:endParaRPr lang="de-DE" sz="1600" dirty="0"/>
          </a:p>
        </p:txBody>
      </p:sp>
      <p:pic>
        <p:nvPicPr>
          <p:cNvPr id="6" name="Grafik 5">
            <a:extLst>
              <a:ext uri="{FF2B5EF4-FFF2-40B4-BE49-F238E27FC236}">
                <a16:creationId xmlns:a16="http://schemas.microsoft.com/office/drawing/2014/main" id="{D9C54B2D-241D-460C-B326-C260A463BDE5}"/>
              </a:ext>
            </a:extLst>
          </p:cNvPr>
          <p:cNvPicPr>
            <a:picLocks noChangeAspect="1"/>
          </p:cNvPicPr>
          <p:nvPr/>
        </p:nvPicPr>
        <p:blipFill>
          <a:blip r:embed="rId3"/>
          <a:stretch>
            <a:fillRect/>
          </a:stretch>
        </p:blipFill>
        <p:spPr>
          <a:xfrm>
            <a:off x="497235" y="2759253"/>
            <a:ext cx="8241842" cy="3744896"/>
          </a:xfrm>
          <a:prstGeom prst="rect">
            <a:avLst/>
          </a:prstGeom>
        </p:spPr>
      </p:pic>
      <p:sp>
        <p:nvSpPr>
          <p:cNvPr id="9" name="Textfeld 8">
            <a:extLst>
              <a:ext uri="{FF2B5EF4-FFF2-40B4-BE49-F238E27FC236}">
                <a16:creationId xmlns:a16="http://schemas.microsoft.com/office/drawing/2014/main" id="{ACD25B74-BC7E-437B-AD5F-1D21E6131678}"/>
              </a:ext>
            </a:extLst>
          </p:cNvPr>
          <p:cNvSpPr txBox="1"/>
          <p:nvPr/>
        </p:nvSpPr>
        <p:spPr>
          <a:xfrm>
            <a:off x="151816" y="5337287"/>
            <a:ext cx="857250" cy="1200329"/>
          </a:xfrm>
          <a:prstGeom prst="rect">
            <a:avLst/>
          </a:prstGeom>
          <a:noFill/>
          <a:ln>
            <a:noFill/>
          </a:ln>
        </p:spPr>
        <p:txBody>
          <a:bodyPr wrap="square" rtlCol="0">
            <a:spAutoFit/>
          </a:bodyPr>
          <a:lstStyle/>
          <a:p>
            <a:r>
              <a:rPr lang="de-DE" sz="800" dirty="0">
                <a:solidFill>
                  <a:srgbClr val="FF0000"/>
                </a:solidFill>
              </a:rPr>
              <a:t>Rot</a:t>
            </a:r>
            <a:r>
              <a:rPr lang="de-DE" sz="800" dirty="0"/>
              <a:t> = England</a:t>
            </a:r>
          </a:p>
          <a:p>
            <a:endParaRPr lang="de-DE" sz="800" dirty="0"/>
          </a:p>
          <a:p>
            <a:r>
              <a:rPr lang="de-DE" sz="800" dirty="0">
                <a:solidFill>
                  <a:schemeClr val="accent1"/>
                </a:solidFill>
              </a:rPr>
              <a:t>Blau</a:t>
            </a:r>
            <a:r>
              <a:rPr lang="de-DE" sz="800" dirty="0"/>
              <a:t> = Schottland</a:t>
            </a:r>
          </a:p>
          <a:p>
            <a:endParaRPr lang="de-DE" sz="800" dirty="0"/>
          </a:p>
          <a:p>
            <a:r>
              <a:rPr lang="de-DE" sz="800" dirty="0">
                <a:solidFill>
                  <a:schemeClr val="accent3">
                    <a:lumMod val="75000"/>
                  </a:schemeClr>
                </a:solidFill>
              </a:rPr>
              <a:t>Grün</a:t>
            </a:r>
            <a:r>
              <a:rPr lang="de-DE" sz="800" dirty="0"/>
              <a:t> = Wales</a:t>
            </a:r>
          </a:p>
          <a:p>
            <a:endParaRPr lang="de-DE" sz="800" dirty="0"/>
          </a:p>
          <a:p>
            <a:r>
              <a:rPr lang="de-DE" sz="800" dirty="0">
                <a:solidFill>
                  <a:schemeClr val="tx1">
                    <a:lumMod val="50000"/>
                    <a:lumOff val="50000"/>
                  </a:schemeClr>
                </a:solidFill>
              </a:rPr>
              <a:t>Grau</a:t>
            </a:r>
            <a:r>
              <a:rPr lang="de-DE" sz="800" dirty="0"/>
              <a:t> = Nordirland</a:t>
            </a:r>
          </a:p>
        </p:txBody>
      </p:sp>
      <p:sp>
        <p:nvSpPr>
          <p:cNvPr id="10" name="Textfeld 13">
            <a:extLst>
              <a:ext uri="{FF2B5EF4-FFF2-40B4-BE49-F238E27FC236}">
                <a16:creationId xmlns:a16="http://schemas.microsoft.com/office/drawing/2014/main" id="{8A7FF248-94A5-4FEC-B520-98D9B7B55BFA}"/>
              </a:ext>
            </a:extLst>
          </p:cNvPr>
          <p:cNvSpPr txBox="1"/>
          <p:nvPr/>
        </p:nvSpPr>
        <p:spPr>
          <a:xfrm>
            <a:off x="5055965" y="6435275"/>
            <a:ext cx="3370862" cy="338554"/>
          </a:xfrm>
          <a:prstGeom prst="rect">
            <a:avLst/>
          </a:prstGeom>
          <a:noFill/>
        </p:spPr>
        <p:txBody>
          <a:bodyPr wrap="square" rtlCol="0">
            <a:spAutoFit/>
          </a:bodyPr>
          <a:lstStyle/>
          <a:p>
            <a:pPr algn="r"/>
            <a:r>
              <a:rPr lang="de-DE" sz="800" dirty="0"/>
              <a:t>Quelle: Public Health England, 13.06.2021</a:t>
            </a:r>
          </a:p>
          <a:p>
            <a:pPr algn="r"/>
            <a:r>
              <a:rPr lang="de-DE" sz="800" dirty="0"/>
              <a:t>BBC, Gov.uk, 14.06.2021</a:t>
            </a:r>
          </a:p>
        </p:txBody>
      </p:sp>
      <p:sp>
        <p:nvSpPr>
          <p:cNvPr id="3" name="Textfeld 2">
            <a:extLst>
              <a:ext uri="{FF2B5EF4-FFF2-40B4-BE49-F238E27FC236}">
                <a16:creationId xmlns:a16="http://schemas.microsoft.com/office/drawing/2014/main" id="{2EAC9307-33E3-480D-8A19-7CD497F772E0}"/>
              </a:ext>
            </a:extLst>
          </p:cNvPr>
          <p:cNvSpPr txBox="1"/>
          <p:nvPr/>
        </p:nvSpPr>
        <p:spPr>
          <a:xfrm>
            <a:off x="1763688" y="3003731"/>
            <a:ext cx="5354420" cy="261610"/>
          </a:xfrm>
          <a:prstGeom prst="rect">
            <a:avLst/>
          </a:prstGeom>
          <a:noFill/>
        </p:spPr>
        <p:txBody>
          <a:bodyPr wrap="square" rtlCol="0">
            <a:spAutoFit/>
          </a:bodyPr>
          <a:lstStyle/>
          <a:p>
            <a:r>
              <a:rPr lang="de-DE" sz="1100" b="1" dirty="0"/>
              <a:t>Wöchentliche COVID-19 Fälle und Maßnahmen UK, KW16 – 22, 2021</a:t>
            </a:r>
            <a:endParaRPr lang="de-BE" sz="1100" b="1" dirty="0"/>
          </a:p>
        </p:txBody>
      </p:sp>
    </p:spTree>
    <p:extLst>
      <p:ext uri="{BB962C8B-B14F-4D97-AF65-F5344CB8AC3E}">
        <p14:creationId xmlns:p14="http://schemas.microsoft.com/office/powerpoint/2010/main" val="308988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369332"/>
          </a:xfrm>
        </p:spPr>
        <p:txBody>
          <a:bodyPr/>
          <a:lstStyle/>
          <a:p>
            <a:r>
              <a:rPr lang="de-DE" sz="2400" dirty="0">
                <a:latin typeface="Scala Sans OT" panose="020B0504030101020104" pitchFamily="34" charset="0"/>
              </a:rPr>
              <a:t>Zusammenfassung Situation UK</a:t>
            </a: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59532" y="734327"/>
            <a:ext cx="8424936" cy="5389345"/>
          </a:xfrm>
          <a:prstGeom prst="rect">
            <a:avLst/>
          </a:prstGeom>
          <a:noFill/>
        </p:spPr>
        <p:txBody>
          <a:bodyPr>
            <a:noAutofit/>
          </a:bodyPr>
          <a:lstStyle/>
          <a:p>
            <a:pPr marL="457200"/>
            <a:r>
              <a:rPr lang="de-DE" sz="2000" dirty="0"/>
              <a:t>Delta-Variante mittlerweile landesweit über 90% der Fälle</a:t>
            </a:r>
          </a:p>
          <a:p>
            <a:pPr marL="457200"/>
            <a:r>
              <a:rPr lang="de-DE" sz="2000" dirty="0"/>
              <a:t>Übertragbarkeit 64% höher als Alpha-Variante</a:t>
            </a:r>
          </a:p>
          <a:p>
            <a:pPr marL="457200"/>
            <a:r>
              <a:rPr lang="de-DE" sz="2000" dirty="0"/>
              <a:t>Anstieg Krankenhausaufnahmen um 43%, Todesfälle stabil</a:t>
            </a:r>
          </a:p>
          <a:p>
            <a:pPr marL="457200"/>
            <a:r>
              <a:rPr lang="de-DE" sz="2000" dirty="0"/>
              <a:t>80% der aktuellen Hospitalisierungen nicht oder nur mit 1 Dosis geimpft</a:t>
            </a:r>
          </a:p>
          <a:p>
            <a:pPr marL="457200"/>
            <a:r>
              <a:rPr lang="de-DE" sz="2000" dirty="0"/>
              <a:t>Großteil Fälle &lt;50 Jahre</a:t>
            </a:r>
          </a:p>
          <a:p>
            <a:pPr marL="457200"/>
            <a:r>
              <a:rPr lang="de-DE" sz="2000" dirty="0"/>
              <a:t>Impfeffektivität gegen Hospitalisierung hoch </a:t>
            </a:r>
          </a:p>
          <a:p>
            <a:pPr lvl="1"/>
            <a:r>
              <a:rPr lang="en-US" dirty="0" err="1"/>
              <a:t>BioNTech</a:t>
            </a:r>
            <a:r>
              <a:rPr lang="en-US" dirty="0"/>
              <a:t>: 94% </a:t>
            </a:r>
            <a:r>
              <a:rPr lang="en-US" dirty="0" err="1"/>
              <a:t>nach</a:t>
            </a:r>
            <a:r>
              <a:rPr lang="en-US" dirty="0"/>
              <a:t> 1. </a:t>
            </a:r>
            <a:r>
              <a:rPr lang="en-US" dirty="0" err="1"/>
              <a:t>Dosis</a:t>
            </a:r>
            <a:r>
              <a:rPr lang="en-US" dirty="0"/>
              <a:t> | 96% </a:t>
            </a:r>
            <a:r>
              <a:rPr lang="en-US" dirty="0" err="1"/>
              <a:t>nach</a:t>
            </a:r>
            <a:r>
              <a:rPr lang="en-US" dirty="0"/>
              <a:t> 2. </a:t>
            </a:r>
            <a:r>
              <a:rPr lang="en-US" dirty="0" err="1"/>
              <a:t>Dosis</a:t>
            </a:r>
            <a:endParaRPr lang="en-US" dirty="0"/>
          </a:p>
          <a:p>
            <a:pPr lvl="1"/>
            <a:r>
              <a:rPr lang="en-US" dirty="0"/>
              <a:t>AstraZeneca: 72% </a:t>
            </a:r>
            <a:r>
              <a:rPr lang="en-US" dirty="0" err="1"/>
              <a:t>nach</a:t>
            </a:r>
            <a:r>
              <a:rPr lang="en-US" dirty="0"/>
              <a:t> 1. </a:t>
            </a:r>
            <a:r>
              <a:rPr lang="en-US" dirty="0" err="1"/>
              <a:t>Dosis</a:t>
            </a:r>
            <a:r>
              <a:rPr lang="en-US" dirty="0"/>
              <a:t> | 92% </a:t>
            </a:r>
            <a:r>
              <a:rPr lang="en-US" dirty="0" err="1"/>
              <a:t>nach</a:t>
            </a:r>
            <a:r>
              <a:rPr lang="en-US" dirty="0"/>
              <a:t> 2. </a:t>
            </a:r>
            <a:r>
              <a:rPr lang="en-US" dirty="0" err="1"/>
              <a:t>Dosis</a:t>
            </a:r>
            <a:endParaRPr lang="de-DE" sz="2000" dirty="0"/>
          </a:p>
          <a:p>
            <a:pPr marL="457200"/>
            <a:r>
              <a:rPr lang="de-DE" sz="2000" dirty="0"/>
              <a:t>Anstieg der Fallzahlen vermutlich aufgrund Kombination verschiedener Faktoren (Delta-Variante, Lockerung von Maßnahmen, </a:t>
            </a:r>
            <a:r>
              <a:rPr lang="de-DE" sz="2000"/>
              <a:t>ungeimpfte Bevölkerungsgruppen)</a:t>
            </a:r>
            <a:endParaRPr lang="de-DE" sz="2000" dirty="0"/>
          </a:p>
          <a:p>
            <a:pPr marL="114300" indent="0">
              <a:buNone/>
            </a:pPr>
            <a:endParaRPr lang="de-DE" sz="2000" dirty="0"/>
          </a:p>
          <a:p>
            <a:pPr marL="457200"/>
            <a:endParaRPr lang="de-DE" sz="2000" dirty="0"/>
          </a:p>
        </p:txBody>
      </p:sp>
    </p:spTree>
    <p:extLst>
      <p:ext uri="{BB962C8B-B14F-4D97-AF65-F5344CB8AC3E}">
        <p14:creationId xmlns:p14="http://schemas.microsoft.com/office/powerpoint/2010/main" val="18301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0A0CFE7-B5A9-4E01-BFCB-5ECD930EB988}"/>
              </a:ext>
            </a:extLst>
          </p:cNvPr>
          <p:cNvSpPr txBox="1"/>
          <p:nvPr/>
        </p:nvSpPr>
        <p:spPr>
          <a:xfrm>
            <a:off x="2843808" y="3044279"/>
            <a:ext cx="3456384" cy="769441"/>
          </a:xfrm>
          <a:prstGeom prst="rect">
            <a:avLst/>
          </a:prstGeom>
          <a:noFill/>
        </p:spPr>
        <p:txBody>
          <a:bodyPr wrap="square" rtlCol="0">
            <a:spAutoFit/>
          </a:bodyPr>
          <a:lstStyle/>
          <a:p>
            <a:pPr algn="ctr"/>
            <a:r>
              <a:rPr lang="de-DE" sz="4400" dirty="0">
                <a:solidFill>
                  <a:srgbClr val="0070C0"/>
                </a:solidFill>
              </a:rPr>
              <a:t>Back </a:t>
            </a:r>
            <a:r>
              <a:rPr lang="de-DE" sz="4400" dirty="0" err="1">
                <a:solidFill>
                  <a:srgbClr val="0070C0"/>
                </a:solidFill>
              </a:rPr>
              <a:t>up</a:t>
            </a:r>
            <a:endParaRPr lang="de-BE" sz="4400" dirty="0">
              <a:solidFill>
                <a:srgbClr val="0070C0"/>
              </a:solidFill>
            </a:endParaRPr>
          </a:p>
        </p:txBody>
      </p:sp>
    </p:spTree>
    <p:extLst>
      <p:ext uri="{BB962C8B-B14F-4D97-AF65-F5344CB8AC3E}">
        <p14:creationId xmlns:p14="http://schemas.microsoft.com/office/powerpoint/2010/main" val="87254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Delta-Variante (B.1.612.2) ,Geschlecht und Alter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6" y="692696"/>
            <a:ext cx="8596648" cy="5389345"/>
          </a:xfrm>
          <a:prstGeom prst="rect">
            <a:avLst/>
          </a:prstGeom>
          <a:noFill/>
        </p:spPr>
        <p:txBody>
          <a:bodyPr>
            <a:noAutofit/>
          </a:bodyPr>
          <a:lstStyle/>
          <a:p>
            <a:r>
              <a:rPr lang="de-DE" dirty="0"/>
              <a:t>Altersverteilung bei Männern und Frauen gleich</a:t>
            </a:r>
          </a:p>
          <a:p>
            <a:r>
              <a:rPr lang="de-DE" dirty="0"/>
              <a:t>Vorrangig junge Menschen, etwas häufiger Männer (Ausbrüche z.B. in Universitäten) </a:t>
            </a:r>
          </a:p>
          <a:p>
            <a:pPr marL="457200"/>
            <a:endParaRPr lang="de-DE" sz="2000" dirty="0"/>
          </a:p>
        </p:txBody>
      </p:sp>
      <p:pic>
        <p:nvPicPr>
          <p:cNvPr id="2" name="Grafik 1">
            <a:extLst>
              <a:ext uri="{FF2B5EF4-FFF2-40B4-BE49-F238E27FC236}">
                <a16:creationId xmlns:a16="http://schemas.microsoft.com/office/drawing/2014/main" id="{218AAD25-6FE6-4AAE-A3E5-44B960872850}"/>
              </a:ext>
            </a:extLst>
          </p:cNvPr>
          <p:cNvPicPr>
            <a:picLocks noChangeAspect="1"/>
          </p:cNvPicPr>
          <p:nvPr/>
        </p:nvPicPr>
        <p:blipFill>
          <a:blip r:embed="rId3"/>
          <a:stretch>
            <a:fillRect/>
          </a:stretch>
        </p:blipFill>
        <p:spPr>
          <a:xfrm>
            <a:off x="395537" y="2261933"/>
            <a:ext cx="6768752" cy="3820107"/>
          </a:xfrm>
          <a:prstGeom prst="rect">
            <a:avLst/>
          </a:prstGeom>
        </p:spPr>
      </p:pic>
    </p:spTree>
    <p:extLst>
      <p:ext uri="{BB962C8B-B14F-4D97-AF65-F5344CB8AC3E}">
        <p14:creationId xmlns:p14="http://schemas.microsoft.com/office/powerpoint/2010/main" val="527458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Delta-Variante (B.1.612.2) und Alter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6" y="692696"/>
            <a:ext cx="8596648" cy="5389345"/>
          </a:xfrm>
          <a:prstGeom prst="rect">
            <a:avLst/>
          </a:prstGeom>
          <a:noFill/>
        </p:spPr>
        <p:txBody>
          <a:bodyPr>
            <a:noAutofit/>
          </a:bodyPr>
          <a:lstStyle/>
          <a:p>
            <a:r>
              <a:rPr lang="de-DE" dirty="0"/>
              <a:t>Keine direkten Daten zu Altersverteilung im Vergleich zu </a:t>
            </a:r>
            <a:r>
              <a:rPr lang="de-DE" dirty="0" err="1"/>
              <a:t>wt</a:t>
            </a:r>
            <a:r>
              <a:rPr lang="de-DE" dirty="0"/>
              <a:t> oder Alpha</a:t>
            </a:r>
          </a:p>
          <a:p>
            <a:r>
              <a:rPr lang="de-DE" dirty="0"/>
              <a:t>Contact </a:t>
            </a:r>
            <a:r>
              <a:rPr lang="de-DE" dirty="0" err="1"/>
              <a:t>tracing</a:t>
            </a:r>
            <a:r>
              <a:rPr lang="de-DE" dirty="0"/>
              <a:t> Daten zeigen Dominanz der Delta Variante in Expositionen verschiedener Altersgruppen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050" dirty="0"/>
          </a:p>
          <a:p>
            <a:r>
              <a:rPr lang="de-DE" dirty="0"/>
              <a:t>Verdopplungszeit von S-gen positiven Fällen (ǂ Alpha-Variante) in </a:t>
            </a:r>
            <a:r>
              <a:rPr lang="de-DE" b="1" dirty="0"/>
              <a:t>allen</a:t>
            </a:r>
            <a:r>
              <a:rPr lang="de-DE" dirty="0"/>
              <a:t> Altersgruppen: 7 Tage</a:t>
            </a:r>
          </a:p>
          <a:p>
            <a:pPr marL="457200"/>
            <a:endParaRPr lang="de-DE" sz="2000" dirty="0"/>
          </a:p>
        </p:txBody>
      </p:sp>
      <p:pic>
        <p:nvPicPr>
          <p:cNvPr id="4" name="Grafik 3">
            <a:extLst>
              <a:ext uri="{FF2B5EF4-FFF2-40B4-BE49-F238E27FC236}">
                <a16:creationId xmlns:a16="http://schemas.microsoft.com/office/drawing/2014/main" id="{250D8A61-0B99-4559-8CA5-8B4901E199CD}"/>
              </a:ext>
            </a:extLst>
          </p:cNvPr>
          <p:cNvPicPr>
            <a:picLocks noChangeAspect="1"/>
          </p:cNvPicPr>
          <p:nvPr/>
        </p:nvPicPr>
        <p:blipFill>
          <a:blip r:embed="rId3"/>
          <a:stretch>
            <a:fillRect/>
          </a:stretch>
        </p:blipFill>
        <p:spPr>
          <a:xfrm>
            <a:off x="1187624" y="1772816"/>
            <a:ext cx="6493374" cy="3968173"/>
          </a:xfrm>
          <a:prstGeom prst="rect">
            <a:avLst/>
          </a:prstGeom>
        </p:spPr>
      </p:pic>
    </p:spTree>
    <p:extLst>
      <p:ext uri="{BB962C8B-B14F-4D97-AF65-F5344CB8AC3E}">
        <p14:creationId xmlns:p14="http://schemas.microsoft.com/office/powerpoint/2010/main" val="273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Delta-Variante (B.1.612.2) und Impfung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5" y="764705"/>
            <a:ext cx="8424937" cy="4968552"/>
          </a:xfrm>
          <a:prstGeom prst="rect">
            <a:avLst/>
          </a:prstGeom>
          <a:noFill/>
        </p:spPr>
        <p:txBody>
          <a:bodyPr>
            <a:noAutofit/>
          </a:bodyPr>
          <a:lstStyle/>
          <a:p>
            <a:r>
              <a:rPr lang="de-DE" dirty="0"/>
              <a:t>Impfeffektivität gegen Hospitalisierung (Preprint PHE)</a:t>
            </a:r>
          </a:p>
          <a:p>
            <a:pPr lvl="1"/>
            <a:r>
              <a:rPr lang="en-US" dirty="0" err="1"/>
              <a:t>BioNTech</a:t>
            </a:r>
            <a:r>
              <a:rPr lang="en-US" dirty="0"/>
              <a:t> 96% </a:t>
            </a:r>
            <a:r>
              <a:rPr lang="en-US" dirty="0" err="1"/>
              <a:t>nach</a:t>
            </a:r>
            <a:r>
              <a:rPr lang="en-US" dirty="0"/>
              <a:t> 2. </a:t>
            </a:r>
            <a:r>
              <a:rPr lang="en-US" dirty="0" err="1"/>
              <a:t>Dosis</a:t>
            </a:r>
            <a:r>
              <a:rPr lang="en-US" dirty="0"/>
              <a:t>, 94% </a:t>
            </a:r>
            <a:r>
              <a:rPr lang="en-US" dirty="0" err="1"/>
              <a:t>nach</a:t>
            </a:r>
            <a:r>
              <a:rPr lang="en-US" dirty="0"/>
              <a:t> 1. </a:t>
            </a:r>
            <a:r>
              <a:rPr lang="en-US" dirty="0" err="1"/>
              <a:t>Dosis</a:t>
            </a:r>
            <a:r>
              <a:rPr lang="en-US" dirty="0"/>
              <a:t> </a:t>
            </a:r>
          </a:p>
          <a:p>
            <a:pPr lvl="1"/>
            <a:r>
              <a:rPr lang="en-US" dirty="0"/>
              <a:t>AstraZeneca 92% </a:t>
            </a:r>
            <a:r>
              <a:rPr lang="en-US" dirty="0" err="1"/>
              <a:t>nach</a:t>
            </a:r>
            <a:r>
              <a:rPr lang="en-US" dirty="0"/>
              <a:t> 2. </a:t>
            </a:r>
            <a:r>
              <a:rPr lang="en-US" dirty="0" err="1"/>
              <a:t>Dosis</a:t>
            </a:r>
            <a:r>
              <a:rPr lang="en-US" dirty="0"/>
              <a:t>, 72% </a:t>
            </a:r>
            <a:r>
              <a:rPr lang="en-US" dirty="0" err="1"/>
              <a:t>nach</a:t>
            </a:r>
            <a:r>
              <a:rPr lang="en-US" dirty="0"/>
              <a:t> 1. </a:t>
            </a:r>
            <a:r>
              <a:rPr lang="en-US" dirty="0" err="1"/>
              <a:t>Dosis</a:t>
            </a:r>
            <a:endParaRPr lang="en-US" dirty="0"/>
          </a:p>
          <a:p>
            <a:pPr lvl="1"/>
            <a:endParaRPr lang="en-US" dirty="0"/>
          </a:p>
          <a:p>
            <a:r>
              <a:rPr lang="de-DE" dirty="0"/>
              <a:t>Impfeffektivität gegen symptomatische Erkrankung </a:t>
            </a:r>
          </a:p>
          <a:p>
            <a:pPr lvl="1"/>
            <a:r>
              <a:rPr lang="de-DE" dirty="0"/>
              <a:t>Impfeffektivität </a:t>
            </a:r>
            <a:r>
              <a:rPr lang="de-DE" dirty="0" err="1"/>
              <a:t>gg</a:t>
            </a:r>
            <a:r>
              <a:rPr lang="de-DE" dirty="0"/>
              <a:t> </a:t>
            </a:r>
            <a:r>
              <a:rPr lang="de-DE" dirty="0" err="1"/>
              <a:t>sympt</a:t>
            </a:r>
            <a:r>
              <a:rPr lang="de-DE" dirty="0"/>
              <a:t>. Erkrankung ohne 2. Dosis 17% geringer als bei Alpha-Variante Impfeffektivität 14 Tage nach 2. Dosis hoch (80,8%)</a:t>
            </a:r>
          </a:p>
          <a:p>
            <a:pPr lvl="1"/>
            <a:endParaRPr lang="de-DE" dirty="0"/>
          </a:p>
          <a:p>
            <a:pPr lvl="1"/>
            <a:endParaRPr lang="de-DE" dirty="0"/>
          </a:p>
          <a:p>
            <a:endParaRPr lang="de-DE" dirty="0"/>
          </a:p>
          <a:p>
            <a:endParaRPr lang="de-DE" dirty="0"/>
          </a:p>
          <a:p>
            <a:endParaRPr lang="de-DE" dirty="0"/>
          </a:p>
          <a:p>
            <a:r>
              <a:rPr lang="de-DE" dirty="0"/>
              <a:t>Unter 35 714 NHS </a:t>
            </a:r>
            <a:r>
              <a:rPr lang="de-DE" dirty="0" err="1"/>
              <a:t>healthcare</a:t>
            </a:r>
            <a:r>
              <a:rPr lang="de-DE" dirty="0"/>
              <a:t> </a:t>
            </a:r>
            <a:r>
              <a:rPr lang="de-DE" dirty="0" err="1"/>
              <a:t>worker</a:t>
            </a:r>
            <a:r>
              <a:rPr lang="de-DE" dirty="0"/>
              <a:t> 	(Impfquote 95%) kein Anstieg positiver PCR Tests </a:t>
            </a:r>
          </a:p>
          <a:p>
            <a:pPr lvl="1"/>
            <a:endParaRPr lang="de-DE" dirty="0"/>
          </a:p>
          <a:p>
            <a:pPr marL="457200"/>
            <a:endParaRPr lang="de-DE" sz="2000" dirty="0"/>
          </a:p>
        </p:txBody>
      </p:sp>
      <p:pic>
        <p:nvPicPr>
          <p:cNvPr id="2" name="Grafik 1">
            <a:extLst>
              <a:ext uri="{FF2B5EF4-FFF2-40B4-BE49-F238E27FC236}">
                <a16:creationId xmlns:a16="http://schemas.microsoft.com/office/drawing/2014/main" id="{CF41C8F7-9B8D-467C-979A-95456141DC49}"/>
              </a:ext>
            </a:extLst>
          </p:cNvPr>
          <p:cNvPicPr>
            <a:picLocks noChangeAspect="1"/>
          </p:cNvPicPr>
          <p:nvPr/>
        </p:nvPicPr>
        <p:blipFill>
          <a:blip r:embed="rId3"/>
          <a:stretch>
            <a:fillRect/>
          </a:stretch>
        </p:blipFill>
        <p:spPr>
          <a:xfrm>
            <a:off x="971600" y="3399535"/>
            <a:ext cx="6660232" cy="1386205"/>
          </a:xfrm>
          <a:prstGeom prst="rect">
            <a:avLst/>
          </a:prstGeom>
        </p:spPr>
      </p:pic>
    </p:spTree>
    <p:extLst>
      <p:ext uri="{BB962C8B-B14F-4D97-AF65-F5344CB8AC3E}">
        <p14:creationId xmlns:p14="http://schemas.microsoft.com/office/powerpoint/2010/main" val="3435790103"/>
      </p:ext>
    </p:extLst>
  </p:cSld>
  <p:clrMapOvr>
    <a:masterClrMapping/>
  </p:clrMapOvr>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2104</Words>
  <Application>Microsoft Office PowerPoint</Application>
  <PresentationFormat>Bildschirmpräsentation (4:3)</PresentationFormat>
  <Paragraphs>295</Paragraphs>
  <Slides>10</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Calibri</vt:lpstr>
      <vt:lpstr>ＭＳ 明朝</vt:lpstr>
      <vt:lpstr>Scala Sans OT</vt:lpstr>
      <vt:lpstr>ScalaSansPro-Bold</vt:lpstr>
      <vt:lpstr>Wingdings</vt:lpstr>
      <vt:lpstr>Office-Design</vt:lpstr>
      <vt:lpstr>Top 10 Länder nach Anzahl neuer COVID-19-Fälle</vt:lpstr>
      <vt:lpstr>Vereinigtes Königreich (UK)</vt:lpstr>
      <vt:lpstr>Delta-Variante (B.1.612.2) vs. Alpha (B1.1.7) (UK) </vt:lpstr>
      <vt:lpstr>Maßnahmen im Vereinigten Königreich (UK) </vt:lpstr>
      <vt:lpstr>Zusammenfassung Situation UK</vt:lpstr>
      <vt:lpstr>PowerPoint-Präsentation</vt:lpstr>
      <vt:lpstr>Delta-Variante (B.1.612.2) ,Geschlecht und Alter (UK) </vt:lpstr>
      <vt:lpstr>Delta-Variante (B.1.612.2) und Alter (UK) </vt:lpstr>
      <vt:lpstr>Delta-Variante (B.1.612.2) und Impfung (UK) </vt:lpstr>
      <vt:lpstr>Maßnahmen im Vereinigten Königreich (UK) </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Schweiz</dc:title>
  <dc:creator>Karo, Basel</dc:creator>
  <cp:lastModifiedBy>Denkel, Luisa</cp:lastModifiedBy>
  <cp:revision>1427</cp:revision>
  <cp:lastPrinted>2020-09-29T15:21:52Z</cp:lastPrinted>
  <dcterms:created xsi:type="dcterms:W3CDTF">2020-03-24T07:57:46Z</dcterms:created>
  <dcterms:modified xsi:type="dcterms:W3CDTF">2021-06-22T09:33:51Z</dcterms:modified>
</cp:coreProperties>
</file>