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9" r:id="rId3"/>
    <p:sldId id="258" r:id="rId4"/>
    <p:sldId id="288" r:id="rId5"/>
    <p:sldId id="281" r:id="rId6"/>
    <p:sldId id="289" r:id="rId7"/>
    <p:sldId id="284" r:id="rId8"/>
    <p:sldId id="285" r:id="rId9"/>
    <p:sldId id="286" r:id="rId10"/>
    <p:sldId id="279" r:id="rId11"/>
    <p:sldId id="287" r:id="rId12"/>
    <p:sldId id="280"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senpour, Amir" initials="MA" lastIdx="2" clrIdx="0">
    <p:extLst>
      <p:ext uri="{19B8F6BF-5375-455C-9EA6-DF929625EA0E}">
        <p15:presenceInfo xmlns:p15="http://schemas.microsoft.com/office/powerpoint/2012/main" userId="S-1-5-21-283016044-3387516373-1648638545-1945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B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6" autoAdjust="0"/>
    <p:restoredTop sz="81098" autoAdjust="0"/>
  </p:normalViewPr>
  <p:slideViewPr>
    <p:cSldViewPr showGuides="1">
      <p:cViewPr varScale="1">
        <p:scale>
          <a:sx n="64" d="100"/>
          <a:sy n="64" d="100"/>
        </p:scale>
        <p:origin x="776" y="36"/>
      </p:cViewPr>
      <p:guideLst>
        <p:guide orient="horz" pos="2160"/>
        <p:guide pos="3840"/>
      </p:guideLst>
    </p:cSldViewPr>
  </p:slideViewPr>
  <p:outlineViewPr>
    <p:cViewPr>
      <p:scale>
        <a:sx n="33" d="100"/>
        <a:sy n="33" d="100"/>
      </p:scale>
      <p:origin x="0" y="-266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59025-3C63-43C4-8B0E-710151024EA7}" type="datetimeFigureOut">
              <a:rPr lang="de-DE" smtClean="0"/>
              <a:t>18.06.2021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0CF58-F8AE-4306-91E6-E5B4FBFABC01}" type="slidenum">
              <a:rPr lang="de-DE" smtClean="0"/>
              <a:t>‹Nr.›</a:t>
            </a:fld>
            <a:endParaRPr lang="de-DE"/>
          </a:p>
        </p:txBody>
      </p:sp>
    </p:spTree>
    <p:extLst>
      <p:ext uri="{BB962C8B-B14F-4D97-AF65-F5344CB8AC3E}">
        <p14:creationId xmlns:p14="http://schemas.microsoft.com/office/powerpoint/2010/main" val="98652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750CF58-F8AE-4306-91E6-E5B4FBFABC01}" type="slidenum">
              <a:rPr lang="de-DE" smtClean="0"/>
              <a:t>1</a:t>
            </a:fld>
            <a:endParaRPr lang="de-DE"/>
          </a:p>
        </p:txBody>
      </p:sp>
    </p:spTree>
    <p:extLst>
      <p:ext uri="{BB962C8B-B14F-4D97-AF65-F5344CB8AC3E}">
        <p14:creationId xmlns:p14="http://schemas.microsoft.com/office/powerpoint/2010/main" val="103471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8" y="1268412"/>
            <a:ext cx="5976000" cy="3656515"/>
          </a:xfrm>
        </p:spPr>
        <p:txBody>
          <a:bodyPr anchor="t"/>
          <a:lstStyle>
            <a:lvl1pPr algn="l">
              <a:defRPr sz="60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5208436"/>
            <a:ext cx="5975351" cy="1396536"/>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8"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43142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Bild (brei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Advanced Concepts in Causal Inference (MPH 33 im WiSe 2019)</a:t>
            </a:r>
            <a:endParaRPr lang="de-DE" dirty="0"/>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8" y="1268412"/>
            <a:ext cx="11591923"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369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0" y="0"/>
            <a:ext cx="12192000" cy="6858000"/>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7306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Advanced Concepts in Causal Inference (MPH 33 im WiSe 2019)</a:t>
            </a:r>
            <a:endParaRPr lang="de-DE" dirty="0"/>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275582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D2A20E-A742-4D97-A6EE-053013FE5DAC}"/>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503D3AE9-F8AA-426F-A679-BB57EC884EE1}"/>
              </a:ext>
            </a:extLst>
          </p:cNvPr>
          <p:cNvSpPr>
            <a:spLocks noGrp="1"/>
          </p:cNvSpPr>
          <p:nvPr>
            <p:ph type="ftr" sz="quarter" idx="11"/>
          </p:nvPr>
        </p:nvSpPr>
        <p:spPr/>
        <p:txBody>
          <a:bodyPr/>
          <a:lstStyle/>
          <a:p>
            <a:r>
              <a:rPr lang="de-DE"/>
              <a:t>Advanced Concepts in Causal Inference (MPH 33 im WiSe 2019)</a:t>
            </a:r>
            <a:endParaRPr lang="de-DE" dirty="0"/>
          </a:p>
        </p:txBody>
      </p:sp>
      <p:sp>
        <p:nvSpPr>
          <p:cNvPr id="4" name="Foliennummernplatzhalter 3">
            <a:extLst>
              <a:ext uri="{FF2B5EF4-FFF2-40B4-BE49-F238E27FC236}">
                <a16:creationId xmlns:a16="http://schemas.microsoft.com/office/drawing/2014/main" id="{1930ADF6-A91F-4CC3-A7AC-E55FF446D183}"/>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2794263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7" y="1306513"/>
            <a:ext cx="11593185" cy="1690439"/>
          </a:xfrm>
        </p:spPr>
        <p:txBody>
          <a:bodyPr anchor="t"/>
          <a:lstStyle>
            <a:lvl1pPr algn="l">
              <a:defRPr sz="40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3248980"/>
            <a:ext cx="11591926" cy="3355992"/>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279493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8" y="1306513"/>
            <a:ext cx="5976000" cy="3642276"/>
          </a:xfrm>
        </p:spPr>
        <p:txBody>
          <a:bodyPr anchor="t"/>
          <a:lstStyle>
            <a:lvl1pPr algn="l">
              <a:defRPr sz="40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5208436"/>
            <a:ext cx="5975351" cy="1396536"/>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8"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8627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7C6A3-E0EF-4FA5-9985-39667BB5D1BA}"/>
              </a:ext>
            </a:extLst>
          </p:cNvPr>
          <p:cNvSpPr>
            <a:spLocks noGrp="1"/>
          </p:cNvSpPr>
          <p:nvPr>
            <p:ph type="title" hasCustomPrompt="1"/>
          </p:nvPr>
        </p:nvSpPr>
        <p:spPr/>
        <p:txBody>
          <a:bodyPr/>
          <a:lstStyle>
            <a:lvl1pPr>
              <a:defRPr/>
            </a:lvl1pPr>
          </a:lstStyle>
          <a:p>
            <a:r>
              <a:rPr lang="de-DE" dirty="0"/>
              <a:t>Titel</a:t>
            </a:r>
          </a:p>
        </p:txBody>
      </p:sp>
      <p:sp>
        <p:nvSpPr>
          <p:cNvPr id="3" name="Inhaltsplatzhalter 2">
            <a:extLst>
              <a:ext uri="{FF2B5EF4-FFF2-40B4-BE49-F238E27FC236}">
                <a16:creationId xmlns:a16="http://schemas.microsoft.com/office/drawing/2014/main" id="{47163F39-DA16-4AA3-9128-D0141D3C3454}"/>
              </a:ext>
            </a:extLst>
          </p:cNvPr>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3CACADEE-A7A1-4B00-995B-32E6A1A02147}"/>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E194B1DF-2FD1-40EA-AC3F-A033005D1A01}"/>
              </a:ext>
            </a:extLst>
          </p:cNvPr>
          <p:cNvSpPr>
            <a:spLocks noGrp="1"/>
          </p:cNvSpPr>
          <p:nvPr>
            <p:ph type="ftr" sz="quarter" idx="11"/>
          </p:nvPr>
        </p:nvSpPr>
        <p:spPr/>
        <p:txBody>
          <a:bodyPr/>
          <a:lstStyle/>
          <a:p>
            <a:r>
              <a:rPr lang="de-DE"/>
              <a:t>Advanced Concepts in Causal Inference (MPH 33 im WiSe 2019)</a:t>
            </a:r>
            <a:endParaRPr lang="de-DE" dirty="0"/>
          </a:p>
        </p:txBody>
      </p:sp>
      <p:sp>
        <p:nvSpPr>
          <p:cNvPr id="6" name="Foliennummernplatzhalter 5">
            <a:extLst>
              <a:ext uri="{FF2B5EF4-FFF2-40B4-BE49-F238E27FC236}">
                <a16:creationId xmlns:a16="http://schemas.microsoft.com/office/drawing/2014/main" id="{8359BBFA-AA87-4BCF-8665-A95DD26A9A9C}"/>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374445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Advanced Concepts in Causal Inference (MPH 33 im WiSe 2019)</a:t>
            </a:r>
            <a:endParaRPr lang="de-DE" dirty="0"/>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7" y="2241550"/>
            <a:ext cx="11591925" cy="39957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089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8" y="1324895"/>
            <a:ext cx="5975982"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Advanced Concepts in Causal Inference (MPH 33 im WiSe 2019)</a:t>
            </a:r>
            <a:endParaRPr lang="de-DE" dirty="0"/>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5975982" cy="39957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6575425" y="1268412"/>
            <a:ext cx="5316538"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36650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xt und Bild (bre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8" y="1324895"/>
            <a:ext cx="3659721"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Advanced Concepts in Causal Inference (MPH 33 im WiSe 2019)</a:t>
            </a:r>
            <a:endParaRPr lang="de-DE" dirty="0"/>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3659721" cy="39957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4259796" y="1268412"/>
            <a:ext cx="7632167"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1478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xt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9" y="1324895"/>
            <a:ext cx="3156346"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Advanced Concepts in Causal Inference (MPH 33 im WiSe 2019)</a:t>
            </a:r>
            <a:endParaRPr lang="de-DE" dirty="0"/>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9" y="2241550"/>
            <a:ext cx="3156346" cy="39957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7968208" y="1268412"/>
            <a:ext cx="3923755" cy="4968875"/>
          </a:xfrm>
          <a:solidFill>
            <a:schemeClr val="accent4"/>
          </a:solidFill>
        </p:spPr>
        <p:txBody>
          <a:bodyPr anchor="ctr"/>
          <a:lstStyle>
            <a:lvl1pPr marL="0" indent="0" algn="ctr">
              <a:buNone/>
              <a:defRPr/>
            </a:lvl1pPr>
          </a:lstStyle>
          <a:p>
            <a:r>
              <a:rPr lang="de-DE"/>
              <a:t>Bild durch Klicken auf Symbol hinzufügen</a:t>
            </a:r>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756421" y="1268412"/>
            <a:ext cx="3923755"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17111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ilder und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Advanced Concepts in Causal Inference (MPH 33 im WiSe 2019)</a:t>
            </a:r>
            <a:endParaRPr lang="de-DE" dirty="0"/>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9"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2" name="Textplatzhalter 6">
            <a:extLst>
              <a:ext uri="{FF2B5EF4-FFF2-40B4-BE49-F238E27FC236}">
                <a16:creationId xmlns:a16="http://schemas.microsoft.com/office/drawing/2014/main" id="{F7359EAB-27F8-40C6-BEA9-BE6360AAA5AF}"/>
              </a:ext>
            </a:extLst>
          </p:cNvPr>
          <p:cNvSpPr>
            <a:spLocks noGrp="1"/>
          </p:cNvSpPr>
          <p:nvPr>
            <p:ph type="body" sz="quarter" idx="16"/>
          </p:nvPr>
        </p:nvSpPr>
        <p:spPr>
          <a:xfrm>
            <a:off x="2928331"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9">
            <a:extLst>
              <a:ext uri="{FF2B5EF4-FFF2-40B4-BE49-F238E27FC236}">
                <a16:creationId xmlns:a16="http://schemas.microsoft.com/office/drawing/2014/main" id="{4BF1E103-4F49-4361-A0CA-5F024751F1B8}"/>
              </a:ext>
            </a:extLst>
          </p:cNvPr>
          <p:cNvSpPr>
            <a:spLocks noGrp="1"/>
          </p:cNvSpPr>
          <p:nvPr>
            <p:ph type="pic" sz="quarter" idx="17"/>
          </p:nvPr>
        </p:nvSpPr>
        <p:spPr>
          <a:xfrm>
            <a:off x="2928331"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4" name="Textplatzhalter 6">
            <a:extLst>
              <a:ext uri="{FF2B5EF4-FFF2-40B4-BE49-F238E27FC236}">
                <a16:creationId xmlns:a16="http://schemas.microsoft.com/office/drawing/2014/main" id="{1930E164-C9BB-4A82-9524-60B17ADA31BF}"/>
              </a:ext>
            </a:extLst>
          </p:cNvPr>
          <p:cNvSpPr>
            <a:spLocks noGrp="1"/>
          </p:cNvSpPr>
          <p:nvPr>
            <p:ph type="body" sz="quarter" idx="18"/>
          </p:nvPr>
        </p:nvSpPr>
        <p:spPr>
          <a:xfrm>
            <a:off x="5556623"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Bildplatzhalter 9">
            <a:extLst>
              <a:ext uri="{FF2B5EF4-FFF2-40B4-BE49-F238E27FC236}">
                <a16:creationId xmlns:a16="http://schemas.microsoft.com/office/drawing/2014/main" id="{C4B605E8-1358-46B0-9403-42BC0A5E76AD}"/>
              </a:ext>
            </a:extLst>
          </p:cNvPr>
          <p:cNvSpPr>
            <a:spLocks noGrp="1"/>
          </p:cNvSpPr>
          <p:nvPr>
            <p:ph type="pic" sz="quarter" idx="19"/>
          </p:nvPr>
        </p:nvSpPr>
        <p:spPr>
          <a:xfrm>
            <a:off x="5556623"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6" name="Textplatzhalter 6">
            <a:extLst>
              <a:ext uri="{FF2B5EF4-FFF2-40B4-BE49-F238E27FC236}">
                <a16:creationId xmlns:a16="http://schemas.microsoft.com/office/drawing/2014/main" id="{9F1A9615-15C9-4659-8463-5A13E8C34802}"/>
              </a:ext>
            </a:extLst>
          </p:cNvPr>
          <p:cNvSpPr>
            <a:spLocks noGrp="1"/>
          </p:cNvSpPr>
          <p:nvPr>
            <p:ph type="body" sz="quarter" idx="20"/>
          </p:nvPr>
        </p:nvSpPr>
        <p:spPr>
          <a:xfrm>
            <a:off x="8184915"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Bildplatzhalter 9">
            <a:extLst>
              <a:ext uri="{FF2B5EF4-FFF2-40B4-BE49-F238E27FC236}">
                <a16:creationId xmlns:a16="http://schemas.microsoft.com/office/drawing/2014/main" id="{4C8D2B3B-711C-45A3-A866-73C14337CBB7}"/>
              </a:ext>
            </a:extLst>
          </p:cNvPr>
          <p:cNvSpPr>
            <a:spLocks noGrp="1"/>
          </p:cNvSpPr>
          <p:nvPr>
            <p:ph type="pic" sz="quarter" idx="21"/>
          </p:nvPr>
        </p:nvSpPr>
        <p:spPr>
          <a:xfrm>
            <a:off x="8184915"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83439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Bild (schma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Advanced Concepts in Causal Inference (MPH 33 im WiSe 2019)</a:t>
            </a:r>
            <a:endParaRPr lang="de-DE" dirty="0"/>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2"/>
            <a:ext cx="7380138"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56649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D51B7A0-2349-4EDA-A63A-B7A717CFB1D7}"/>
              </a:ext>
            </a:extLst>
          </p:cNvPr>
          <p:cNvSpPr>
            <a:spLocks noGrp="1"/>
          </p:cNvSpPr>
          <p:nvPr>
            <p:ph type="title"/>
          </p:nvPr>
        </p:nvSpPr>
        <p:spPr>
          <a:xfrm>
            <a:off x="300038" y="1324895"/>
            <a:ext cx="11591924" cy="688899"/>
          </a:xfrm>
          <a:prstGeom prst="rect">
            <a:avLst/>
          </a:prstGeom>
        </p:spPr>
        <p:txBody>
          <a:bodyPr vert="horz" lIns="0" tIns="0" rIns="0" bIns="0" rtlCol="0" anchor="t" anchorCtr="0">
            <a:noAutofit/>
          </a:bodyPr>
          <a:lstStyle/>
          <a:p>
            <a:r>
              <a:rPr lang="de-DE" dirty="0"/>
              <a:t>Titel</a:t>
            </a:r>
          </a:p>
        </p:txBody>
      </p:sp>
      <p:sp>
        <p:nvSpPr>
          <p:cNvPr id="3" name="Textplatzhalter 2">
            <a:extLst>
              <a:ext uri="{FF2B5EF4-FFF2-40B4-BE49-F238E27FC236}">
                <a16:creationId xmlns:a16="http://schemas.microsoft.com/office/drawing/2014/main" id="{E80BA506-857B-4D18-850B-BD7765473AE7}"/>
              </a:ext>
            </a:extLst>
          </p:cNvPr>
          <p:cNvSpPr>
            <a:spLocks noGrp="1"/>
          </p:cNvSpPr>
          <p:nvPr>
            <p:ph type="body" idx="1"/>
          </p:nvPr>
        </p:nvSpPr>
        <p:spPr>
          <a:xfrm>
            <a:off x="300037" y="2241550"/>
            <a:ext cx="11591925" cy="3995738"/>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6C1221F-2C01-43BF-A95C-DD43389C7FD4}"/>
              </a:ext>
            </a:extLst>
          </p:cNvPr>
          <p:cNvSpPr>
            <a:spLocks noGrp="1"/>
          </p:cNvSpPr>
          <p:nvPr>
            <p:ph type="dt" sz="half" idx="2"/>
          </p:nvPr>
        </p:nvSpPr>
        <p:spPr>
          <a:xfrm>
            <a:off x="10680514" y="6471135"/>
            <a:ext cx="780082" cy="204998"/>
          </a:xfrm>
          <a:prstGeom prst="rect">
            <a:avLst/>
          </a:prstGeom>
        </p:spPr>
        <p:txBody>
          <a:bodyPr vert="horz" wrap="none" lIns="0" tIns="0" rIns="0" bIns="0" rtlCol="0" anchor="t" anchorCtr="0">
            <a:noAutofit/>
          </a:bodyPr>
          <a:lstStyle>
            <a:lvl1pPr algn="r">
              <a:defRPr sz="900">
                <a:solidFill>
                  <a:schemeClr val="tx1"/>
                </a:solidFill>
              </a:defRPr>
            </a:lvl1pPr>
          </a:lstStyle>
          <a:p>
            <a:endParaRPr lang="de-DE"/>
          </a:p>
        </p:txBody>
      </p:sp>
      <p:sp>
        <p:nvSpPr>
          <p:cNvPr id="5" name="Fußzeilenplatzhalter 4">
            <a:extLst>
              <a:ext uri="{FF2B5EF4-FFF2-40B4-BE49-F238E27FC236}">
                <a16:creationId xmlns:a16="http://schemas.microsoft.com/office/drawing/2014/main" id="{625A9539-B132-412C-9661-DED3B820CED5}"/>
              </a:ext>
            </a:extLst>
          </p:cNvPr>
          <p:cNvSpPr>
            <a:spLocks noGrp="1"/>
          </p:cNvSpPr>
          <p:nvPr>
            <p:ph type="ftr" sz="quarter" idx="3"/>
          </p:nvPr>
        </p:nvSpPr>
        <p:spPr>
          <a:xfrm>
            <a:off x="300038" y="6471135"/>
            <a:ext cx="10308468" cy="204998"/>
          </a:xfrm>
          <a:prstGeom prst="rect">
            <a:avLst/>
          </a:prstGeom>
        </p:spPr>
        <p:txBody>
          <a:bodyPr vert="horz" lIns="0" tIns="0" rIns="0" bIns="0" rtlCol="0" anchor="t" anchorCtr="0">
            <a:noAutofit/>
          </a:bodyPr>
          <a:lstStyle>
            <a:lvl1pPr algn="l">
              <a:defRPr sz="900">
                <a:solidFill>
                  <a:schemeClr val="tx1"/>
                </a:solidFill>
              </a:defRPr>
            </a:lvl1pPr>
          </a:lstStyle>
          <a:p>
            <a:r>
              <a:rPr lang="en-US"/>
              <a:t>Advanced Concepts in Causal Inference (MPH 33 im WiSe 2019)</a:t>
            </a:r>
            <a:endParaRPr lang="de-DE"/>
          </a:p>
        </p:txBody>
      </p:sp>
      <p:sp>
        <p:nvSpPr>
          <p:cNvPr id="6" name="Foliennummernplatzhalter 5">
            <a:extLst>
              <a:ext uri="{FF2B5EF4-FFF2-40B4-BE49-F238E27FC236}">
                <a16:creationId xmlns:a16="http://schemas.microsoft.com/office/drawing/2014/main" id="{9C13D3EB-E170-4754-9007-33BFBA56E6AD}"/>
              </a:ext>
            </a:extLst>
          </p:cNvPr>
          <p:cNvSpPr>
            <a:spLocks noGrp="1"/>
          </p:cNvSpPr>
          <p:nvPr>
            <p:ph type="sldNum" sz="quarter" idx="4"/>
          </p:nvPr>
        </p:nvSpPr>
        <p:spPr>
          <a:xfrm>
            <a:off x="11532604" y="6471135"/>
            <a:ext cx="359358" cy="204998"/>
          </a:xfrm>
          <a:prstGeom prst="rect">
            <a:avLst/>
          </a:prstGeom>
        </p:spPr>
        <p:txBody>
          <a:bodyPr vert="horz" wrap="none" lIns="0" tIns="0" rIns="0" bIns="0" rtlCol="0" anchor="t" anchorCtr="0">
            <a:noAutofit/>
          </a:bodyPr>
          <a:lstStyle>
            <a:lvl1pPr algn="r">
              <a:defRPr sz="900">
                <a:solidFill>
                  <a:schemeClr val="tx1"/>
                </a:solidFill>
              </a:defRPr>
            </a:lvl1pPr>
          </a:lstStyle>
          <a:p>
            <a:fld id="{968FC3C1-8B2E-4CF4-97FE-57A4E19AC873}" type="slidenum">
              <a:rPr lang="de-DE" smtClean="0"/>
              <a:pPr/>
              <a:t>‹Nr.›</a:t>
            </a:fld>
            <a:endParaRPr lang="de-DE"/>
          </a:p>
        </p:txBody>
      </p:sp>
      <p:pic>
        <p:nvPicPr>
          <p:cNvPr id="10" name="Grafik 9">
            <a:extLst>
              <a:ext uri="{FF2B5EF4-FFF2-40B4-BE49-F238E27FC236}">
                <a16:creationId xmlns:a16="http://schemas.microsoft.com/office/drawing/2014/main" id="{D1E2579D-6D86-478F-A14A-E7114ADEE60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59245" y="126208"/>
            <a:ext cx="1866557" cy="1077186"/>
          </a:xfrm>
          <a:prstGeom prst="rect">
            <a:avLst/>
          </a:prstGeom>
        </p:spPr>
      </p:pic>
    </p:spTree>
    <p:extLst>
      <p:ext uri="{BB962C8B-B14F-4D97-AF65-F5344CB8AC3E}">
        <p14:creationId xmlns:p14="http://schemas.microsoft.com/office/powerpoint/2010/main" val="64170245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6" r:id="rId4"/>
    <p:sldLayoutId id="2147483657" r:id="rId5"/>
    <p:sldLayoutId id="2147483658" r:id="rId6"/>
    <p:sldLayoutId id="2147483659" r:id="rId7"/>
    <p:sldLayoutId id="2147483664" r:id="rId8"/>
    <p:sldLayoutId id="2147483660" r:id="rId9"/>
    <p:sldLayoutId id="2147483661" r:id="rId10"/>
    <p:sldLayoutId id="2147483662" r:id="rId11"/>
    <p:sldLayoutId id="2147483654" r:id="rId12"/>
    <p:sldLayoutId id="2147483655" r:id="rId13"/>
    <p:sldLayoutId id="2147483665" r:id="rId14"/>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76213"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1pPr>
      <a:lvl2pPr marL="358775" indent="-18256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2pPr>
      <a:lvl3pPr marL="534988"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3pPr>
      <a:lvl4pPr marL="717550" indent="-18256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4pPr>
      <a:lvl5pPr marL="893763"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189" userDrawn="1">
          <p15:clr>
            <a:srgbClr val="F26B43"/>
          </p15:clr>
        </p15:guide>
        <p15:guide id="3" pos="7491" userDrawn="1">
          <p15:clr>
            <a:srgbClr val="F26B43"/>
          </p15:clr>
        </p15:guide>
        <p15:guide id="4" orient="horz" pos="3929" userDrawn="1">
          <p15:clr>
            <a:srgbClr val="F26B43"/>
          </p15:clr>
        </p15:guide>
        <p15:guide id="5" orient="horz" pos="14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3" Type="http://schemas.openxmlformats.org/officeDocument/2006/relationships/hyperlink" Target="https://www.niedersachsen.de/Coronavirus/vorschriften/vorschriften-der-landesregierung-185856.html" TargetMode="External"/><Relationship Id="rId18" Type="http://schemas.openxmlformats.org/officeDocument/2006/relationships/hyperlink" Target="https://www.regierung-mv.de/Aktuell" TargetMode="External"/><Relationship Id="rId26" Type="http://schemas.openxmlformats.org/officeDocument/2006/relationships/hyperlink" Target="https://www.coronavirus.sachsen.de/index.html" TargetMode="External"/><Relationship Id="rId3" Type="http://schemas.openxmlformats.org/officeDocument/2006/relationships/hyperlink" Target="https://www.stmgp.bayern.de/coronavirus/rechtsgrundlagen/" TargetMode="External"/><Relationship Id="rId21" Type="http://schemas.openxmlformats.org/officeDocument/2006/relationships/hyperlink" Target="https://www.land.nrw/nl/node/23375" TargetMode="External"/><Relationship Id="rId7" Type="http://schemas.openxmlformats.org/officeDocument/2006/relationships/hyperlink" Target="https://mik.brandenburg.de/mik/de/start/service/presse/pressemitteilungen/" TargetMode="External"/><Relationship Id="rId12" Type="http://schemas.openxmlformats.org/officeDocument/2006/relationships/hyperlink" Target="https://www.hessen.de/fuer-buerger/corona-hessen/verordnungen-und-allgemeinverfuegungen" TargetMode="External"/><Relationship Id="rId17" Type="http://schemas.openxmlformats.org/officeDocument/2006/relationships/hyperlink" Target="https://www.regierung-mv.de/corona/#wichtige%20Dokumente" TargetMode="External"/><Relationship Id="rId25" Type="http://schemas.openxmlformats.org/officeDocument/2006/relationships/hyperlink" Target="https://www.coronavirus.sachsen.de/amtliche-bekanntmachungen.html" TargetMode="External"/><Relationship Id="rId33" Type="http://schemas.openxmlformats.org/officeDocument/2006/relationships/hyperlink" Target="https://corona.thueringen.de/" TargetMode="External"/><Relationship Id="rId2" Type="http://schemas.openxmlformats.org/officeDocument/2006/relationships/hyperlink" Target="https://www.baden-wuerttemberg.de/de/service/aktuelle-infos-zu-corona/aktuelle-corona-verordnung-des-landes-baden-wuerttemberg/" TargetMode="External"/><Relationship Id="rId16" Type="http://schemas.openxmlformats.org/officeDocument/2006/relationships/hyperlink" Target="https://www.regierung-mv.de/corona/Verordnungen-und-Dokumente/" TargetMode="External"/><Relationship Id="rId20" Type="http://schemas.openxmlformats.org/officeDocument/2006/relationships/hyperlink" Target="https://www.mags.nrw/coronavirus-rechtlicheregelungen-nrw" TargetMode="External"/><Relationship Id="rId29" Type="http://schemas.openxmlformats.org/officeDocument/2006/relationships/hyperlink" Target="https://www.schleswig-holstein.de/DE/Landesregierung/Themen/GesundheitVerbraucherschutz/Coronavirus/coronavirus.html" TargetMode="External"/><Relationship Id="rId1" Type="http://schemas.openxmlformats.org/officeDocument/2006/relationships/slideLayout" Target="../slideLayouts/slideLayout6.xml"/><Relationship Id="rId6" Type="http://schemas.openxmlformats.org/officeDocument/2006/relationships/hyperlink" Target="https://brandenburg-impft.de/bb-impft/de/aktuelles/" TargetMode="External"/><Relationship Id="rId11" Type="http://schemas.openxmlformats.org/officeDocument/2006/relationships/hyperlink" Target="https://www.hamburg.de/allgemeinverfuegungen/" TargetMode="External"/><Relationship Id="rId24" Type="http://schemas.openxmlformats.org/officeDocument/2006/relationships/hyperlink" Target="https://www.saarland.de/DE/portale/corona/service/rechtsverordnung-massnahmen/rechtsverordnung-massnahmen_node.html" TargetMode="External"/><Relationship Id="rId32" Type="http://schemas.openxmlformats.org/officeDocument/2006/relationships/hyperlink" Target="https://www.tmasgff.de/covid-19/rechtsgrundlage" TargetMode="External"/><Relationship Id="rId5" Type="http://schemas.openxmlformats.org/officeDocument/2006/relationships/hyperlink" Target="https://www.landesrecht.brandenburg.de/dislservice/public/index.jsp" TargetMode="External"/><Relationship Id="rId15" Type="http://schemas.openxmlformats.org/officeDocument/2006/relationships/hyperlink" Target="https://www.niedersachsen.de/Coronavirus/aktuelle-presseinformationen-186247.html#aeltere_Meldungen" TargetMode="External"/><Relationship Id="rId23" Type="http://schemas.openxmlformats.org/officeDocument/2006/relationships/hyperlink" Target="https://corona.rlp.de/de/service/rechtsgrundlagen/" TargetMode="External"/><Relationship Id="rId28" Type="http://schemas.openxmlformats.org/officeDocument/2006/relationships/hyperlink" Target="https://ms.sachsen-anhalt.de/themen/gesundheit/aktuell/coronavirus/" TargetMode="External"/><Relationship Id="rId10" Type="http://schemas.openxmlformats.org/officeDocument/2006/relationships/hyperlink" Target="https://www.luewu.de/gvbl/" TargetMode="External"/><Relationship Id="rId19" Type="http://schemas.openxmlformats.org/officeDocument/2006/relationships/hyperlink" Target="https://www.lagus.mv-regierung.de/Gesundheit/InfektionsschutzPraevention/Impfen-Corona-Pandemie/" TargetMode="External"/><Relationship Id="rId31" Type="http://schemas.openxmlformats.org/officeDocument/2006/relationships/hyperlink" Target="https://www.schleswig-holstein.de/DE/Schwerpunkte/Coronavirus/Presse/PI/pressemitteilungen_node.html" TargetMode="External"/><Relationship Id="rId4" Type="http://schemas.openxmlformats.org/officeDocument/2006/relationships/hyperlink" Target="https://www.berlin.de/corona/massnahmen/verordnung/" TargetMode="External"/><Relationship Id="rId9" Type="http://schemas.openxmlformats.org/officeDocument/2006/relationships/hyperlink" Target="https://www.amtliche-bekanntmachungen.bremen.de/" TargetMode="External"/><Relationship Id="rId14" Type="http://schemas.openxmlformats.org/officeDocument/2006/relationships/hyperlink" Target="https://www.niedersachsen.de/Coronavirus" TargetMode="External"/><Relationship Id="rId22" Type="http://schemas.openxmlformats.org/officeDocument/2006/relationships/hyperlink" Target="https://corona.rlp.de/de/startseite/" TargetMode="External"/><Relationship Id="rId27" Type="http://schemas.openxmlformats.org/officeDocument/2006/relationships/hyperlink" Target="https://www.coronavirus.sachsen.de/newsroom-4155.html" TargetMode="External"/><Relationship Id="rId30" Type="http://schemas.openxmlformats.org/officeDocument/2006/relationships/hyperlink" Target="https://www.schleswig-holstein.de/DE/Schwerpunkte/Coronavirus/_documents/teaser_erlasse.html;jsessionid=F274B822369590071BEF2060DEBF64AE.delivery1-replication" TargetMode="External"/><Relationship Id="rId8" Type="http://schemas.openxmlformats.org/officeDocument/2006/relationships/hyperlink" Target="https://www.gesetzblatt.bremen.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3449F-B031-430C-9BBA-D2F16C9138BA}"/>
              </a:ext>
            </a:extLst>
          </p:cNvPr>
          <p:cNvSpPr>
            <a:spLocks noGrp="1"/>
          </p:cNvSpPr>
          <p:nvPr>
            <p:ph type="ctrTitle"/>
          </p:nvPr>
        </p:nvSpPr>
        <p:spPr>
          <a:xfrm>
            <a:off x="1020118" y="1628452"/>
            <a:ext cx="10332466" cy="1800548"/>
          </a:xfrm>
        </p:spPr>
        <p:txBody>
          <a:bodyPr/>
          <a:lstStyle/>
          <a:p>
            <a:r>
              <a:rPr lang="en-GB" sz="3000" dirty="0"/>
              <a:t>Corona Virus Pandemic Policy Monitor </a:t>
            </a:r>
            <a:br>
              <a:rPr lang="en-GB" sz="3000" dirty="0"/>
            </a:br>
            <a:r>
              <a:rPr lang="en-GB" sz="3000" dirty="0"/>
              <a:t>(COV-PPM) </a:t>
            </a:r>
            <a:r>
              <a:rPr lang="en-GB" sz="1800" b="0" dirty="0"/>
              <a:t>–</a:t>
            </a:r>
            <a:r>
              <a:rPr lang="en-GB" sz="1800" dirty="0"/>
              <a:t> </a:t>
            </a:r>
            <a:r>
              <a:rPr lang="en-GB" sz="1800" b="0" dirty="0"/>
              <a:t>Prof. </a:t>
            </a:r>
            <a:r>
              <a:rPr lang="en-GB" sz="1800" b="0" dirty="0" err="1"/>
              <a:t>Dr.</a:t>
            </a:r>
            <a:r>
              <a:rPr lang="en-GB" sz="1800" b="0" dirty="0"/>
              <a:t> </a:t>
            </a:r>
            <a:r>
              <a:rPr lang="en-GB" sz="1800" b="0" dirty="0" err="1"/>
              <a:t>Kayvan</a:t>
            </a:r>
            <a:r>
              <a:rPr lang="en-GB" sz="1800" b="0" dirty="0"/>
              <a:t> </a:t>
            </a:r>
            <a:r>
              <a:rPr lang="en-GB" sz="1800" b="0" dirty="0" err="1"/>
              <a:t>Bozorgmehr</a:t>
            </a:r>
            <a:r>
              <a:rPr lang="en-GB" sz="1800" b="0" dirty="0"/>
              <a:t>, </a:t>
            </a:r>
            <a:r>
              <a:rPr lang="en-GB" sz="1800" b="0" dirty="0" err="1"/>
              <a:t>Dr.</a:t>
            </a:r>
            <a:r>
              <a:rPr lang="en-GB" sz="1800" b="0" dirty="0"/>
              <a:t> </a:t>
            </a:r>
            <a:r>
              <a:rPr lang="en-GB" sz="1800" b="0" dirty="0" err="1"/>
              <a:t>Diogo</a:t>
            </a:r>
            <a:r>
              <a:rPr lang="en-GB" sz="1800" b="0" dirty="0"/>
              <a:t> Costa, Sven </a:t>
            </a:r>
            <a:r>
              <a:rPr lang="en-GB" sz="1800" b="0" dirty="0" err="1"/>
              <a:t>Rohleder</a:t>
            </a:r>
            <a:br>
              <a:rPr lang="en-GB" sz="1800" b="0" dirty="0"/>
            </a:br>
            <a:br>
              <a:rPr lang="en-GB" sz="3000" dirty="0"/>
            </a:br>
            <a:r>
              <a:rPr lang="en-GB" sz="3000" dirty="0" err="1"/>
              <a:t>Stoppt-Covid</a:t>
            </a:r>
            <a:r>
              <a:rPr lang="en-GB" sz="3000" dirty="0"/>
              <a:t> (RKI) </a:t>
            </a:r>
            <a:r>
              <a:rPr lang="en-GB" sz="1800" b="0" dirty="0"/>
              <a:t>– </a:t>
            </a:r>
            <a:r>
              <a:rPr lang="en-GB" sz="1800" b="0" dirty="0" err="1"/>
              <a:t>Dr.</a:t>
            </a:r>
            <a:r>
              <a:rPr lang="en-GB" sz="1800" b="0" dirty="0"/>
              <a:t> Vivian Bremer, </a:t>
            </a:r>
            <a:r>
              <a:rPr lang="en-GB" sz="1800" b="0" dirty="0" err="1"/>
              <a:t>Dr.</a:t>
            </a:r>
            <a:r>
              <a:rPr lang="en-GB" sz="1800" b="0" dirty="0"/>
              <a:t> Matthias an der </a:t>
            </a:r>
            <a:r>
              <a:rPr lang="en-GB" sz="1800" b="0" dirty="0" err="1"/>
              <a:t>Heiden</a:t>
            </a:r>
            <a:r>
              <a:rPr lang="en-GB" sz="1800" b="0" dirty="0"/>
              <a:t>, Andreas </a:t>
            </a:r>
            <a:r>
              <a:rPr lang="en-GB" sz="1800" b="0" dirty="0" err="1"/>
              <a:t>Hicketier</a:t>
            </a:r>
            <a:br>
              <a:rPr lang="en-GB" sz="1600" b="0" dirty="0"/>
            </a:br>
            <a:br>
              <a:rPr lang="en-GB" sz="2400" b="0" dirty="0"/>
            </a:br>
            <a:r>
              <a:rPr lang="en-GB" sz="2400" b="0" dirty="0"/>
              <a:t>Aim of COV-PPM:</a:t>
            </a:r>
            <a:br>
              <a:rPr lang="en-GB" sz="2400" b="0" dirty="0"/>
            </a:br>
            <a:r>
              <a:rPr lang="en-US" sz="2400" b="0" dirty="0">
                <a:ea typeface="Calibri" panose="020F0502020204030204" pitchFamily="34" charset="0"/>
              </a:rPr>
              <a:t>T</a:t>
            </a:r>
            <a:r>
              <a:rPr lang="en-US" sz="2400" b="0" dirty="0">
                <a:effectLst/>
                <a:ea typeface="Calibri" panose="020F0502020204030204" pitchFamily="34" charset="0"/>
              </a:rPr>
              <a:t>o prospectively document non-pharmaceutical interventions (NPIs) taken to contain the SARS-Cov-2 transmission across countries in the EU27, EEA+UK and at the federal state level in Germany.</a:t>
            </a:r>
            <a:br>
              <a:rPr lang="en-DE" sz="1050" dirty="0"/>
            </a:br>
            <a:br>
              <a:rPr lang="en-GB" sz="3000" dirty="0"/>
            </a:br>
            <a:endParaRPr lang="en-GB" sz="3000" dirty="0"/>
          </a:p>
        </p:txBody>
      </p:sp>
      <p:sp>
        <p:nvSpPr>
          <p:cNvPr id="3" name="Untertitel 2">
            <a:extLst>
              <a:ext uri="{FF2B5EF4-FFF2-40B4-BE49-F238E27FC236}">
                <a16:creationId xmlns:a16="http://schemas.microsoft.com/office/drawing/2014/main" id="{CC3CE45C-DC2B-49D2-A5FD-6DE89E61580B}"/>
              </a:ext>
            </a:extLst>
          </p:cNvPr>
          <p:cNvSpPr>
            <a:spLocks noGrp="1"/>
          </p:cNvSpPr>
          <p:nvPr>
            <p:ph type="subTitle" idx="1"/>
          </p:nvPr>
        </p:nvSpPr>
        <p:spPr>
          <a:xfrm>
            <a:off x="300037" y="6165304"/>
            <a:ext cx="4931867" cy="439668"/>
          </a:xfrm>
        </p:spPr>
        <p:txBody>
          <a:bodyPr/>
          <a:lstStyle/>
          <a:p>
            <a:pPr>
              <a:lnSpc>
                <a:spcPct val="100000"/>
              </a:lnSpc>
            </a:pPr>
            <a:r>
              <a:rPr lang="de-DE" dirty="0"/>
              <a:t>AG 2: Bevölkerungsmedizin und Versorgungsforschung</a:t>
            </a:r>
          </a:p>
        </p:txBody>
      </p:sp>
      <p:sp>
        <p:nvSpPr>
          <p:cNvPr id="4" name="Rechteck 3">
            <a:extLst>
              <a:ext uri="{FF2B5EF4-FFF2-40B4-BE49-F238E27FC236}">
                <a16:creationId xmlns:a16="http://schemas.microsoft.com/office/drawing/2014/main" id="{A4634241-DB61-4F09-A4D7-6B0518DC965D}"/>
              </a:ext>
            </a:extLst>
          </p:cNvPr>
          <p:cNvSpPr/>
          <p:nvPr/>
        </p:nvSpPr>
        <p:spPr>
          <a:xfrm>
            <a:off x="10344472" y="5112085"/>
            <a:ext cx="1589237" cy="1589237"/>
          </a:xfrm>
          <a:prstGeom prst="rect">
            <a:avLst/>
          </a:prstGeom>
          <a:solidFill>
            <a:srgbClr val="DC5A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de-DE" sz="1000" b="1"/>
              <a:t>Fakultät für Gesundheits-wissenschaften</a:t>
            </a:r>
          </a:p>
        </p:txBody>
      </p:sp>
      <p:pic>
        <p:nvPicPr>
          <p:cNvPr id="5" name="Picture 2" descr="\\fsx21\amed-dat\Server_Allmed\Forschung\Projekte\AG_Soziale_Determinanten_Equity_Migration\BMG_Surveillance\B_Projektdurchführung\01_Entwicklungsphase\00_Finanzen\Zuwendungsbescheid\Förderlogo BMG\foerderzusatz-bmg\BMG\BMG_Office_Farbe_de_WBZ.jpg">
            <a:extLst>
              <a:ext uri="{FF2B5EF4-FFF2-40B4-BE49-F238E27FC236}">
                <a16:creationId xmlns:a16="http://schemas.microsoft.com/office/drawing/2014/main" id="{2D0B5ABE-1EF9-40B1-9DE3-685A032AAD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6128" y="0"/>
            <a:ext cx="1815872" cy="154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07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hart, histogram&#10;&#10;Description automatically generated">
            <a:extLst>
              <a:ext uri="{FF2B5EF4-FFF2-40B4-BE49-F238E27FC236}">
                <a16:creationId xmlns:a16="http://schemas.microsoft.com/office/drawing/2014/main" id="{870FFBC1-DC72-4F6B-B6F7-69D41AA8D5EE}"/>
              </a:ext>
            </a:extLst>
          </p:cNvPr>
          <p:cNvPicPr>
            <a:picLocks noChangeAspect="1"/>
          </p:cNvPicPr>
          <p:nvPr/>
        </p:nvPicPr>
        <p:blipFill>
          <a:blip r:embed="rId2"/>
          <a:stretch>
            <a:fillRect/>
          </a:stretch>
        </p:blipFill>
        <p:spPr>
          <a:xfrm>
            <a:off x="0" y="73025"/>
            <a:ext cx="12192000" cy="6711950"/>
          </a:xfrm>
          <a:prstGeom prst="rect">
            <a:avLst/>
          </a:prstGeom>
        </p:spPr>
      </p:pic>
    </p:spTree>
    <p:extLst>
      <p:ext uri="{BB962C8B-B14F-4D97-AF65-F5344CB8AC3E}">
        <p14:creationId xmlns:p14="http://schemas.microsoft.com/office/powerpoint/2010/main" val="241371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262E-9A3E-42CA-9278-E3B1C5EE3750}"/>
              </a:ext>
            </a:extLst>
          </p:cNvPr>
          <p:cNvSpPr>
            <a:spLocks noGrp="1"/>
          </p:cNvSpPr>
          <p:nvPr>
            <p:ph type="title"/>
          </p:nvPr>
        </p:nvSpPr>
        <p:spPr>
          <a:xfrm>
            <a:off x="300038" y="1154910"/>
            <a:ext cx="3659721" cy="688899"/>
          </a:xfrm>
        </p:spPr>
        <p:txBody>
          <a:bodyPr anchor="t">
            <a:normAutofit/>
          </a:bodyPr>
          <a:lstStyle/>
          <a:p>
            <a:r>
              <a:rPr lang="en-GB" dirty="0"/>
              <a:t>Conclusions</a:t>
            </a:r>
            <a:endParaRPr lang="en-DE" dirty="0"/>
          </a:p>
        </p:txBody>
      </p:sp>
      <p:sp>
        <p:nvSpPr>
          <p:cNvPr id="11" name="Text Placeholder 3">
            <a:extLst>
              <a:ext uri="{FF2B5EF4-FFF2-40B4-BE49-F238E27FC236}">
                <a16:creationId xmlns:a16="http://schemas.microsoft.com/office/drawing/2014/main" id="{CA3A6B5B-09C5-43E6-9725-DAC301EBA1EF}"/>
              </a:ext>
            </a:extLst>
          </p:cNvPr>
          <p:cNvSpPr>
            <a:spLocks noGrp="1"/>
          </p:cNvSpPr>
          <p:nvPr>
            <p:ph type="body" sz="quarter" idx="13"/>
          </p:nvPr>
        </p:nvSpPr>
        <p:spPr>
          <a:xfrm>
            <a:off x="300038" y="2204864"/>
            <a:ext cx="11891962" cy="3995738"/>
          </a:xfrm>
        </p:spPr>
        <p:txBody>
          <a:bodyPr/>
          <a:lstStyle/>
          <a:p>
            <a:r>
              <a:rPr lang="en-US" sz="2800" dirty="0"/>
              <a:t>Monitoring policies is challenging and resource-intensive</a:t>
            </a:r>
          </a:p>
          <a:p>
            <a:r>
              <a:rPr lang="en-US" sz="2800" dirty="0"/>
              <a:t>Data validation and quality assurance is essential and a continuous effort</a:t>
            </a:r>
          </a:p>
          <a:p>
            <a:r>
              <a:rPr lang="en-US" sz="2800" dirty="0"/>
              <a:t>Data will be available for public-use</a:t>
            </a:r>
          </a:p>
          <a:p>
            <a:r>
              <a:rPr lang="en-US" sz="2800" dirty="0"/>
              <a:t>Integration in a dash-board would allow timely access and information to the public</a:t>
            </a:r>
          </a:p>
          <a:p>
            <a:r>
              <a:rPr lang="en-US" sz="2800" dirty="0"/>
              <a:t>Analysis of NPI effectiveness is possible and ongoing (</a:t>
            </a:r>
            <a:r>
              <a:rPr lang="en-US" sz="2800" dirty="0" err="1"/>
              <a:t>Stoppt</a:t>
            </a:r>
            <a:r>
              <a:rPr lang="en-US" sz="2800" dirty="0"/>
              <a:t> </a:t>
            </a:r>
            <a:r>
              <a:rPr lang="en-US" sz="2800" dirty="0" err="1"/>
              <a:t>Covid</a:t>
            </a:r>
            <a:r>
              <a:rPr lang="en-US" sz="2800" dirty="0"/>
              <a:t>)</a:t>
            </a:r>
          </a:p>
          <a:p>
            <a:endParaRPr lang="en-US" sz="3200" dirty="0"/>
          </a:p>
        </p:txBody>
      </p:sp>
    </p:spTree>
    <p:extLst>
      <p:ext uri="{BB962C8B-B14F-4D97-AF65-F5344CB8AC3E}">
        <p14:creationId xmlns:p14="http://schemas.microsoft.com/office/powerpoint/2010/main" val="3402145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B566E8-8EF7-4172-A19F-881B7DC461B6}"/>
              </a:ext>
            </a:extLst>
          </p:cNvPr>
          <p:cNvSpPr txBox="1"/>
          <p:nvPr/>
        </p:nvSpPr>
        <p:spPr>
          <a:xfrm>
            <a:off x="479376" y="1268760"/>
            <a:ext cx="11305256" cy="5401479"/>
          </a:xfrm>
          <a:prstGeom prst="rect">
            <a:avLst/>
          </a:prstGeom>
          <a:noFill/>
        </p:spPr>
        <p:txBody>
          <a:bodyPr wrap="square" rtlCol="0">
            <a:spAutoFit/>
          </a:bodyPr>
          <a:lstStyle/>
          <a:p>
            <a:pPr algn="l"/>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German </a:t>
            </a:r>
            <a:r>
              <a:rPr lang="de-DE" sz="1800" b="1" dirty="0" err="1">
                <a:effectLst/>
                <a:latin typeface="Calibri" panose="020F0502020204030204" pitchFamily="34" charset="0"/>
                <a:ea typeface="Times New Roman" panose="02020603050405020304" pitchFamily="18" charset="0"/>
                <a:cs typeface="Times New Roman" panose="02020603050405020304" pitchFamily="18" charset="0"/>
              </a:rPr>
              <a:t>federal</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cs typeface="Times New Roman" panose="02020603050405020304" pitchFamily="18" charset="0"/>
              </a:rPr>
              <a:t>states</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 Sources</a:t>
            </a:r>
            <a:endParaRPr lang="en-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Baden-Württemberg: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https://www.baden-wuerttemberg.de/de/service/aktuelle-infos-zu-corona/aktuelle-corona-verordnung-des-landes-baden-wuerttemberg/</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GB"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Bavaria: </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https://www.stmgp.bayern.de/coronavirus/rechtsgrundlagen/</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Berlin: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https://www.berlin.de/corona/massnahmen/verordnung/</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Brandenburg: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https://www.landesrecht.brandenburg.de/dislservice/public/index.jsp</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https://brandenburg-impft.de/bb-impft/de/aktuelles/</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https://mik.brandenburg.de/mik/de/start/service/presse/pressemitteilungen/</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Bremen: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https://www.gesetzblatt.bremen.de</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https://www.amtliche-bekanntmachungen.bremen.de</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Hamburg: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https://www.luewu.de/gvbl/</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https://www.hamburg.de/allgemeinverfuegungen/</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Hesse</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12" tooltip="https://www.hessen.de/fuer-buerger/corona-hessen/verordnungen-und-allgemeinverfuegungen">
                  <a:extLst>
                    <a:ext uri="{A12FA001-AC4F-418D-AE19-62706E023703}">
                      <ahyp:hlinkClr xmlns:ahyp="http://schemas.microsoft.com/office/drawing/2018/hyperlinkcolor" val="tx"/>
                    </a:ext>
                  </a:extLst>
                </a:hlinkClick>
              </a:rPr>
              <a:t>https://www.hessen.de/fuer-buerger/corona-hessen/verordnungen-und-allgemeinverfuegungen</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https://www.hessen.de/fuer-buerger/corona-in-hessen/interviews-reden-und-mehr/corona-massnahmen-der-landesregierung-seit-dezember-2020</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GB"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Lower Saxony: </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https://www.niedersachsen.de/Coronavirus/vorschriften/vorschriften-der-landesregierung-185856.html</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https://www.niedersachsen.de/Coronavirus</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https://www.niedersachsen.de/Coronavirus/aktuelle-presseinformationen-186247.html#aeltere_Meldungen</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Mecklenburg-Vorpommern: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https://www.regierung-mv.de/corona/Verordnungen-und-Dokumente/</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val="tx"/>
                    </a:ext>
                  </a:extLst>
                </a:hlinkClick>
              </a:rPr>
              <a:t>https://www.regierung-mv.de/corona/#wichtige%20Dokumente</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https://www.regierung-mv.de/Aktuell</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https://www.lagus.mv-regierung.de/Gesundheit/InfektionsschutzPraevention/Impfen-Corona-Pandemie/</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GB"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North-Rhine-Westphalia</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20">
                  <a:extLst>
                    <a:ext uri="{A12FA001-AC4F-418D-AE19-62706E023703}">
                      <ahyp:hlinkClr xmlns:ahyp="http://schemas.microsoft.com/office/drawing/2018/hyperlinkcolor" val="tx"/>
                    </a:ext>
                  </a:extLst>
                </a:hlinkClick>
              </a:rPr>
              <a:t>https://www.mags.nrw/coronavirus-rechtlicheregelungen-nrw</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https://www.land.nrw/nl/node/23375</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200" b="1"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Rhineland</a:t>
            </a:r>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-Palatinate: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22">
                  <a:extLst>
                    <a:ext uri="{A12FA001-AC4F-418D-AE19-62706E023703}">
                      <ahyp:hlinkClr xmlns:ahyp="http://schemas.microsoft.com/office/drawing/2018/hyperlinkcolor" val="tx"/>
                    </a:ext>
                  </a:extLst>
                </a:hlinkClick>
              </a:rPr>
              <a:t>https://corona.rlp.de/de/startseite/</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23">
                  <a:extLst>
                    <a:ext uri="{A12FA001-AC4F-418D-AE19-62706E023703}">
                      <ahyp:hlinkClr xmlns:ahyp="http://schemas.microsoft.com/office/drawing/2018/hyperlinkcolor" val="tx"/>
                    </a:ext>
                  </a:extLst>
                </a:hlinkClick>
              </a:rPr>
              <a:t>https://corona.rlp.de/de/service/rechtsgrundlagen/</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Saarland: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24">
                  <a:extLst>
                    <a:ext uri="{A12FA001-AC4F-418D-AE19-62706E023703}">
                      <ahyp:hlinkClr xmlns:ahyp="http://schemas.microsoft.com/office/drawing/2018/hyperlinkcolor" val="tx"/>
                    </a:ext>
                  </a:extLst>
                </a:hlinkClick>
              </a:rPr>
              <a:t>https://www.saarland.de/DE/portale/corona/service/rechtsverordnung-massnahmen/rechtsverordnung-massnahmen_node.html</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b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r>
              <a:rPr lang="de-DE" sz="1200" b="1"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Saxony</a:t>
            </a:r>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25">
                  <a:extLst>
                    <a:ext uri="{A12FA001-AC4F-418D-AE19-62706E023703}">
                      <ahyp:hlinkClr xmlns:ahyp="http://schemas.microsoft.com/office/drawing/2018/hyperlinkcolor" val="tx"/>
                    </a:ext>
                  </a:extLst>
                </a:hlinkClick>
              </a:rPr>
              <a:t>https://www.coronavirus.sachsen.de/amtliche-bekanntmachungen.html</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26">
                  <a:extLst>
                    <a:ext uri="{A12FA001-AC4F-418D-AE19-62706E023703}">
                      <ahyp:hlinkClr xmlns:ahyp="http://schemas.microsoft.com/office/drawing/2018/hyperlinkcolor" val="tx"/>
                    </a:ext>
                  </a:extLst>
                </a:hlinkClick>
              </a:rPr>
              <a:t>https://www.coronavirus.sachsen.de/index.html</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27">
                  <a:extLst>
                    <a:ext uri="{A12FA001-AC4F-418D-AE19-62706E023703}">
                      <ahyp:hlinkClr xmlns:ahyp="http://schemas.microsoft.com/office/drawing/2018/hyperlinkcolor" val="tx"/>
                    </a:ext>
                  </a:extLst>
                </a:hlinkClick>
              </a:rPr>
              <a:t>https://www.coronavirus.sachsen.de/newsroom-4155.html</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200" b="1"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Saxony</a:t>
            </a:r>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-Anhalt</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28" tooltip="https://ms.sachsen-anhalt.de/themen/gesundheit/aktuell/coronavirus/">
                  <a:extLst>
                    <a:ext uri="{A12FA001-AC4F-418D-AE19-62706E023703}">
                      <ahyp:hlinkClr xmlns:ahyp="http://schemas.microsoft.com/office/drawing/2018/hyperlinkcolor" val="tx"/>
                    </a:ext>
                  </a:extLst>
                </a:hlinkClick>
              </a:rPr>
              <a:t>https://ms.sachsen-anhalt.de/themen/gesundheit/aktuell/coronavirus/</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Schleswig-Holstein</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29">
                  <a:extLst>
                    <a:ext uri="{A12FA001-AC4F-418D-AE19-62706E023703}">
                      <ahyp:hlinkClr xmlns:ahyp="http://schemas.microsoft.com/office/drawing/2018/hyperlinkcolor" val="tx"/>
                    </a:ext>
                  </a:extLst>
                </a:hlinkClick>
              </a:rPr>
              <a:t>https://www.schleswig-holstein.de/DE/Landesregierung/Themen/GesundheitVerbraucherschutz/Coronavirus/coronavirus.html</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https://www.schleswig-holstein.de/DE/Schwerpunkte/Coronavirus/_documents/teaser_erlasse.html;jsessionid=F274B822369590071BEF2060DEBF64AE.delivery1-replication</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31">
                  <a:extLst>
                    <a:ext uri="{A12FA001-AC4F-418D-AE19-62706E023703}">
                      <ahyp:hlinkClr xmlns:ahyp="http://schemas.microsoft.com/office/drawing/2018/hyperlinkcolor" val="tx"/>
                    </a:ext>
                  </a:extLst>
                </a:hlinkClick>
              </a:rPr>
              <a:t>https://www.schleswig-holstein.de/DE/Schwerpunkte/Coronavirus/Presse/PI/pressemitteilungen_node.html</a:t>
            </a:r>
            <a:r>
              <a:rPr lang="de-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GB" sz="12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Thuringia</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32">
                  <a:extLst>
                    <a:ext uri="{A12FA001-AC4F-418D-AE19-62706E023703}">
                      <ahyp:hlinkClr xmlns:ahyp="http://schemas.microsoft.com/office/drawing/2018/hyperlinkcolor" val="tx"/>
                    </a:ext>
                  </a:extLst>
                </a:hlinkClick>
              </a:rPr>
              <a:t>https://www.tmasgff.de/covid-19/rechtsgrundlage</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hlinkClick r:id="rId33">
                  <a:extLst>
                    <a:ext uri="{A12FA001-AC4F-418D-AE19-62706E023703}">
                      <ahyp:hlinkClr xmlns:ahyp="http://schemas.microsoft.com/office/drawing/2018/hyperlinkcolor" val="tx"/>
                    </a:ext>
                  </a:extLst>
                </a:hlinkClick>
              </a:rPr>
              <a:t>https://corona.thueringen.de/</a:t>
            </a:r>
            <a:r>
              <a:rPr lang="en-GB"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DE" sz="12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DE" sz="1500" dirty="0" err="1"/>
          </a:p>
        </p:txBody>
      </p:sp>
    </p:spTree>
    <p:extLst>
      <p:ext uri="{BB962C8B-B14F-4D97-AF65-F5344CB8AC3E}">
        <p14:creationId xmlns:p14="http://schemas.microsoft.com/office/powerpoint/2010/main" val="67450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04035AB-A5DA-44B7-AEFB-C4EBCEB5B4A6}"/>
              </a:ext>
            </a:extLst>
          </p:cNvPr>
          <p:cNvGraphicFramePr>
            <a:graphicFrameLocks noGrp="1"/>
          </p:cNvGraphicFramePr>
          <p:nvPr>
            <p:extLst>
              <p:ext uri="{D42A27DB-BD31-4B8C-83A1-F6EECF244321}">
                <p14:modId xmlns:p14="http://schemas.microsoft.com/office/powerpoint/2010/main" val="4292800106"/>
              </p:ext>
            </p:extLst>
          </p:nvPr>
        </p:nvGraphicFramePr>
        <p:xfrm>
          <a:off x="2063552" y="1124744"/>
          <a:ext cx="8352928" cy="4898642"/>
        </p:xfrm>
        <a:graphic>
          <a:graphicData uri="http://schemas.openxmlformats.org/drawingml/2006/table">
            <a:tbl>
              <a:tblPr firstRow="1" firstCol="1" bandRow="1">
                <a:tableStyleId>{5C22544A-7EE6-4342-B048-85BDC9FD1C3A}</a:tableStyleId>
              </a:tblPr>
              <a:tblGrid>
                <a:gridCol w="4176464">
                  <a:extLst>
                    <a:ext uri="{9D8B030D-6E8A-4147-A177-3AD203B41FA5}">
                      <a16:colId xmlns:a16="http://schemas.microsoft.com/office/drawing/2014/main" val="4034301062"/>
                    </a:ext>
                  </a:extLst>
                </a:gridCol>
                <a:gridCol w="4176464">
                  <a:extLst>
                    <a:ext uri="{9D8B030D-6E8A-4147-A177-3AD203B41FA5}">
                      <a16:colId xmlns:a16="http://schemas.microsoft.com/office/drawing/2014/main" val="3707610904"/>
                    </a:ext>
                  </a:extLst>
                </a:gridCol>
              </a:tblGrid>
              <a:tr h="1267549">
                <a:tc gridSpan="2">
                  <a:txBody>
                    <a:bodyPr/>
                    <a:lstStyle/>
                    <a:p>
                      <a:pPr marL="0" algn="ctr"/>
                      <a:r>
                        <a:rPr lang="en-US" sz="2400" b="1" dirty="0">
                          <a:solidFill>
                            <a:schemeClr val="bg1"/>
                          </a:solidFill>
                          <a:effectLst/>
                          <a:latin typeface="+mn-lt"/>
                        </a:rPr>
                        <a:t>NPIs in 12 Domains:</a:t>
                      </a:r>
                    </a:p>
                    <a:p>
                      <a:pPr marL="0" algn="ctr"/>
                      <a:r>
                        <a:rPr lang="en-US" sz="2400" b="1" dirty="0">
                          <a:solidFill>
                            <a:schemeClr val="bg1"/>
                          </a:solidFill>
                          <a:effectLst/>
                          <a:latin typeface="+mn-lt"/>
                        </a:rPr>
                        <a:t>Major restrictions/closures/changes in functioning</a:t>
                      </a:r>
                      <a:endParaRPr lang="en-DE" sz="2400" b="1" dirty="0">
                        <a:solidFill>
                          <a:schemeClr val="bg1"/>
                        </a:solidFill>
                        <a:effectLst/>
                        <a:latin typeface="+mn-lt"/>
                        <a:ea typeface="Calibri" panose="020F0502020204030204" pitchFamily="34" charset="0"/>
                      </a:endParaRPr>
                    </a:p>
                  </a:txBody>
                  <a:tcPr marL="27748" marR="27748" marT="0" marB="0" anchor="ctr">
                    <a:solidFill>
                      <a:srgbClr val="DC5B57"/>
                    </a:solidFill>
                  </a:tcPr>
                </a:tc>
                <a:tc hMerge="1">
                  <a:txBody>
                    <a:bodyPr/>
                    <a:lstStyle/>
                    <a:p>
                      <a:pPr marL="0" algn="ctr"/>
                      <a:endParaRPr lang="en-DE" sz="1600" dirty="0">
                        <a:effectLst/>
                        <a:latin typeface="Calibri" panose="020F0502020204030204" pitchFamily="34" charset="0"/>
                        <a:ea typeface="Calibri" panose="020F0502020204030204" pitchFamily="34" charset="0"/>
                      </a:endParaRPr>
                    </a:p>
                  </a:txBody>
                  <a:tcPr marL="27748" marR="27748" marT="0" marB="0" anchor="ctr">
                    <a:solidFill>
                      <a:srgbClr val="DC5B57"/>
                    </a:solidFill>
                  </a:tcPr>
                </a:tc>
                <a:extLst>
                  <a:ext uri="{0D108BD9-81ED-4DB2-BD59-A6C34878D82A}">
                    <a16:rowId xmlns:a16="http://schemas.microsoft.com/office/drawing/2014/main" val="3706547881"/>
                  </a:ext>
                </a:extLst>
              </a:tr>
              <a:tr h="635939">
                <a:tc>
                  <a:txBody>
                    <a:bodyPr/>
                    <a:lstStyle/>
                    <a:p>
                      <a:pPr marL="0" algn="ctr"/>
                      <a:r>
                        <a:rPr lang="en-US" sz="2000" b="1" dirty="0">
                          <a:solidFill>
                            <a:schemeClr val="bg1"/>
                          </a:solidFill>
                          <a:effectLst/>
                          <a:latin typeface="+mn-lt"/>
                        </a:rPr>
                        <a:t>Public events</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latin typeface="+mn-lt"/>
                        </a:rPr>
                        <a:t>Travelling border closure</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extLst>
                  <a:ext uri="{0D108BD9-81ED-4DB2-BD59-A6C34878D82A}">
                    <a16:rowId xmlns:a16="http://schemas.microsoft.com/office/drawing/2014/main" val="3769467143"/>
                  </a:ext>
                </a:extLst>
              </a:tr>
              <a:tr h="747799">
                <a:tc>
                  <a:txBody>
                    <a:bodyPr/>
                    <a:lstStyle/>
                    <a:p>
                      <a:pPr marL="0" algn="ctr"/>
                      <a:r>
                        <a:rPr lang="en-US" sz="2000" b="1" dirty="0">
                          <a:solidFill>
                            <a:schemeClr val="bg1"/>
                          </a:solidFill>
                          <a:effectLst/>
                          <a:latin typeface="+mn-lt"/>
                        </a:rPr>
                        <a:t>Public Institutions</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latin typeface="+mn-lt"/>
                        </a:rPr>
                        <a:t>Measures to improve the healthcare system</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extLst>
                  <a:ext uri="{0D108BD9-81ED-4DB2-BD59-A6C34878D82A}">
                    <a16:rowId xmlns:a16="http://schemas.microsoft.com/office/drawing/2014/main" val="2938110853"/>
                  </a:ext>
                </a:extLst>
              </a:tr>
              <a:tr h="679817">
                <a:tc>
                  <a:txBody>
                    <a:bodyPr/>
                    <a:lstStyle/>
                    <a:p>
                      <a:pPr marL="0" algn="ctr"/>
                      <a:r>
                        <a:rPr lang="en-US" sz="2000" b="1" dirty="0">
                          <a:solidFill>
                            <a:schemeClr val="bg1"/>
                          </a:solidFill>
                          <a:effectLst/>
                          <a:latin typeface="+mn-lt"/>
                        </a:rPr>
                        <a:t>Public spaces</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1"/>
                          </a:solidFill>
                          <a:effectLst/>
                          <a:latin typeface="+mn-lt"/>
                        </a:rPr>
                        <a:t>Measures for risk/vulnerable groups</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extLst>
                  <a:ext uri="{0D108BD9-81ED-4DB2-BD59-A6C34878D82A}">
                    <a16:rowId xmlns:a16="http://schemas.microsoft.com/office/drawing/2014/main" val="133882989"/>
                  </a:ext>
                </a:extLst>
              </a:tr>
              <a:tr h="679817">
                <a:tc>
                  <a:txBody>
                    <a:bodyPr/>
                    <a:lstStyle/>
                    <a:p>
                      <a:pPr marL="0" algn="ctr"/>
                      <a:r>
                        <a:rPr lang="en-US" sz="2000" b="1" dirty="0">
                          <a:solidFill>
                            <a:schemeClr val="bg1"/>
                          </a:solidFill>
                          <a:effectLst/>
                          <a:latin typeface="+mn-lt"/>
                        </a:rPr>
                        <a:t>Public transport</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tc>
                  <a:txBody>
                    <a:bodyPr/>
                    <a:lstStyle/>
                    <a:p>
                      <a:pPr marL="0" algn="ctr"/>
                      <a:r>
                        <a:rPr lang="en-GB" sz="2000" b="1" dirty="0">
                          <a:solidFill>
                            <a:schemeClr val="bg1"/>
                          </a:solidFill>
                          <a:effectLst/>
                          <a:latin typeface="+mn-lt"/>
                          <a:ea typeface="Calibri" panose="020F0502020204030204" pitchFamily="34" charset="0"/>
                        </a:rPr>
                        <a:t>Economic measures</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extLst>
                  <a:ext uri="{0D108BD9-81ED-4DB2-BD59-A6C34878D82A}">
                    <a16:rowId xmlns:a16="http://schemas.microsoft.com/office/drawing/2014/main" val="3094585706"/>
                  </a:ext>
                </a:extLst>
              </a:tr>
              <a:tr h="460862">
                <a:tc>
                  <a:txBody>
                    <a:bodyPr/>
                    <a:lstStyle/>
                    <a:p>
                      <a:pPr marL="0" algn="ctr"/>
                      <a:r>
                        <a:rPr lang="en-US" sz="2000" b="1" dirty="0">
                          <a:solidFill>
                            <a:schemeClr val="bg1"/>
                          </a:solidFill>
                          <a:effectLst/>
                          <a:latin typeface="+mn-lt"/>
                        </a:rPr>
                        <a:t>Movement/mobility</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tc>
                  <a:txBody>
                    <a:bodyPr/>
                    <a:lstStyle/>
                    <a:p>
                      <a:pPr marL="0" algn="ctr"/>
                      <a:r>
                        <a:rPr lang="en-GB" sz="2000" b="1" dirty="0">
                          <a:solidFill>
                            <a:schemeClr val="bg1"/>
                          </a:solidFill>
                          <a:effectLst/>
                          <a:latin typeface="+mn-lt"/>
                          <a:ea typeface="Calibri" panose="020F0502020204030204" pitchFamily="34" charset="0"/>
                        </a:rPr>
                        <a:t>Testing policies</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extLst>
                  <a:ext uri="{0D108BD9-81ED-4DB2-BD59-A6C34878D82A}">
                    <a16:rowId xmlns:a16="http://schemas.microsoft.com/office/drawing/2014/main" val="3691239390"/>
                  </a:ext>
                </a:extLst>
              </a:tr>
              <a:tr h="426859">
                <a:tc>
                  <a:txBody>
                    <a:bodyPr/>
                    <a:lstStyle/>
                    <a:p>
                      <a:pPr marL="0" algn="ctr"/>
                      <a:r>
                        <a:rPr lang="en-GB" sz="2000" b="1" dirty="0">
                          <a:solidFill>
                            <a:schemeClr val="bg1"/>
                          </a:solidFill>
                          <a:effectLst/>
                          <a:latin typeface="+mn-lt"/>
                          <a:ea typeface="Calibri" panose="020F0502020204030204" pitchFamily="34" charset="0"/>
                        </a:rPr>
                        <a:t>Masks policies</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tc>
                  <a:txBody>
                    <a:bodyPr/>
                    <a:lstStyle/>
                    <a:p>
                      <a:pPr marL="0" algn="ctr"/>
                      <a:r>
                        <a:rPr lang="en-GB" sz="2000" b="1" dirty="0">
                          <a:solidFill>
                            <a:schemeClr val="bg1"/>
                          </a:solidFill>
                          <a:effectLst/>
                          <a:latin typeface="+mn-lt"/>
                          <a:ea typeface="Calibri" panose="020F0502020204030204" pitchFamily="34" charset="0"/>
                        </a:rPr>
                        <a:t>Vaccination policies</a:t>
                      </a:r>
                      <a:endParaRPr lang="en-DE" sz="2000" b="1" dirty="0">
                        <a:solidFill>
                          <a:schemeClr val="bg1"/>
                        </a:solidFill>
                        <a:effectLst/>
                        <a:latin typeface="+mn-lt"/>
                        <a:ea typeface="Calibri" panose="020F0502020204030204" pitchFamily="34" charset="0"/>
                      </a:endParaRPr>
                    </a:p>
                  </a:txBody>
                  <a:tcPr marL="27748" marR="27748" marT="0" marB="0" anchor="ctr">
                    <a:solidFill>
                      <a:schemeClr val="accent3"/>
                    </a:solidFill>
                  </a:tcPr>
                </a:tc>
                <a:extLst>
                  <a:ext uri="{0D108BD9-81ED-4DB2-BD59-A6C34878D82A}">
                    <a16:rowId xmlns:a16="http://schemas.microsoft.com/office/drawing/2014/main" val="1048321111"/>
                  </a:ext>
                </a:extLst>
              </a:tr>
            </a:tbl>
          </a:graphicData>
        </a:graphic>
      </p:graphicFrame>
      <p:sp>
        <p:nvSpPr>
          <p:cNvPr id="2" name="Rechteck 1">
            <a:extLst>
              <a:ext uri="{FF2B5EF4-FFF2-40B4-BE49-F238E27FC236}">
                <a16:creationId xmlns:a16="http://schemas.microsoft.com/office/drawing/2014/main" id="{C171A57B-2F3A-4C6D-A867-811A7965C47A}"/>
              </a:ext>
            </a:extLst>
          </p:cNvPr>
          <p:cNvSpPr/>
          <p:nvPr/>
        </p:nvSpPr>
        <p:spPr>
          <a:xfrm>
            <a:off x="191344" y="6334780"/>
            <a:ext cx="12097344" cy="523220"/>
          </a:xfrm>
          <a:prstGeom prst="rect">
            <a:avLst/>
          </a:prstGeom>
        </p:spPr>
        <p:txBody>
          <a:bodyPr wrap="square">
            <a:spAutoFit/>
          </a:bodyPr>
          <a:lstStyle/>
          <a:p>
            <a:r>
              <a:rPr lang="de-DE" sz="1400" b="1" dirty="0" err="1">
                <a:solidFill>
                  <a:srgbClr val="000000"/>
                </a:solidFill>
                <a:latin typeface="Arial" panose="020B0604020202020204" pitchFamily="34" charset="0"/>
              </a:rPr>
              <a:t>Bozorgmehr</a:t>
            </a:r>
            <a:r>
              <a:rPr lang="de-DE" sz="1400" b="1" dirty="0">
                <a:solidFill>
                  <a:srgbClr val="000000"/>
                </a:solidFill>
                <a:latin typeface="Arial" panose="020B0604020202020204" pitchFamily="34" charset="0"/>
              </a:rPr>
              <a:t> K</a:t>
            </a:r>
            <a:r>
              <a:rPr lang="de-DE" sz="1400" dirty="0">
                <a:solidFill>
                  <a:srgbClr val="000000"/>
                </a:solidFill>
                <a:latin typeface="Arial" panose="020B0604020202020204" pitchFamily="34" charset="0"/>
              </a:rPr>
              <a:t>, </a:t>
            </a:r>
            <a:r>
              <a:rPr lang="de-DE" sz="1400" b="1" dirty="0">
                <a:solidFill>
                  <a:srgbClr val="000000"/>
                </a:solidFill>
                <a:latin typeface="Arial" panose="020B0604020202020204" pitchFamily="34" charset="0"/>
              </a:rPr>
              <a:t>Rohleder S</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Duwendag</a:t>
            </a:r>
            <a:r>
              <a:rPr lang="de-DE" sz="1400" dirty="0">
                <a:solidFill>
                  <a:srgbClr val="000000"/>
                </a:solidFill>
                <a:latin typeface="Arial" panose="020B0604020202020204" pitchFamily="34" charset="0"/>
              </a:rPr>
              <a:t> S, </a:t>
            </a:r>
            <a:r>
              <a:rPr lang="de-DE" sz="1400" dirty="0" err="1">
                <a:solidFill>
                  <a:srgbClr val="000000"/>
                </a:solidFill>
                <a:latin typeface="Arial" panose="020B0604020202020204" pitchFamily="34" charset="0"/>
              </a:rPr>
              <a:t>Mohsenpour</a:t>
            </a:r>
            <a:r>
              <a:rPr lang="de-DE" sz="1400" dirty="0">
                <a:solidFill>
                  <a:srgbClr val="000000"/>
                </a:solidFill>
                <a:latin typeface="Arial" panose="020B0604020202020204" pitchFamily="34" charset="0"/>
              </a:rPr>
              <a:t> A, Saint V, Gold AW, Kaur S, Nutsch N, </a:t>
            </a:r>
            <a:r>
              <a:rPr lang="de-DE" sz="1400" b="1" dirty="0">
                <a:solidFill>
                  <a:srgbClr val="000000"/>
                </a:solidFill>
                <a:latin typeface="Arial" panose="020B0604020202020204" pitchFamily="34" charset="0"/>
              </a:rPr>
              <a:t>Costa D</a:t>
            </a:r>
            <a:r>
              <a:rPr lang="de-DE" sz="1400" dirty="0">
                <a:solidFill>
                  <a:srgbClr val="000000"/>
                </a:solidFill>
                <a:latin typeface="Arial" panose="020B0604020202020204" pitchFamily="34" charset="0"/>
              </a:rPr>
              <a:t>. Covid19 </a:t>
            </a:r>
            <a:r>
              <a:rPr lang="de-DE" sz="1400" dirty="0" err="1">
                <a:solidFill>
                  <a:srgbClr val="000000"/>
                </a:solidFill>
                <a:latin typeface="Arial" panose="020B0604020202020204" pitchFamily="34" charset="0"/>
              </a:rPr>
              <a:t>Pandemic</a:t>
            </a:r>
            <a:r>
              <a:rPr lang="de-DE" sz="1400" dirty="0">
                <a:solidFill>
                  <a:srgbClr val="000000"/>
                </a:solidFill>
                <a:latin typeface="Arial" panose="020B0604020202020204" pitchFamily="34" charset="0"/>
              </a:rPr>
              <a:t> Policy Monitor (COV-PPM): European </a:t>
            </a:r>
            <a:r>
              <a:rPr lang="de-DE" sz="1400" dirty="0" err="1">
                <a:solidFill>
                  <a:srgbClr val="000000"/>
                </a:solidFill>
                <a:latin typeface="Arial" panose="020B0604020202020204" pitchFamily="34" charset="0"/>
              </a:rPr>
              <a:t>level</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tracking</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of</a:t>
            </a:r>
            <a:r>
              <a:rPr lang="de-DE" sz="1400" dirty="0">
                <a:solidFill>
                  <a:srgbClr val="000000"/>
                </a:solidFill>
                <a:latin typeface="Arial" panose="020B0604020202020204" pitchFamily="34" charset="0"/>
              </a:rPr>
              <a:t> non-</a:t>
            </a:r>
            <a:r>
              <a:rPr lang="de-DE" sz="1400" dirty="0" err="1">
                <a:solidFill>
                  <a:srgbClr val="000000"/>
                </a:solidFill>
                <a:latin typeface="Arial" panose="020B0604020202020204" pitchFamily="34" charset="0"/>
              </a:rPr>
              <a:t>pharmaceutical</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interventions</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medRxiv</a:t>
            </a:r>
            <a:r>
              <a:rPr lang="de-DE" sz="1400" dirty="0">
                <a:solidFill>
                  <a:srgbClr val="000000"/>
                </a:solidFill>
                <a:latin typeface="Arial" panose="020B0604020202020204" pitchFamily="34" charset="0"/>
              </a:rPr>
              <a:t>. 2021.05.20.21257507; </a:t>
            </a:r>
            <a:r>
              <a:rPr lang="de-DE" sz="1400" dirty="0">
                <a:solidFill>
                  <a:srgbClr val="0000FF"/>
                </a:solidFill>
                <a:latin typeface="Arial" panose="020B0604020202020204" pitchFamily="34" charset="0"/>
              </a:rPr>
              <a:t>https://doi.org/10.1101/2021.05.20.21257507 </a:t>
            </a:r>
          </a:p>
        </p:txBody>
      </p:sp>
    </p:spTree>
    <p:extLst>
      <p:ext uri="{BB962C8B-B14F-4D97-AF65-F5344CB8AC3E}">
        <p14:creationId xmlns:p14="http://schemas.microsoft.com/office/powerpoint/2010/main" val="71698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262E-9A3E-42CA-9278-E3B1C5EE3750}"/>
              </a:ext>
            </a:extLst>
          </p:cNvPr>
          <p:cNvSpPr>
            <a:spLocks noGrp="1"/>
          </p:cNvSpPr>
          <p:nvPr>
            <p:ph type="title"/>
          </p:nvPr>
        </p:nvSpPr>
        <p:spPr>
          <a:xfrm>
            <a:off x="300038" y="1154910"/>
            <a:ext cx="3659721" cy="688899"/>
          </a:xfrm>
        </p:spPr>
        <p:txBody>
          <a:bodyPr anchor="t">
            <a:normAutofit/>
          </a:bodyPr>
          <a:lstStyle/>
          <a:p>
            <a:r>
              <a:rPr lang="en-GB" dirty="0"/>
              <a:t>Methods</a:t>
            </a:r>
            <a:endParaRPr lang="en-DE" dirty="0"/>
          </a:p>
        </p:txBody>
      </p:sp>
      <p:sp>
        <p:nvSpPr>
          <p:cNvPr id="11" name="Text Placeholder 3">
            <a:extLst>
              <a:ext uri="{FF2B5EF4-FFF2-40B4-BE49-F238E27FC236}">
                <a16:creationId xmlns:a16="http://schemas.microsoft.com/office/drawing/2014/main" id="{CA3A6B5B-09C5-43E6-9725-DAC301EBA1EF}"/>
              </a:ext>
            </a:extLst>
          </p:cNvPr>
          <p:cNvSpPr>
            <a:spLocks noGrp="1"/>
          </p:cNvSpPr>
          <p:nvPr>
            <p:ph type="body" sz="quarter" idx="13"/>
          </p:nvPr>
        </p:nvSpPr>
        <p:spPr>
          <a:xfrm>
            <a:off x="300038" y="1844824"/>
            <a:ext cx="4320480" cy="3995738"/>
          </a:xfrm>
        </p:spPr>
        <p:txBody>
          <a:bodyPr/>
          <a:lstStyle/>
          <a:p>
            <a:r>
              <a:rPr lang="en-US" sz="1800" dirty="0"/>
              <a:t>Started March 2020</a:t>
            </a:r>
          </a:p>
          <a:p>
            <a:endParaRPr lang="en-US" sz="800" dirty="0"/>
          </a:p>
          <a:p>
            <a:r>
              <a:rPr lang="en-US" sz="1800" dirty="0"/>
              <a:t>Prospective recording on (bi-)weekly basis</a:t>
            </a:r>
          </a:p>
          <a:p>
            <a:endParaRPr lang="en-US" sz="600" dirty="0"/>
          </a:p>
          <a:p>
            <a:r>
              <a:rPr lang="en-US" sz="1800" dirty="0"/>
              <a:t>Official authorities/gov. websites </a:t>
            </a:r>
          </a:p>
          <a:p>
            <a:pPr marL="0" indent="0">
              <a:buNone/>
            </a:pPr>
            <a:r>
              <a:rPr lang="en-US" sz="1800" dirty="0"/>
              <a:t>   (+ specific Covid-19 sites)</a:t>
            </a:r>
          </a:p>
          <a:p>
            <a:endParaRPr lang="en-US" sz="600" dirty="0"/>
          </a:p>
          <a:p>
            <a:r>
              <a:rPr lang="en-US" sz="1800" dirty="0"/>
              <a:t>All sources stored (PDF/Screenshots)</a:t>
            </a:r>
          </a:p>
          <a:p>
            <a:endParaRPr lang="en-US" sz="600" dirty="0"/>
          </a:p>
          <a:p>
            <a:r>
              <a:rPr lang="en-US" sz="1800" dirty="0"/>
              <a:t>Coding + (verbatim) comment/free texts </a:t>
            </a:r>
          </a:p>
          <a:p>
            <a:endParaRPr lang="en-US" sz="700" dirty="0"/>
          </a:p>
          <a:p>
            <a:r>
              <a:rPr lang="en-US" sz="1800" dirty="0"/>
              <a:t>Buzzwords: Relaxation / Enforcement</a:t>
            </a:r>
          </a:p>
          <a:p>
            <a:endParaRPr lang="en-US" sz="600" dirty="0"/>
          </a:p>
          <a:p>
            <a:r>
              <a:rPr lang="en-US" sz="1800" dirty="0"/>
              <a:t>Validation: Random quality checks / graphical visualizations</a:t>
            </a:r>
          </a:p>
          <a:p>
            <a:endParaRPr lang="en-US" dirty="0"/>
          </a:p>
        </p:txBody>
      </p:sp>
      <p:pic>
        <p:nvPicPr>
          <p:cNvPr id="5" name="Picture 3">
            <a:extLst>
              <a:ext uri="{FF2B5EF4-FFF2-40B4-BE49-F238E27FC236}">
                <a16:creationId xmlns:a16="http://schemas.microsoft.com/office/drawing/2014/main" id="{2D97FB09-3709-411B-9B82-CD9C3E910EA2}"/>
              </a:ext>
            </a:extLst>
          </p:cNvPr>
          <p:cNvPicPr>
            <a:picLocks noChangeAspect="1"/>
          </p:cNvPicPr>
          <p:nvPr/>
        </p:nvPicPr>
        <p:blipFill>
          <a:blip r:embed="rId2"/>
          <a:stretch>
            <a:fillRect/>
          </a:stretch>
        </p:blipFill>
        <p:spPr>
          <a:xfrm>
            <a:off x="4835178" y="1844824"/>
            <a:ext cx="7200333" cy="4392464"/>
          </a:xfrm>
          <a:prstGeom prst="rect">
            <a:avLst/>
          </a:prstGeom>
        </p:spPr>
      </p:pic>
    </p:spTree>
    <p:extLst>
      <p:ext uri="{BB962C8B-B14F-4D97-AF65-F5344CB8AC3E}">
        <p14:creationId xmlns:p14="http://schemas.microsoft.com/office/powerpoint/2010/main" val="309363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A9F99A40-CFDA-4C79-98B1-E1FDF4877705}"/>
              </a:ext>
            </a:extLst>
          </p:cNvPr>
          <p:cNvGraphicFramePr>
            <a:graphicFrameLocks noGrp="1"/>
          </p:cNvGraphicFramePr>
          <p:nvPr>
            <p:extLst>
              <p:ext uri="{D42A27DB-BD31-4B8C-83A1-F6EECF244321}">
                <p14:modId xmlns:p14="http://schemas.microsoft.com/office/powerpoint/2010/main" val="101239943"/>
              </p:ext>
            </p:extLst>
          </p:nvPr>
        </p:nvGraphicFramePr>
        <p:xfrm>
          <a:off x="263352" y="1760553"/>
          <a:ext cx="11665296" cy="4905803"/>
        </p:xfrm>
        <a:graphic>
          <a:graphicData uri="http://schemas.openxmlformats.org/drawingml/2006/table">
            <a:tbl>
              <a:tblPr firstRow="1" firstCol="1" bandRow="1">
                <a:tableStyleId>{21E4AEA4-8DFA-4A89-87EB-49C32662AFE0}</a:tableStyleId>
              </a:tblPr>
              <a:tblGrid>
                <a:gridCol w="1963417">
                  <a:extLst>
                    <a:ext uri="{9D8B030D-6E8A-4147-A177-3AD203B41FA5}">
                      <a16:colId xmlns:a16="http://schemas.microsoft.com/office/drawing/2014/main" val="2312329243"/>
                    </a:ext>
                  </a:extLst>
                </a:gridCol>
                <a:gridCol w="1054835">
                  <a:extLst>
                    <a:ext uri="{9D8B030D-6E8A-4147-A177-3AD203B41FA5}">
                      <a16:colId xmlns:a16="http://schemas.microsoft.com/office/drawing/2014/main" val="2076407023"/>
                    </a:ext>
                  </a:extLst>
                </a:gridCol>
                <a:gridCol w="1031958">
                  <a:extLst>
                    <a:ext uri="{9D8B030D-6E8A-4147-A177-3AD203B41FA5}">
                      <a16:colId xmlns:a16="http://schemas.microsoft.com/office/drawing/2014/main" val="703016010"/>
                    </a:ext>
                  </a:extLst>
                </a:gridCol>
                <a:gridCol w="7615086">
                  <a:extLst>
                    <a:ext uri="{9D8B030D-6E8A-4147-A177-3AD203B41FA5}">
                      <a16:colId xmlns:a16="http://schemas.microsoft.com/office/drawing/2014/main" val="1979583073"/>
                    </a:ext>
                  </a:extLst>
                </a:gridCol>
              </a:tblGrid>
              <a:tr h="163927">
                <a:tc>
                  <a:txBody>
                    <a:bodyPr/>
                    <a:lstStyle/>
                    <a:p>
                      <a:pPr>
                        <a:lnSpc>
                          <a:spcPct val="107000"/>
                        </a:lnSpc>
                        <a:spcBef>
                          <a:spcPts val="600"/>
                        </a:spcBef>
                        <a:spcAft>
                          <a:spcPts val="600"/>
                        </a:spcAft>
                      </a:pPr>
                      <a:r>
                        <a:rPr lang="de-DE" sz="1200">
                          <a:effectLst/>
                        </a:rPr>
                        <a:t>Kategorien</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Bef>
                          <a:spcPts val="600"/>
                        </a:spcBef>
                        <a:spcAft>
                          <a:spcPts val="600"/>
                        </a:spcAft>
                      </a:pPr>
                      <a:r>
                        <a:rPr lang="de-DE" sz="1200">
                          <a:effectLst/>
                        </a:rPr>
                        <a:t>Bundesland</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Bef>
                          <a:spcPts val="600"/>
                        </a:spcBef>
                        <a:spcAft>
                          <a:spcPts val="600"/>
                        </a:spcAft>
                      </a:pPr>
                      <a:r>
                        <a:rPr lang="de-DE" sz="1200">
                          <a:effectLst/>
                        </a:rPr>
                        <a:t>Startdatum</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Bef>
                          <a:spcPts val="600"/>
                        </a:spcBef>
                        <a:spcAft>
                          <a:spcPts val="600"/>
                        </a:spcAft>
                      </a:pPr>
                      <a:r>
                        <a:rPr lang="de-DE" sz="1200" dirty="0">
                          <a:effectLst/>
                        </a:rPr>
                        <a:t>Textbeispiele zur Beschreibung der Maßnahmen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extLst>
                  <a:ext uri="{0D108BD9-81ED-4DB2-BD59-A6C34878D82A}">
                    <a16:rowId xmlns:a16="http://schemas.microsoft.com/office/drawing/2014/main" val="486700694"/>
                  </a:ext>
                </a:extLst>
              </a:tr>
              <a:tr h="336529">
                <a:tc gridSpan="4">
                  <a:txBody>
                    <a:bodyPr/>
                    <a:lstStyle/>
                    <a:p>
                      <a:pPr>
                        <a:lnSpc>
                          <a:spcPct val="107000"/>
                        </a:lnSpc>
                        <a:spcAft>
                          <a:spcPts val="0"/>
                        </a:spcAft>
                      </a:pPr>
                      <a:r>
                        <a:rPr lang="en-US" sz="1200" dirty="0">
                          <a:effectLst/>
                        </a:rPr>
                        <a:t> </a:t>
                      </a:r>
                      <a:endParaRPr lang="de-DE" sz="1200" dirty="0">
                        <a:effectLst/>
                      </a:endParaRPr>
                    </a:p>
                    <a:p>
                      <a:pPr>
                        <a:lnSpc>
                          <a:spcPct val="107000"/>
                        </a:lnSpc>
                        <a:spcAft>
                          <a:spcPts val="0"/>
                        </a:spcAft>
                      </a:pPr>
                      <a:r>
                        <a:rPr lang="en-US" sz="1400" dirty="0">
                          <a:effectLst/>
                        </a:rPr>
                        <a:t>Public events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20704933"/>
                  </a:ext>
                </a:extLst>
              </a:tr>
              <a:tr h="1246457">
                <a:tc>
                  <a:txBody>
                    <a:bodyPr/>
                    <a:lstStyle/>
                    <a:p>
                      <a:pPr>
                        <a:lnSpc>
                          <a:spcPct val="107000"/>
                        </a:lnSpc>
                        <a:spcAft>
                          <a:spcPts val="0"/>
                        </a:spcAft>
                      </a:pPr>
                      <a:r>
                        <a:rPr lang="en-US" sz="1200">
                          <a:effectLst/>
                        </a:rPr>
                        <a:t>1 not specified</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en-US" sz="1200">
                          <a:effectLst/>
                        </a:rPr>
                        <a:t>TH</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en-US" sz="1200">
                          <a:effectLst/>
                        </a:rPr>
                        <a:t>12.06.2020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de-DE" sz="1200" dirty="0">
                          <a:effectLst/>
                        </a:rPr>
                        <a:t>VERSCHÄRFUNG: Öffentliche Veranstaltungen wie beispielsweise Volks-, Dorf-, Stadt-, Schützen- oder Weinfeste, Sportveranstaltungen mit Zuschauern, Festivals, Kirmes und ähnliche Veranstaltungen, die insbesondere nach ihrem Gesamtgepräge, ihrer Organisation, dem geplanten Ablauf, der Dauer, der Anzahl, der Struktur und der Zusammensetzung der zu erwartenden Teilnehmer oder den räumlichen Verhältnissen am Veranstaltungsort unter besonderer Berücksichtigung der aktuellen Infektionslage am Veranstaltungsort in besonderem Maße geeignet sind, die Ausbreitung der Pandemie zu fördern, sind bis zum Ablauf des 31. August 2020 verboten.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extLst>
                  <a:ext uri="{0D108BD9-81ED-4DB2-BD59-A6C34878D82A}">
                    <a16:rowId xmlns:a16="http://schemas.microsoft.com/office/drawing/2014/main" val="1634321379"/>
                  </a:ext>
                </a:extLst>
              </a:tr>
              <a:tr h="681734">
                <a:tc>
                  <a:txBody>
                    <a:bodyPr/>
                    <a:lstStyle/>
                    <a:p>
                      <a:pPr>
                        <a:lnSpc>
                          <a:spcPct val="107000"/>
                        </a:lnSpc>
                        <a:spcAft>
                          <a:spcPts val="0"/>
                        </a:spcAft>
                      </a:pPr>
                      <a:r>
                        <a:rPr lang="en-US" sz="1200">
                          <a:effectLst/>
                        </a:rPr>
                        <a:t>1a &gt;1000 persons</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en-US" sz="1200">
                          <a:effectLst/>
                        </a:rPr>
                        <a:t>BB</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en-US" sz="1200">
                          <a:effectLst/>
                        </a:rPr>
                        <a:t>09.05.2020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gn="just">
                        <a:lnSpc>
                          <a:spcPct val="107000"/>
                        </a:lnSpc>
                        <a:spcAft>
                          <a:spcPts val="0"/>
                        </a:spcAft>
                      </a:pPr>
                      <a:r>
                        <a:rPr lang="de-DE" sz="1200">
                          <a:effectLst/>
                        </a:rPr>
                        <a:t>VERSCHÄRFUNG: Großveranstaltungen mit über 1000 Teilnehmern prinzipiell untersagt. Öffentliche Veranstaltungen in Theater- , Konzert und Opernsälen dürfen unabhängig von der Teilnehmerzahl nicht stattfinden.</a:t>
                      </a:r>
                    </a:p>
                    <a:p>
                      <a:pPr algn="just">
                        <a:lnSpc>
                          <a:spcPct val="107000"/>
                        </a:lnSpc>
                        <a:spcAft>
                          <a:spcPts val="0"/>
                        </a:spcAft>
                      </a:pPr>
                      <a:r>
                        <a:rPr lang="de-DE" sz="1200">
                          <a:effectLst/>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extLst>
                  <a:ext uri="{0D108BD9-81ED-4DB2-BD59-A6C34878D82A}">
                    <a16:rowId xmlns:a16="http://schemas.microsoft.com/office/drawing/2014/main" val="3552510134"/>
                  </a:ext>
                </a:extLst>
              </a:tr>
              <a:tr h="854337">
                <a:tc>
                  <a:txBody>
                    <a:bodyPr/>
                    <a:lstStyle/>
                    <a:p>
                      <a:pPr>
                        <a:lnSpc>
                          <a:spcPct val="107000"/>
                        </a:lnSpc>
                        <a:spcAft>
                          <a:spcPts val="0"/>
                        </a:spcAft>
                      </a:pPr>
                      <a:r>
                        <a:rPr lang="en-US" sz="1200">
                          <a:effectLst/>
                        </a:rPr>
                        <a:t>1b &lt;1000 persons</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en-US" sz="1200">
                          <a:effectLst/>
                        </a:rPr>
                        <a:t>HH</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en-US" sz="1200">
                          <a:effectLst/>
                        </a:rPr>
                        <a:t>01.06.2021</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de-DE" sz="1200" dirty="0">
                          <a:effectLst/>
                        </a:rPr>
                        <a:t>LOCKERUNG: Auf Antrag kann in besonders gelagerten Einzelfällen eine höhere Teilnehmerzahl durch die zuständige Behörde genehmigt werden, höchstens jedoch 650 Teilnehmer*innen, Voraussetzungen: gesicherte Zu-/Abgänge; ausschließlich Sitzplätze; Schutzkonzept; lüftungstechnische Anlagen; kein Ausschank und Konsum von Alkohol.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extLst>
                  <a:ext uri="{0D108BD9-81ED-4DB2-BD59-A6C34878D82A}">
                    <a16:rowId xmlns:a16="http://schemas.microsoft.com/office/drawing/2014/main" val="1105940479"/>
                  </a:ext>
                </a:extLst>
              </a:tr>
              <a:tr h="681734">
                <a:tc>
                  <a:txBody>
                    <a:bodyPr/>
                    <a:lstStyle/>
                    <a:p>
                      <a:pPr>
                        <a:lnSpc>
                          <a:spcPct val="107000"/>
                        </a:lnSpc>
                        <a:spcAft>
                          <a:spcPts val="0"/>
                        </a:spcAft>
                      </a:pPr>
                      <a:r>
                        <a:rPr lang="en-US" sz="1200">
                          <a:effectLst/>
                        </a:rPr>
                        <a:t>1c &gt;50 persons</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en-US" sz="1200">
                          <a:effectLst/>
                        </a:rPr>
                        <a:t>NW</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en-US" sz="1200">
                          <a:effectLst/>
                        </a:rPr>
                        <a:t>24.06.2020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de-DE" sz="1200" dirty="0">
                          <a:effectLst/>
                        </a:rPr>
                        <a:t>LOCKERUNG: Aufführungen im Freien von Theatern/Opern-/Konzerthäusern mit &lt; 100 sind zugelassen - Bedingungen: Einhaltung von Hygienemaßnahmen, Steuerung des Zutritts, Mindestabstand von 1,5 Metern zwischen Personen.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extLst>
                  <a:ext uri="{0D108BD9-81ED-4DB2-BD59-A6C34878D82A}">
                    <a16:rowId xmlns:a16="http://schemas.microsoft.com/office/drawing/2014/main" val="3783437824"/>
                  </a:ext>
                </a:extLst>
              </a:tr>
              <a:tr h="638278">
                <a:tc>
                  <a:txBody>
                    <a:bodyPr/>
                    <a:lstStyle/>
                    <a:p>
                      <a:pPr>
                        <a:lnSpc>
                          <a:spcPct val="107000"/>
                        </a:lnSpc>
                        <a:spcAft>
                          <a:spcPts val="0"/>
                        </a:spcAft>
                      </a:pPr>
                      <a:r>
                        <a:rPr lang="en-US" sz="1200">
                          <a:effectLst/>
                        </a:rPr>
                        <a:t>1d any type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en-US" sz="1200">
                          <a:effectLst/>
                        </a:rPr>
                        <a:t>HB</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en-US" sz="1200">
                          <a:effectLst/>
                        </a:rPr>
                        <a:t>18.03.2020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tc>
                  <a:txBody>
                    <a:bodyPr/>
                    <a:lstStyle/>
                    <a:p>
                      <a:pPr>
                        <a:lnSpc>
                          <a:spcPct val="107000"/>
                        </a:lnSpc>
                        <a:spcAft>
                          <a:spcPts val="0"/>
                        </a:spcAft>
                      </a:pPr>
                      <a:r>
                        <a:rPr lang="de-DE" sz="1200" dirty="0">
                          <a:effectLst/>
                        </a:rPr>
                        <a:t>VERSCHÄRFUNG: Veranstaltungen (öffentliche und nichtöffentliche) sowie sonstige Menschenansammlungen in der Stadtgemeinde Bremen sind ab dem 18. März 2020 bis einschließlich 19. April 2020 verboten.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166" marR="55166" marT="0" marB="0"/>
                </a:tc>
                <a:extLst>
                  <a:ext uri="{0D108BD9-81ED-4DB2-BD59-A6C34878D82A}">
                    <a16:rowId xmlns:a16="http://schemas.microsoft.com/office/drawing/2014/main" val="959620325"/>
                  </a:ext>
                </a:extLst>
              </a:tr>
            </a:tbl>
          </a:graphicData>
        </a:graphic>
      </p:graphicFrame>
      <p:sp>
        <p:nvSpPr>
          <p:cNvPr id="8" name="Rechteck 7">
            <a:extLst>
              <a:ext uri="{FF2B5EF4-FFF2-40B4-BE49-F238E27FC236}">
                <a16:creationId xmlns:a16="http://schemas.microsoft.com/office/drawing/2014/main" id="{AB9C6F87-A23F-44F4-A0B3-2CFB65D51D06}"/>
              </a:ext>
            </a:extLst>
          </p:cNvPr>
          <p:cNvSpPr/>
          <p:nvPr/>
        </p:nvSpPr>
        <p:spPr>
          <a:xfrm>
            <a:off x="191344" y="1052736"/>
            <a:ext cx="11496600" cy="671915"/>
          </a:xfrm>
          <a:prstGeom prst="rect">
            <a:avLst/>
          </a:prstGeom>
        </p:spPr>
        <p:txBody>
          <a:bodyPr wrap="square">
            <a:spAutoFit/>
          </a:bodyPr>
          <a:lstStyle/>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Kodierungsbeispiele für nicht-pharmazeutische Maßnahmen zur Eindämmung der COVID-10 Pandemie auf Bundeslandebene in Deutschland (</a:t>
            </a:r>
            <a:r>
              <a:rPr lang="de-DE" b="1" dirty="0" err="1">
                <a:latin typeface="Calibri" panose="020F0502020204030204" pitchFamily="34" charset="0"/>
                <a:ea typeface="Calibri" panose="020F0502020204030204" pitchFamily="34" charset="0"/>
                <a:cs typeface="Times New Roman" panose="02020603050405020304" pitchFamily="18" charset="0"/>
              </a:rPr>
              <a:t>CoV</a:t>
            </a:r>
            <a:r>
              <a:rPr lang="de-DE" b="1" dirty="0">
                <a:latin typeface="Calibri" panose="020F0502020204030204" pitchFamily="34" charset="0"/>
                <a:ea typeface="Calibri" panose="020F0502020204030204" pitchFamily="34" charset="0"/>
                <a:cs typeface="Times New Roman" panose="02020603050405020304" pitchFamily="18" charset="0"/>
              </a:rPr>
              <a:t>-PPM)</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531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Chart&#10;&#10;Description automatically generated with medium confidence">
            <a:extLst>
              <a:ext uri="{FF2B5EF4-FFF2-40B4-BE49-F238E27FC236}">
                <a16:creationId xmlns:a16="http://schemas.microsoft.com/office/drawing/2014/main" id="{6998AD15-3D55-46A5-B7EE-F484D3C795DA}"/>
              </a:ext>
            </a:extLst>
          </p:cNvPr>
          <p:cNvPicPr>
            <a:picLocks noChangeAspect="1"/>
          </p:cNvPicPr>
          <p:nvPr/>
        </p:nvPicPr>
        <p:blipFill>
          <a:blip r:embed="rId2"/>
          <a:stretch>
            <a:fillRect/>
          </a:stretch>
        </p:blipFill>
        <p:spPr>
          <a:xfrm>
            <a:off x="4281" y="1161276"/>
            <a:ext cx="12212399" cy="5724108"/>
          </a:xfrm>
          <a:prstGeom prst="rect">
            <a:avLst/>
          </a:prstGeom>
        </p:spPr>
      </p:pic>
    </p:spTree>
    <p:extLst>
      <p:ext uri="{BB962C8B-B14F-4D97-AF65-F5344CB8AC3E}">
        <p14:creationId xmlns:p14="http://schemas.microsoft.com/office/powerpoint/2010/main" val="19328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with medium confidence">
            <a:extLst>
              <a:ext uri="{FF2B5EF4-FFF2-40B4-BE49-F238E27FC236}">
                <a16:creationId xmlns:a16="http://schemas.microsoft.com/office/drawing/2014/main" id="{6998AD15-3D55-46A5-B7EE-F484D3C795DA}"/>
              </a:ext>
            </a:extLst>
          </p:cNvPr>
          <p:cNvPicPr>
            <a:picLocks noChangeAspect="1"/>
          </p:cNvPicPr>
          <p:nvPr/>
        </p:nvPicPr>
        <p:blipFill>
          <a:blip r:embed="rId2"/>
          <a:stretch>
            <a:fillRect/>
          </a:stretch>
        </p:blipFill>
        <p:spPr>
          <a:xfrm>
            <a:off x="119336" y="1196752"/>
            <a:ext cx="6606058" cy="3096344"/>
          </a:xfrm>
          <a:prstGeom prst="rect">
            <a:avLst/>
          </a:prstGeom>
        </p:spPr>
      </p:pic>
      <p:grpSp>
        <p:nvGrpSpPr>
          <p:cNvPr id="2" name="Gruppieren 1">
            <a:extLst>
              <a:ext uri="{FF2B5EF4-FFF2-40B4-BE49-F238E27FC236}">
                <a16:creationId xmlns:a16="http://schemas.microsoft.com/office/drawing/2014/main" id="{EDD58EB8-04F9-4C47-8030-9FE2887CB8A0}"/>
              </a:ext>
            </a:extLst>
          </p:cNvPr>
          <p:cNvGrpSpPr/>
          <p:nvPr/>
        </p:nvGrpSpPr>
        <p:grpSpPr>
          <a:xfrm>
            <a:off x="6791400" y="888975"/>
            <a:ext cx="5400600" cy="5687269"/>
            <a:chOff x="6791400" y="888975"/>
            <a:chExt cx="5400600" cy="5687269"/>
          </a:xfrm>
        </p:grpSpPr>
        <p:pic>
          <p:nvPicPr>
            <p:cNvPr id="4" name="Grafik 3" descr="BL_panel_path_colored">
              <a:extLst>
                <a:ext uri="{FF2B5EF4-FFF2-40B4-BE49-F238E27FC236}">
                  <a16:creationId xmlns:a16="http://schemas.microsoft.com/office/drawing/2014/main" id="{53B013BE-E669-4E3F-9843-9357E1035FA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311" y="1196752"/>
              <a:ext cx="5235353" cy="5379492"/>
            </a:xfrm>
            <a:prstGeom prst="rect">
              <a:avLst/>
            </a:prstGeom>
            <a:noFill/>
            <a:ln>
              <a:noFill/>
            </a:ln>
          </p:spPr>
        </p:pic>
        <p:sp>
          <p:nvSpPr>
            <p:cNvPr id="5" name="Rechteck 4">
              <a:extLst>
                <a:ext uri="{FF2B5EF4-FFF2-40B4-BE49-F238E27FC236}">
                  <a16:creationId xmlns:a16="http://schemas.microsoft.com/office/drawing/2014/main" id="{0F239727-D1A2-4FE0-A350-C020E0366DAD}"/>
                </a:ext>
              </a:extLst>
            </p:cNvPr>
            <p:cNvSpPr/>
            <p:nvPr/>
          </p:nvSpPr>
          <p:spPr>
            <a:xfrm>
              <a:off x="6791400" y="888975"/>
              <a:ext cx="5400600" cy="307777"/>
            </a:xfrm>
            <a:prstGeom prst="rect">
              <a:avLst/>
            </a:prstGeom>
          </p:spPr>
          <p:txBody>
            <a:bodyPr wrap="square">
              <a:spAutoFit/>
            </a:bodyPr>
            <a:lstStyle/>
            <a:p>
              <a:r>
                <a:rPr lang="de-DE" sz="1400" b="1" dirty="0">
                  <a:latin typeface="Scala Sans OT"/>
                  <a:ea typeface="Calibri" panose="020F0502020204030204" pitchFamily="34" charset="0"/>
                  <a:cs typeface="Times New Roman" panose="02020603050405020304" pitchFamily="18" charset="0"/>
                </a:rPr>
                <a:t>Covid-19 Maßnahmen nach Bundesland, 28.01.2020 – 15.04.2021</a:t>
              </a:r>
              <a:endParaRPr lang="de-DE" sz="1400" dirty="0"/>
            </a:p>
          </p:txBody>
        </p:sp>
      </p:grpSp>
    </p:spTree>
    <p:extLst>
      <p:ext uri="{BB962C8B-B14F-4D97-AF65-F5344CB8AC3E}">
        <p14:creationId xmlns:p14="http://schemas.microsoft.com/office/powerpoint/2010/main" val="102568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fik 4" descr="BL_panel_path_colored">
            <a:extLst>
              <a:ext uri="{FF2B5EF4-FFF2-40B4-BE49-F238E27FC236}">
                <a16:creationId xmlns:a16="http://schemas.microsoft.com/office/drawing/2014/main" id="{8B1EE728-7267-4883-AD28-1B7ED62E7A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1980" y="785812"/>
            <a:ext cx="6698436" cy="6027564"/>
          </a:xfrm>
          <a:prstGeom prst="rect">
            <a:avLst/>
          </a:prstGeom>
          <a:noFill/>
          <a:ln>
            <a:noFill/>
          </a:ln>
        </p:spPr>
      </p:pic>
      <p:sp>
        <p:nvSpPr>
          <p:cNvPr id="2" name="Rechteck 1">
            <a:extLst>
              <a:ext uri="{FF2B5EF4-FFF2-40B4-BE49-F238E27FC236}">
                <a16:creationId xmlns:a16="http://schemas.microsoft.com/office/drawing/2014/main" id="{B7C3EAB4-23B7-4C99-93B6-4BAE2DCC17B3}"/>
              </a:ext>
            </a:extLst>
          </p:cNvPr>
          <p:cNvSpPr/>
          <p:nvPr/>
        </p:nvSpPr>
        <p:spPr>
          <a:xfrm>
            <a:off x="3071664" y="332656"/>
            <a:ext cx="7080448" cy="369332"/>
          </a:xfrm>
          <a:prstGeom prst="rect">
            <a:avLst/>
          </a:prstGeom>
        </p:spPr>
        <p:txBody>
          <a:bodyPr wrap="square">
            <a:spAutoFit/>
          </a:bodyPr>
          <a:lstStyle/>
          <a:p>
            <a:r>
              <a:rPr lang="de-DE" b="1" dirty="0">
                <a:latin typeface="Scala Sans OT"/>
                <a:ea typeface="Calibri" panose="020F0502020204030204" pitchFamily="34" charset="0"/>
                <a:cs typeface="Times New Roman" panose="02020603050405020304" pitchFamily="18" charset="0"/>
              </a:rPr>
              <a:t>Covid-19 Maßnahmen nach Bundesland, 28.01.2020 – 15.04.2021</a:t>
            </a:r>
            <a:endParaRPr lang="de-DE" dirty="0"/>
          </a:p>
        </p:txBody>
      </p:sp>
    </p:spTree>
    <p:extLst>
      <p:ext uri="{BB962C8B-B14F-4D97-AF65-F5344CB8AC3E}">
        <p14:creationId xmlns:p14="http://schemas.microsoft.com/office/powerpoint/2010/main" val="313386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rafik 3" descr="BL_panel_newvar_events">
            <a:extLst>
              <a:ext uri="{FF2B5EF4-FFF2-40B4-BE49-F238E27FC236}">
                <a16:creationId xmlns:a16="http://schemas.microsoft.com/office/drawing/2014/main" id="{2610C374-51D8-479A-B628-14924A2ED7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40" y="1700808"/>
            <a:ext cx="9901100" cy="5040560"/>
          </a:xfrm>
          <a:prstGeom prst="rect">
            <a:avLst/>
          </a:prstGeom>
          <a:noFill/>
          <a:ln>
            <a:noFill/>
          </a:ln>
        </p:spPr>
      </p:pic>
      <p:sp>
        <p:nvSpPr>
          <p:cNvPr id="3" name="Rechteck 2">
            <a:extLst>
              <a:ext uri="{FF2B5EF4-FFF2-40B4-BE49-F238E27FC236}">
                <a16:creationId xmlns:a16="http://schemas.microsoft.com/office/drawing/2014/main" id="{7DC266A6-2F14-467F-8CBA-A8CCA410E254}"/>
              </a:ext>
            </a:extLst>
          </p:cNvPr>
          <p:cNvSpPr/>
          <p:nvPr/>
        </p:nvSpPr>
        <p:spPr>
          <a:xfrm>
            <a:off x="1021228" y="1196752"/>
            <a:ext cx="7512378" cy="369332"/>
          </a:xfrm>
          <a:prstGeom prst="rect">
            <a:avLst/>
          </a:prstGeom>
        </p:spPr>
        <p:txBody>
          <a:bodyPr wrap="none">
            <a:spAutoFit/>
          </a:bodyPr>
          <a:lstStyle/>
          <a:p>
            <a:r>
              <a:rPr lang="de-DE" b="1" dirty="0">
                <a:latin typeface="Scala Sans OT"/>
                <a:ea typeface="Calibri" panose="020F0502020204030204" pitchFamily="34" charset="0"/>
                <a:cs typeface="Times New Roman" panose="02020603050405020304" pitchFamily="18" charset="0"/>
              </a:rPr>
              <a:t>Covid-19 Maßnahmen: Lockerungen und Verschärfungen bei Veranstaltungen</a:t>
            </a:r>
            <a:endParaRPr lang="de-DE" dirty="0"/>
          </a:p>
        </p:txBody>
      </p:sp>
    </p:spTree>
    <p:extLst>
      <p:ext uri="{BB962C8B-B14F-4D97-AF65-F5344CB8AC3E}">
        <p14:creationId xmlns:p14="http://schemas.microsoft.com/office/powerpoint/2010/main" val="188719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BL_panel_newvar_events">
            <a:extLst>
              <a:ext uri="{FF2B5EF4-FFF2-40B4-BE49-F238E27FC236}">
                <a16:creationId xmlns:a16="http://schemas.microsoft.com/office/drawing/2014/main" id="{2610C374-51D8-479A-B628-14924A2ED7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40" y="1700808"/>
            <a:ext cx="9901100" cy="5040560"/>
          </a:xfrm>
          <a:prstGeom prst="rect">
            <a:avLst/>
          </a:prstGeom>
          <a:noFill/>
          <a:ln>
            <a:noFill/>
          </a:ln>
        </p:spPr>
      </p:pic>
      <p:sp>
        <p:nvSpPr>
          <p:cNvPr id="3" name="Rechteck 2">
            <a:extLst>
              <a:ext uri="{FF2B5EF4-FFF2-40B4-BE49-F238E27FC236}">
                <a16:creationId xmlns:a16="http://schemas.microsoft.com/office/drawing/2014/main" id="{7DC266A6-2F14-467F-8CBA-A8CCA410E254}"/>
              </a:ext>
            </a:extLst>
          </p:cNvPr>
          <p:cNvSpPr/>
          <p:nvPr/>
        </p:nvSpPr>
        <p:spPr>
          <a:xfrm>
            <a:off x="1021228" y="1196752"/>
            <a:ext cx="7512378" cy="369332"/>
          </a:xfrm>
          <a:prstGeom prst="rect">
            <a:avLst/>
          </a:prstGeom>
        </p:spPr>
        <p:txBody>
          <a:bodyPr wrap="none">
            <a:spAutoFit/>
          </a:bodyPr>
          <a:lstStyle/>
          <a:p>
            <a:r>
              <a:rPr lang="de-DE" b="1" dirty="0">
                <a:latin typeface="Scala Sans OT"/>
                <a:ea typeface="Calibri" panose="020F0502020204030204" pitchFamily="34" charset="0"/>
                <a:cs typeface="Times New Roman" panose="02020603050405020304" pitchFamily="18" charset="0"/>
              </a:rPr>
              <a:t>Covid-19 Maßnahmen: Lockerungen und Verschärfungen bei Veranstaltungen</a:t>
            </a:r>
            <a:endParaRPr lang="de-DE" dirty="0"/>
          </a:p>
        </p:txBody>
      </p:sp>
      <p:sp>
        <p:nvSpPr>
          <p:cNvPr id="6" name="Ellipse 5">
            <a:extLst>
              <a:ext uri="{FF2B5EF4-FFF2-40B4-BE49-F238E27FC236}">
                <a16:creationId xmlns:a16="http://schemas.microsoft.com/office/drawing/2014/main" id="{4F8F6E65-9AC0-4484-94EA-4CEA2F2454E5}"/>
              </a:ext>
            </a:extLst>
          </p:cNvPr>
          <p:cNvSpPr/>
          <p:nvPr/>
        </p:nvSpPr>
        <p:spPr>
          <a:xfrm>
            <a:off x="5015880" y="4365104"/>
            <a:ext cx="2304256" cy="1070828"/>
          </a:xfrm>
          <a:prstGeom prst="ellipse">
            <a:avLst/>
          </a:prstGeom>
          <a:noFill/>
          <a:ln>
            <a:solidFill>
              <a:srgbClr val="8C3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dirty="0" err="1"/>
          </a:p>
        </p:txBody>
      </p:sp>
      <p:sp>
        <p:nvSpPr>
          <p:cNvPr id="7" name="Ellipse 6">
            <a:extLst>
              <a:ext uri="{FF2B5EF4-FFF2-40B4-BE49-F238E27FC236}">
                <a16:creationId xmlns:a16="http://schemas.microsoft.com/office/drawing/2014/main" id="{A24F858E-40E3-482C-9CE6-CB87C729A163}"/>
              </a:ext>
            </a:extLst>
          </p:cNvPr>
          <p:cNvSpPr/>
          <p:nvPr/>
        </p:nvSpPr>
        <p:spPr>
          <a:xfrm>
            <a:off x="911424" y="2628190"/>
            <a:ext cx="2304256" cy="1070828"/>
          </a:xfrm>
          <a:prstGeom prst="ellipse">
            <a:avLst/>
          </a:prstGeom>
          <a:noFill/>
          <a:ln>
            <a:solidFill>
              <a:srgbClr val="8C3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dirty="0" err="1"/>
          </a:p>
        </p:txBody>
      </p:sp>
      <p:sp>
        <p:nvSpPr>
          <p:cNvPr id="8" name="Ellipse 7">
            <a:extLst>
              <a:ext uri="{FF2B5EF4-FFF2-40B4-BE49-F238E27FC236}">
                <a16:creationId xmlns:a16="http://schemas.microsoft.com/office/drawing/2014/main" id="{0F92F696-8B35-41EA-8E2D-F760FD59C797}"/>
              </a:ext>
            </a:extLst>
          </p:cNvPr>
          <p:cNvSpPr/>
          <p:nvPr/>
        </p:nvSpPr>
        <p:spPr>
          <a:xfrm>
            <a:off x="4943872" y="1700808"/>
            <a:ext cx="2304256" cy="1070828"/>
          </a:xfrm>
          <a:prstGeom prst="ellipse">
            <a:avLst/>
          </a:prstGeom>
          <a:noFill/>
          <a:ln>
            <a:solidFill>
              <a:srgbClr val="8C3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dirty="0" err="1"/>
          </a:p>
        </p:txBody>
      </p:sp>
    </p:spTree>
    <p:extLst>
      <p:ext uri="{BB962C8B-B14F-4D97-AF65-F5344CB8AC3E}">
        <p14:creationId xmlns:p14="http://schemas.microsoft.com/office/powerpoint/2010/main" val="23265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Universität Bielefeld">
  <a:themeElements>
    <a:clrScheme name="Benutzerdefiniert 131">
      <a:dk1>
        <a:sysClr val="windowText" lastClr="000000"/>
      </a:dk1>
      <a:lt1>
        <a:sysClr val="window" lastClr="FFFFFF"/>
      </a:lt1>
      <a:dk2>
        <a:srgbClr val="7F7F7F"/>
      </a:dk2>
      <a:lt2>
        <a:srgbClr val="F2F2F2"/>
      </a:lt2>
      <a:accent1>
        <a:srgbClr val="000000"/>
      </a:accent1>
      <a:accent2>
        <a:srgbClr val="7F7F7F"/>
      </a:accent2>
      <a:accent3>
        <a:srgbClr val="A5A5A5"/>
      </a:accent3>
      <a:accent4>
        <a:srgbClr val="BFBFBF"/>
      </a:accent4>
      <a:accent5>
        <a:srgbClr val="D8D8D8"/>
      </a:accent5>
      <a:accent6>
        <a:srgbClr val="F2F2F2"/>
      </a:accent6>
      <a:hlink>
        <a:srgbClr val="000000"/>
      </a:hlink>
      <a:folHlink>
        <a:srgbClr val="000000"/>
      </a:folHlink>
    </a:clrScheme>
    <a:fontScheme name="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500" dirty="0" err="1" smtClean="0"/>
        </a:defPPr>
      </a:lstStyle>
    </a:txDef>
  </a:objectDefaults>
  <a:extraClrSchemeLst/>
  <a:custClrLst>
    <a:custClr name="Fakultät für Biologie">
      <a:srgbClr val="92B168"/>
    </a:custClr>
    <a:custClr name="Fakultät für Chemie">
      <a:srgbClr val="A08CAA"/>
    </a:custClr>
    <a:custClr name="Fakultät für Erziehungswissenschaft">
      <a:srgbClr val="F08C50"/>
    </a:custClr>
    <a:custClr name="Fakultät für Geschichtswissenschaft, Philosophie und Theologie">
      <a:srgbClr val="7DB4BE"/>
    </a:custClr>
    <a:custClr name="Fakultät für Gesundheitswissenschaften">
      <a:srgbClr val="DC5A5A"/>
    </a:custClr>
    <a:custClr name="Fakultät für Linguistik und Literaturwissenschaft">
      <a:srgbClr val="8FA3B9"/>
    </a:custClr>
    <a:custClr name="Fakultät für Mathematik">
      <a:srgbClr val="DCAA41"/>
    </a:custClr>
    <a:custClr name="Medizinische Fakultät">
      <a:srgbClr val="145F7D"/>
    </a:custClr>
    <a:custClr name="Fakultät für Physik">
      <a:srgbClr val="649696"/>
    </a:custClr>
    <a:custClr name="Fakultät für Rechtswissenschaft">
      <a:srgbClr val="8C8C96"/>
    </a:custClr>
    <a:custClr name="Fakultät für Psychologie und Sportwissenschaft">
      <a:srgbClr val="8C3250"/>
    </a:custClr>
    <a:custClr name="Fakultät für Soziologie">
      <a:srgbClr val="AF4B50"/>
    </a:custClr>
    <a:custClr name="Technische Fakultät">
      <a:srgbClr val="558CA0"/>
    </a:custClr>
    <a:custClr name="Fakultät für Wirtschaftswissenschaften">
      <a:srgbClr val="46506E"/>
    </a:custClr>
    <a:custClr name="Grün Print">
      <a:srgbClr val="008965"/>
    </a:custClr>
    <a:custClr name="Grün Digital">
      <a:srgbClr val="14F5B4"/>
    </a:custClr>
  </a:custClrLst>
  <a:extLst>
    <a:ext uri="{05A4C25C-085E-4340-85A3-A5531E510DB2}">
      <thm15:themeFamily xmlns:thm15="http://schemas.microsoft.com/office/thememl/2012/main" name="UBF_PowerPoint_de_Gesundheit 030519.potx" id="{D7FE7A62-AF10-364D-A576-DB6961CE6A0C}" vid="{133DD9C1-C04D-9B41-BF20-6E28A0445F3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1139</Words>
  <Application>Microsoft Office PowerPoint</Application>
  <PresentationFormat>Breitbild</PresentationFormat>
  <Paragraphs>90</Paragraphs>
  <Slides>12</Slides>
  <Notes>1</Notes>
  <HiddenSlides>4</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Scala Sans OT</vt:lpstr>
      <vt:lpstr>Times New Roman</vt:lpstr>
      <vt:lpstr>Universität Bielefeld</vt:lpstr>
      <vt:lpstr>Corona Virus Pandemic Policy Monitor  (COV-PPM) – Prof. Dr. Kayvan Bozorgmehr, Dr. Diogo Costa, Sven Rohleder  Stoppt-Covid (RKI) – Dr. Vivian Bremer, Dr. Matthias an der Heiden, Andreas Hicketier  Aim of COV-PPM: To prospectively document non-pharmaceutical interventions (NPIs) taken to contain the SARS-Cov-2 transmission across countries in the EU27, EEA+UK and at the federal state level in Germany.  </vt:lpstr>
      <vt:lpstr>PowerPoint-Präsentation</vt:lpstr>
      <vt:lpstr>Methods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Conclusions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 Virus Pandemic Policy Monitor  (COV-PPM)  Preliminary results</dc:title>
  <dc:creator>Diogo Costa</dc:creator>
  <cp:lastModifiedBy>BozorgmehrKayvan</cp:lastModifiedBy>
  <cp:revision>94</cp:revision>
  <dcterms:created xsi:type="dcterms:W3CDTF">2021-01-12T17:00:57Z</dcterms:created>
  <dcterms:modified xsi:type="dcterms:W3CDTF">2021-06-18T08:51:25Z</dcterms:modified>
</cp:coreProperties>
</file>