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308" r:id="rId3"/>
    <p:sldId id="313" r:id="rId4"/>
    <p:sldId id="309" r:id="rId5"/>
    <p:sldId id="302" r:id="rId6"/>
    <p:sldId id="311" r:id="rId7"/>
    <p:sldId id="314" r:id="rId8"/>
    <p:sldId id="315" r:id="rId9"/>
    <p:sldId id="306" r:id="rId10"/>
    <p:sldId id="291" r:id="rId11"/>
    <p:sldId id="312" r:id="rId12"/>
    <p:sldId id="297" r:id="rId13"/>
    <p:sldId id="290" r:id="rId14"/>
    <p:sldId id="256" r:id="rId15"/>
    <p:sldId id="316" r:id="rId16"/>
    <p:sldId id="287" r:id="rId1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rle-Heupel, Ida" initials="SI" lastIdx="8" clrIdx="0">
    <p:extLst>
      <p:ext uri="{19B8F6BF-5375-455C-9EA6-DF929625EA0E}">
        <p15:presenceInfo xmlns:p15="http://schemas.microsoft.com/office/powerpoint/2012/main" userId="Sperle-Heupel, Ida" providerId="None"/>
      </p:ext>
    </p:extLst>
  </p:cmAuthor>
  <p:cmAuthor id="2" name="Hellenbrand, Wiebke" initials="HW" lastIdx="1" clrIdx="1">
    <p:extLst>
      <p:ext uri="{19B8F6BF-5375-455C-9EA6-DF929625EA0E}">
        <p15:presenceInfo xmlns:p15="http://schemas.microsoft.com/office/powerpoint/2012/main" userId="Hellenbrand, Wieb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51" autoAdjust="0"/>
    <p:restoredTop sz="93883" autoAdjust="0"/>
  </p:normalViewPr>
  <p:slideViewPr>
    <p:cSldViewPr snapToGrid="0" snapToObjects="1">
      <p:cViewPr varScale="1">
        <p:scale>
          <a:sx n="90" d="100"/>
          <a:sy n="90" d="100"/>
        </p:scale>
        <p:origin x="76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78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84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7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Abstrichbus</a:t>
            </a:r>
            <a:r>
              <a:rPr lang="de-DE" dirty="0"/>
              <a:t> für PCR Untersuchung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931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19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VE=100*(1-RR)</a:t>
            </a:r>
          </a:p>
          <a:p>
            <a:r>
              <a:rPr lang="de-DE" dirty="0"/>
              <a:t>VE=100*(1-OR)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0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VE=100*(1-RR)</a:t>
            </a:r>
          </a:p>
          <a:p>
            <a:r>
              <a:rPr lang="de-DE" dirty="0"/>
              <a:t>VE=100*(1-OR)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89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67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DAE-D30F-45DF-BBA1-B0BB816CAFCA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ED7-3628-4B74-B16F-002B614A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26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11.06.2021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Ausbruchsuntersuchung im Kreis Dithmarschen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11.06.2021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Ausbruchsuntersuchung im Kreis Dithmarschen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11.06.2021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Ausbruchsuntersuchung im Kreis Dithmarschen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11.06.2021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Ausbruchsuntersuchung im Kreis Dithmarschen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11.06.2021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Ausbruchsuntersuchung im Kreis Dithmarschen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11.06.2021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Ausbruchsuntersuchung im Kreis Dithmarschen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11.06.2021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Ausbruchsuntersuchung im Kreis Dithmarschen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11.06.2021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Ausbruchsuntersuchung im Kreis Dithmarschen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32150" y="1700479"/>
            <a:ext cx="4798144" cy="1265345"/>
          </a:xfrm>
        </p:spPr>
        <p:txBody>
          <a:bodyPr>
            <a:normAutofit fontScale="90000"/>
          </a:bodyPr>
          <a:lstStyle/>
          <a:p>
            <a:r>
              <a:rPr lang="de-DE" sz="2400" b="0" dirty="0"/>
              <a:t>Untersuchung von  				     COVID-19-Ausbruch in Pflegeheim 	  Haus Landblick</a:t>
            </a:r>
            <a:br>
              <a:rPr lang="de-DE" sz="2400" b="0" dirty="0"/>
            </a:br>
            <a:br>
              <a:rPr lang="de-DE" sz="2400" b="0" dirty="0"/>
            </a:br>
            <a:br>
              <a:rPr lang="de-DE" dirty="0"/>
            </a:br>
            <a:endParaRPr lang="en-GB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Kreis Dithmarschen, Schleswig Holstein </a:t>
            </a:r>
            <a:br>
              <a:rPr lang="de-DE" dirty="0"/>
            </a:br>
            <a:r>
              <a:rPr lang="de-DE" dirty="0"/>
              <a:t>09. - 11. Juni 2021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AutoShape 2" descr="RKI zur Influenzaimpfung: Wie gut schützte di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RKI zur Influenzaimpfung: Wie gut schützte di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916"/>
          <a:stretch/>
        </p:blipFill>
        <p:spPr bwMode="auto">
          <a:xfrm>
            <a:off x="0" y="1038225"/>
            <a:ext cx="33194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6699B60-A3D8-4D4E-827E-80072E6E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Krisenstab 18.06.2021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D489C26-578D-41FC-87F5-DFE67451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B66E89-D11A-4FE2-98DF-4A648629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A43694-080B-4476-9319-044F2A56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370808" cy="273844"/>
          </a:xfrm>
        </p:spPr>
        <p:txBody>
          <a:bodyPr/>
          <a:lstStyle/>
          <a:p>
            <a:r>
              <a:rPr lang="de-DE" dirty="0"/>
              <a:t>Ausbruchsuntersuchung im Kreis Dithmarschen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298644-8A2C-4D1C-86B2-DF78ABC1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24747-0986-4B16-87CB-DD392AA7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577444"/>
            <a:ext cx="7983646" cy="714291"/>
          </a:xfrm>
        </p:spPr>
        <p:txBody>
          <a:bodyPr/>
          <a:lstStyle/>
          <a:p>
            <a:r>
              <a:rPr lang="de-DE" dirty="0"/>
              <a:t>Ziele der Ausbruchsuntersuchung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8846D6-DF19-4798-99A8-220732FAB3F9}"/>
              </a:ext>
            </a:extLst>
          </p:cNvPr>
          <p:cNvSpPr txBox="1"/>
          <p:nvPr/>
        </p:nvSpPr>
        <p:spPr>
          <a:xfrm>
            <a:off x="368232" y="1302463"/>
            <a:ext cx="8394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Untersuchung des Eintrags des Erregers und der Verbreitung der Infektion in der Einrichtung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Bestimmung der Impfeffektivität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Wenn möglich - Untersuchung der Transmission auf weitere Personen außerhalb des Pflegeheims, insbesondere im Haushalt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Hierzu u.a. geplant: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Befragung der Mitarbeiter u.a. zu Symptomatik und Grunderkrankungen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Bestimmung der SARS-CoV-2-Antikörper bei Geimpften und Infizierten, um primäres Impfversagen auszuschließen</a:t>
            </a:r>
          </a:p>
        </p:txBody>
      </p:sp>
    </p:spTree>
    <p:extLst>
      <p:ext uri="{BB962C8B-B14F-4D97-AF65-F5344CB8AC3E}">
        <p14:creationId xmlns:p14="http://schemas.microsoft.com/office/powerpoint/2010/main" val="282197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B66E89-D11A-4FE2-98DF-4A648629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A43694-080B-4476-9319-044F2A56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361170" cy="273844"/>
          </a:xfrm>
        </p:spPr>
        <p:txBody>
          <a:bodyPr/>
          <a:lstStyle/>
          <a:p>
            <a:r>
              <a:rPr lang="de-DE" dirty="0"/>
              <a:t>Ausbruchsuntersuchung im Kreis Dithmarschen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298644-8A2C-4D1C-86B2-DF78ABC1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24747-0986-4B16-87CB-DD392AA7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577444"/>
            <a:ext cx="7983646" cy="714291"/>
          </a:xfrm>
        </p:spPr>
        <p:txBody>
          <a:bodyPr/>
          <a:lstStyle/>
          <a:p>
            <a:r>
              <a:rPr lang="de-DE" dirty="0"/>
              <a:t>Zeitlicher Verlauf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64A2847-75A8-432B-B30D-AED090256BB2}"/>
              </a:ext>
            </a:extLst>
          </p:cNvPr>
          <p:cNvGrpSpPr/>
          <p:nvPr/>
        </p:nvGrpSpPr>
        <p:grpSpPr>
          <a:xfrm>
            <a:off x="100259" y="1902880"/>
            <a:ext cx="8777041" cy="2285665"/>
            <a:chOff x="-25918" y="1778754"/>
            <a:chExt cx="8509844" cy="1003917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B9F9446-7587-4F4D-A51E-F5C92DB1D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360" y="2588448"/>
              <a:ext cx="8078308" cy="4175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C75A92B1-6367-4388-BE36-FCB39D531CCE}"/>
                </a:ext>
              </a:extLst>
            </p:cNvPr>
            <p:cNvCxnSpPr/>
            <p:nvPr/>
          </p:nvCxnSpPr>
          <p:spPr>
            <a:xfrm>
              <a:off x="545840" y="2120794"/>
              <a:ext cx="0" cy="45016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65ED044-58E7-47C0-AAFA-93C0D4D9F230}"/>
                </a:ext>
              </a:extLst>
            </p:cNvPr>
            <p:cNvSpPr txBox="1"/>
            <p:nvPr/>
          </p:nvSpPr>
          <p:spPr>
            <a:xfrm>
              <a:off x="268505" y="2673096"/>
              <a:ext cx="623547" cy="10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17.01.21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79CE5DD-4376-4B93-8B4E-C23D896D850E}"/>
                </a:ext>
              </a:extLst>
            </p:cNvPr>
            <p:cNvSpPr txBox="1"/>
            <p:nvPr/>
          </p:nvSpPr>
          <p:spPr>
            <a:xfrm>
              <a:off x="-25918" y="1909938"/>
              <a:ext cx="845544" cy="21629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1. Impfung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313A139C-B5A8-4DE3-BC5E-A397060BC59F}"/>
                </a:ext>
              </a:extLst>
            </p:cNvPr>
            <p:cNvCxnSpPr/>
            <p:nvPr/>
          </p:nvCxnSpPr>
          <p:spPr>
            <a:xfrm>
              <a:off x="1235136" y="2130767"/>
              <a:ext cx="0" cy="45016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7B2C4516-C2C3-439A-B089-847F2EADADBE}"/>
                </a:ext>
              </a:extLst>
            </p:cNvPr>
            <p:cNvSpPr txBox="1"/>
            <p:nvPr/>
          </p:nvSpPr>
          <p:spPr>
            <a:xfrm>
              <a:off x="934169" y="2674525"/>
              <a:ext cx="623547" cy="10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17.02.21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306202E-5035-4594-8171-A9D7595BE81A}"/>
                </a:ext>
              </a:extLst>
            </p:cNvPr>
            <p:cNvSpPr txBox="1"/>
            <p:nvPr/>
          </p:nvSpPr>
          <p:spPr>
            <a:xfrm>
              <a:off x="849605" y="1914115"/>
              <a:ext cx="845543" cy="21629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2. Impfung</a:t>
              </a: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C568F9B9-38B0-4974-976C-2B53719621A3}"/>
                </a:ext>
              </a:extLst>
            </p:cNvPr>
            <p:cNvCxnSpPr/>
            <p:nvPr/>
          </p:nvCxnSpPr>
          <p:spPr>
            <a:xfrm>
              <a:off x="4613204" y="2113095"/>
              <a:ext cx="0" cy="45016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AFC4597-8140-428E-B915-B3D6024272AB}"/>
                </a:ext>
              </a:extLst>
            </p:cNvPr>
            <p:cNvSpPr txBox="1"/>
            <p:nvPr/>
          </p:nvSpPr>
          <p:spPr>
            <a:xfrm>
              <a:off x="4347809" y="2650977"/>
              <a:ext cx="623547" cy="10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13.05.21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CC36340B-B5CB-4129-AF3F-8E72C9A922B5}"/>
                </a:ext>
              </a:extLst>
            </p:cNvPr>
            <p:cNvSpPr txBox="1"/>
            <p:nvPr/>
          </p:nvSpPr>
          <p:spPr>
            <a:xfrm>
              <a:off x="4093165" y="1962806"/>
              <a:ext cx="1127962" cy="1284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1. </a:t>
              </a:r>
              <a:r>
                <a:rPr lang="de-DE" sz="1300" dirty="0" err="1"/>
                <a:t>Abstrichbus</a:t>
              </a:r>
              <a:endParaRPr lang="de-DE" sz="1300" dirty="0"/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6DE58FE9-13B0-41BC-8A91-4575E4BC2070}"/>
                </a:ext>
              </a:extLst>
            </p:cNvPr>
            <p:cNvCxnSpPr>
              <a:cxnSpLocks/>
            </p:cNvCxnSpPr>
            <p:nvPr/>
          </p:nvCxnSpPr>
          <p:spPr>
            <a:xfrm>
              <a:off x="2393838" y="2316211"/>
              <a:ext cx="0" cy="277654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1132E8E-136A-4EE3-AD17-C15961FDB243}"/>
                </a:ext>
              </a:extLst>
            </p:cNvPr>
            <p:cNvSpPr txBox="1"/>
            <p:nvPr/>
          </p:nvSpPr>
          <p:spPr>
            <a:xfrm>
              <a:off x="2089310" y="2658766"/>
              <a:ext cx="741954" cy="10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08.05.21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06499A03-C5E2-4E95-AD34-F33AAC55FB55}"/>
                </a:ext>
              </a:extLst>
            </p:cNvPr>
            <p:cNvSpPr txBox="1"/>
            <p:nvPr/>
          </p:nvSpPr>
          <p:spPr>
            <a:xfrm>
              <a:off x="1992395" y="1778754"/>
              <a:ext cx="1048298" cy="5677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1 MA Symptome + positiver Test (LK Nordfriesland)</a:t>
              </a: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03D2AC8F-083A-4EB2-87A3-3FB12F783874}"/>
                </a:ext>
              </a:extLst>
            </p:cNvPr>
            <p:cNvCxnSpPr/>
            <p:nvPr/>
          </p:nvCxnSpPr>
          <p:spPr>
            <a:xfrm>
              <a:off x="6114252" y="2120794"/>
              <a:ext cx="0" cy="45016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9F64AB3-CB0A-44C2-AB9B-59EC659C4FF1}"/>
                </a:ext>
              </a:extLst>
            </p:cNvPr>
            <p:cNvSpPr txBox="1"/>
            <p:nvPr/>
          </p:nvSpPr>
          <p:spPr>
            <a:xfrm>
              <a:off x="5764201" y="2658766"/>
              <a:ext cx="623547" cy="10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28.05.21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46794DE7-B4DF-4CBE-99A7-1A54840C6782}"/>
                </a:ext>
              </a:extLst>
            </p:cNvPr>
            <p:cNvSpPr txBox="1"/>
            <p:nvPr/>
          </p:nvSpPr>
          <p:spPr>
            <a:xfrm>
              <a:off x="5452145" y="1958049"/>
              <a:ext cx="1407907" cy="1284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Amtshilfeersuchen</a:t>
              </a:r>
            </a:p>
          </p:txBody>
        </p: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BEFCD5FF-25AD-4FF3-8CFE-D0D1F92D9FEF}"/>
                </a:ext>
              </a:extLst>
            </p:cNvPr>
            <p:cNvCxnSpPr/>
            <p:nvPr/>
          </p:nvCxnSpPr>
          <p:spPr>
            <a:xfrm>
              <a:off x="7612818" y="2138280"/>
              <a:ext cx="0" cy="45016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51F9AB7-1852-4F44-BE1C-02C8B4DEDE8D}"/>
                </a:ext>
              </a:extLst>
            </p:cNvPr>
            <p:cNvSpPr txBox="1"/>
            <p:nvPr/>
          </p:nvSpPr>
          <p:spPr>
            <a:xfrm>
              <a:off x="7365310" y="2650977"/>
              <a:ext cx="819376" cy="10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09.-11.06.21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8BBF29D-5AF4-41A1-A259-C31C4344E12E}"/>
                </a:ext>
              </a:extLst>
            </p:cNvPr>
            <p:cNvSpPr txBox="1"/>
            <p:nvPr/>
          </p:nvSpPr>
          <p:spPr>
            <a:xfrm>
              <a:off x="7138533" y="1887755"/>
              <a:ext cx="1345393" cy="21629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Ausbruchsunter-suchung Vorort</a:t>
              </a: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BC11D467-AF4A-41F6-8104-5B15B7BF4D95}"/>
              </a:ext>
            </a:extLst>
          </p:cNvPr>
          <p:cNvSpPr txBox="1"/>
          <p:nvPr/>
        </p:nvSpPr>
        <p:spPr>
          <a:xfrm>
            <a:off x="2604084" y="1346829"/>
            <a:ext cx="1518091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300" dirty="0"/>
              <a:t>Betretungsverbot (Heim)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0EB58AF-8B20-4795-A156-185F006FB2F0}"/>
              </a:ext>
            </a:extLst>
          </p:cNvPr>
          <p:cNvCxnSpPr>
            <a:cxnSpLocks/>
          </p:cNvCxnSpPr>
          <p:nvPr/>
        </p:nvCxnSpPr>
        <p:spPr>
          <a:xfrm>
            <a:off x="3363130" y="1837778"/>
            <a:ext cx="0" cy="186876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5F81C328-33D5-4A41-8587-DB7ED25FFC83}"/>
              </a:ext>
            </a:extLst>
          </p:cNvPr>
          <p:cNvSpPr txBox="1"/>
          <p:nvPr/>
        </p:nvSpPr>
        <p:spPr>
          <a:xfrm>
            <a:off x="2994676" y="3907457"/>
            <a:ext cx="1563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10.05.21      11.05.21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33F9E04-AAF8-4BDE-A23E-C5D06E03AA3E}"/>
              </a:ext>
            </a:extLst>
          </p:cNvPr>
          <p:cNvSpPr txBox="1"/>
          <p:nvPr/>
        </p:nvSpPr>
        <p:spPr>
          <a:xfrm>
            <a:off x="3541900" y="2395299"/>
            <a:ext cx="788326" cy="6924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300" dirty="0"/>
              <a:t>1 MA positiv in DM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83E36BE-D3B6-4B0B-955C-66B0FE6660AB}"/>
              </a:ext>
            </a:extLst>
          </p:cNvPr>
          <p:cNvCxnSpPr>
            <a:cxnSpLocks/>
          </p:cNvCxnSpPr>
          <p:nvPr/>
        </p:nvCxnSpPr>
        <p:spPr>
          <a:xfrm>
            <a:off x="3871965" y="3126534"/>
            <a:ext cx="0" cy="60271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9EF24567-0347-483A-BC7A-A814297A1BA4}"/>
              </a:ext>
            </a:extLst>
          </p:cNvPr>
          <p:cNvSpPr txBox="1"/>
          <p:nvPr/>
        </p:nvSpPr>
        <p:spPr>
          <a:xfrm>
            <a:off x="6878931" y="386447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1.06.21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D2269B79-2B5D-41F0-9008-36572482A7DB}"/>
              </a:ext>
            </a:extLst>
          </p:cNvPr>
          <p:cNvCxnSpPr>
            <a:cxnSpLocks/>
          </p:cNvCxnSpPr>
          <p:nvPr/>
        </p:nvCxnSpPr>
        <p:spPr>
          <a:xfrm>
            <a:off x="7210929" y="1896537"/>
            <a:ext cx="1" cy="180000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172548C0-58F5-4806-9A73-2852C5916407}"/>
              </a:ext>
            </a:extLst>
          </p:cNvPr>
          <p:cNvSpPr txBox="1"/>
          <p:nvPr/>
        </p:nvSpPr>
        <p:spPr>
          <a:xfrm>
            <a:off x="6060962" y="1251246"/>
            <a:ext cx="218308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300" dirty="0"/>
              <a:t>Das Testprogramm auf 3x (statt 1x) wöchentlich umgestellt</a:t>
            </a:r>
            <a:r>
              <a:rPr lang="de-DE" dirty="0"/>
              <a:t>. </a:t>
            </a:r>
            <a:endParaRPr lang="de-DE" sz="1300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FBC4A0D-C27E-4842-AA95-170DB4B65854}"/>
              </a:ext>
            </a:extLst>
          </p:cNvPr>
          <p:cNvSpPr txBox="1"/>
          <p:nvPr/>
        </p:nvSpPr>
        <p:spPr>
          <a:xfrm>
            <a:off x="530357" y="4133697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KW2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824D5D0-794D-4C9B-8853-4EBEC6E5B2F3}"/>
              </a:ext>
            </a:extLst>
          </p:cNvPr>
          <p:cNvSpPr txBox="1"/>
          <p:nvPr/>
        </p:nvSpPr>
        <p:spPr>
          <a:xfrm>
            <a:off x="1233063" y="4141070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KW7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A6531CB-2814-4FE3-B068-502D602B7147}"/>
              </a:ext>
            </a:extLst>
          </p:cNvPr>
          <p:cNvSpPr txBox="1"/>
          <p:nvPr/>
        </p:nvSpPr>
        <p:spPr>
          <a:xfrm>
            <a:off x="2375762" y="4106946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KW18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3340E19C-2BBB-494D-B8F7-99EA0E2625B3}"/>
              </a:ext>
            </a:extLst>
          </p:cNvPr>
          <p:cNvSpPr txBox="1"/>
          <p:nvPr/>
        </p:nvSpPr>
        <p:spPr>
          <a:xfrm>
            <a:off x="3328603" y="4118608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KW19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104241F-58D0-48FC-874F-8537D86090A7}"/>
              </a:ext>
            </a:extLst>
          </p:cNvPr>
          <p:cNvSpPr txBox="1"/>
          <p:nvPr/>
        </p:nvSpPr>
        <p:spPr>
          <a:xfrm>
            <a:off x="4670284" y="4168498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KW19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DA75A01-800B-4513-8FF0-7DD19436C65B}"/>
              </a:ext>
            </a:extLst>
          </p:cNvPr>
          <p:cNvSpPr txBox="1"/>
          <p:nvPr/>
        </p:nvSpPr>
        <p:spPr>
          <a:xfrm>
            <a:off x="6109766" y="4129872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KW21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68053E65-CB9D-4543-9B3E-07D84B556741}"/>
              </a:ext>
            </a:extLst>
          </p:cNvPr>
          <p:cNvSpPr txBox="1"/>
          <p:nvPr/>
        </p:nvSpPr>
        <p:spPr>
          <a:xfrm>
            <a:off x="6864169" y="4135473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KW22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C36E1002-1B04-438E-9E54-9451472791A0}"/>
              </a:ext>
            </a:extLst>
          </p:cNvPr>
          <p:cNvSpPr txBox="1"/>
          <p:nvPr/>
        </p:nvSpPr>
        <p:spPr>
          <a:xfrm>
            <a:off x="7843355" y="4129871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KW23</a:t>
            </a: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B819625C-7D83-4089-8F71-E488169EB1AD}"/>
              </a:ext>
            </a:extLst>
          </p:cNvPr>
          <p:cNvCxnSpPr>
            <a:cxnSpLocks/>
          </p:cNvCxnSpPr>
          <p:nvPr/>
        </p:nvCxnSpPr>
        <p:spPr>
          <a:xfrm>
            <a:off x="5757112" y="3176551"/>
            <a:ext cx="0" cy="664858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5338ADF0-E444-4C20-9CEC-D3C8E5E334D6}"/>
              </a:ext>
            </a:extLst>
          </p:cNvPr>
          <p:cNvSpPr txBox="1"/>
          <p:nvPr/>
        </p:nvSpPr>
        <p:spPr>
          <a:xfrm>
            <a:off x="5195343" y="2889191"/>
            <a:ext cx="1220084" cy="292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300" dirty="0"/>
              <a:t>2. </a:t>
            </a:r>
            <a:r>
              <a:rPr lang="de-DE" sz="1300" dirty="0" err="1"/>
              <a:t>Abstrichbus</a:t>
            </a:r>
            <a:endParaRPr lang="de-DE" sz="13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E2EA5D8-A6AC-4F15-B49F-51464D729F6F}"/>
              </a:ext>
            </a:extLst>
          </p:cNvPr>
          <p:cNvSpPr txBox="1"/>
          <p:nvPr/>
        </p:nvSpPr>
        <p:spPr>
          <a:xfrm>
            <a:off x="5483384" y="3905639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25.05.21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B8DCC619-9BD0-4614-847C-F10A856F4270}"/>
              </a:ext>
            </a:extLst>
          </p:cNvPr>
          <p:cNvSpPr txBox="1"/>
          <p:nvPr/>
        </p:nvSpPr>
        <p:spPr>
          <a:xfrm>
            <a:off x="5491699" y="4112935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KW21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ED107D2D-D19C-4CA6-A314-EE102C383A5B}"/>
              </a:ext>
            </a:extLst>
          </p:cNvPr>
          <p:cNvSpPr txBox="1"/>
          <p:nvPr/>
        </p:nvSpPr>
        <p:spPr>
          <a:xfrm>
            <a:off x="1573136" y="2900705"/>
            <a:ext cx="872092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300" dirty="0"/>
              <a:t>3. Impfung</a:t>
            </a:r>
          </a:p>
        </p:txBody>
      </p: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9AEA1506-8D0F-40B9-B847-512A481FFF1C}"/>
              </a:ext>
            </a:extLst>
          </p:cNvPr>
          <p:cNvCxnSpPr>
            <a:cxnSpLocks/>
          </p:cNvCxnSpPr>
          <p:nvPr/>
        </p:nvCxnSpPr>
        <p:spPr>
          <a:xfrm>
            <a:off x="2009182" y="3421214"/>
            <a:ext cx="0" cy="372664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D5E7C1F0-06C0-4F98-B42D-3C775952B502}"/>
              </a:ext>
            </a:extLst>
          </p:cNvPr>
          <p:cNvSpPr txBox="1"/>
          <p:nvPr/>
        </p:nvSpPr>
        <p:spPr>
          <a:xfrm>
            <a:off x="1677222" y="3957917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17.03.21</a:t>
            </a:r>
          </a:p>
        </p:txBody>
      </p:sp>
    </p:spTree>
    <p:extLst>
      <p:ext uri="{BB962C8B-B14F-4D97-AF65-F5344CB8AC3E}">
        <p14:creationId xmlns:p14="http://schemas.microsoft.com/office/powerpoint/2010/main" val="3529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B66E89-D11A-4FE2-98DF-4A648629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298644-8A2C-4D1C-86B2-DF78ABC1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24747-0986-4B16-87CB-DD392AA7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142809"/>
            <a:ext cx="7983646" cy="714291"/>
          </a:xfrm>
        </p:spPr>
        <p:txBody>
          <a:bodyPr/>
          <a:lstStyle/>
          <a:p>
            <a:r>
              <a:rPr lang="de-DE" dirty="0"/>
              <a:t>Implementierte Infektionsschutzmaßnahmen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8846D6-DF19-4798-99A8-220732FAB3F9}"/>
              </a:ext>
            </a:extLst>
          </p:cNvPr>
          <p:cNvSpPr txBox="1"/>
          <p:nvPr/>
        </p:nvSpPr>
        <p:spPr>
          <a:xfrm>
            <a:off x="280135" y="669287"/>
            <a:ext cx="8674041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/>
              <a:t>Testung aller MitarbeiterInnen und BewohnerInnen auf SARS-CoV-2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Schnelltest bei MitarbeiterInnen vor jedem Schichtbeginn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Vor Ausbruch: Geimpfte 1mal wöchentlich, Ungeimpfte 2mal wöchentlich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Schnelltest bei BewohnerInnen bei Symptomen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PCR: Alle Nicht-Infizierten mittels PCR zunächst 1mal, seit 3.6.2021 dreimal wöchentlich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/>
              <a:t>Strenge Isolierung der infizierten BewohnerInnen auf den Zimmern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Auch nichtinfizierte Bewohner in Zimmerquarantäne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/>
              <a:t>Betretungsverbot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Kohortierung</a:t>
            </a:r>
            <a:r>
              <a:rPr lang="de-DE" dirty="0"/>
              <a:t> des Personals bei Personalknappheit nicht möglich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Kohortierung</a:t>
            </a:r>
            <a:r>
              <a:rPr lang="de-DE" dirty="0"/>
              <a:t> der BewohnerInnen bei räumlichen Bedingungen nicht möglich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/>
              <a:t>Versuch der Personalgewinnung zur Entlastung der anderen MitarbeiterInnen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/>
              <a:t>Impfangebot/-aufruf für nichtgeimpfte MitarbeiterInnen und BewohnerInnen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auch für ehemals Infizierte nach ca. 6 Monaten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28B4B0A4-7125-4956-8818-5901A1A5A743}"/>
              </a:ext>
            </a:extLst>
          </p:cNvPr>
          <p:cNvSpPr txBox="1">
            <a:spLocks/>
          </p:cNvSpPr>
          <p:nvPr/>
        </p:nvSpPr>
        <p:spPr>
          <a:xfrm>
            <a:off x="2699792" y="4767263"/>
            <a:ext cx="358035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Ausbruchsuntersuchung im Kreis Dithmarschen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7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B66E89-D11A-4FE2-98DF-4A648629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A43694-080B-4476-9319-044F2A56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580358" cy="273844"/>
          </a:xfrm>
        </p:spPr>
        <p:txBody>
          <a:bodyPr/>
          <a:lstStyle/>
          <a:p>
            <a:r>
              <a:rPr lang="de-DE" dirty="0"/>
              <a:t>Ausbruchsuntersuchung im Kreis Dithmarschen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298644-8A2C-4D1C-86B2-DF78ABC1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24747-0986-4B16-87CB-DD392AA7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301240"/>
            <a:ext cx="7983646" cy="714291"/>
          </a:xfrm>
        </p:spPr>
        <p:txBody>
          <a:bodyPr/>
          <a:lstStyle/>
          <a:p>
            <a:r>
              <a:rPr lang="de-DE" dirty="0"/>
              <a:t>Erste Ergebnisse: Auffälligkeiten bei den Impfaktionen?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8846D6-DF19-4798-99A8-220732FAB3F9}"/>
              </a:ext>
            </a:extLst>
          </p:cNvPr>
          <p:cNvSpPr txBox="1"/>
          <p:nvPr/>
        </p:nvSpPr>
        <p:spPr>
          <a:xfrm>
            <a:off x="368232" y="1279088"/>
            <a:ext cx="82885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Impfungen wurden durchgeführt 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17.1. und 17.2. (das gleiche Team) - 6 Dosen/Ampulle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17.3. (ein anderes Team) - 7 Dosen/Ampulle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Keine Fälle unter Personen (alles Mitarbeiter) die hier geimpft wurden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An allen Terminen: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Keine Unregelmäßigkeiten bei Transport, Zubereitung, Aufziehen und Verabreichung des Impfstoffs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Erkrankungen bekannt in Heimen, die an den gleichen Tagen von diesen Teams geimpft wurden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79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8111F723-C810-4002-B5EA-036241CB4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713" y="105512"/>
            <a:ext cx="7620649" cy="493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5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B66E89-D11A-4FE2-98DF-4A648629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A43694-080B-4476-9319-044F2A56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580358" cy="273844"/>
          </a:xfrm>
        </p:spPr>
        <p:txBody>
          <a:bodyPr/>
          <a:lstStyle/>
          <a:p>
            <a:r>
              <a:rPr lang="de-DE" dirty="0"/>
              <a:t>Ausbruchsuntersuchung im Kreis Dithmarschen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298644-8A2C-4D1C-86B2-DF78ABC1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24747-0986-4B16-87CB-DD392AA7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301240"/>
            <a:ext cx="7983646" cy="714291"/>
          </a:xfrm>
        </p:spPr>
        <p:txBody>
          <a:bodyPr/>
          <a:lstStyle/>
          <a:p>
            <a:r>
              <a:rPr lang="de-DE" dirty="0"/>
              <a:t>CT-Werte der ersten positiven PCR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8846D6-DF19-4798-99A8-220732FAB3F9}"/>
              </a:ext>
            </a:extLst>
          </p:cNvPr>
          <p:cNvSpPr txBox="1"/>
          <p:nvPr/>
        </p:nvSpPr>
        <p:spPr>
          <a:xfrm>
            <a:off x="456089" y="2629594"/>
            <a:ext cx="5091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 </a:t>
            </a:r>
          </a:p>
          <a:p>
            <a:r>
              <a:rPr lang="de-DE" sz="1400" dirty="0"/>
              <a:t>In linearer Regression, sind die CT-Werte bei Geimpften um 3.2 höher, p=0.02.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02EAF1E-A8CE-44FC-9FDE-B2A78DF6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340" y="1129594"/>
            <a:ext cx="3047619" cy="3000000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892A1CE9-CE51-4377-9B8C-C914DE6B9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9057"/>
              </p:ext>
            </p:extLst>
          </p:nvPr>
        </p:nvGraphicFramePr>
        <p:xfrm>
          <a:off x="564826" y="1448744"/>
          <a:ext cx="4982782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376">
                  <a:extLst>
                    <a:ext uri="{9D8B030D-6E8A-4147-A177-3AD203B41FA5}">
                      <a16:colId xmlns:a16="http://schemas.microsoft.com/office/drawing/2014/main" val="1036400432"/>
                    </a:ext>
                  </a:extLst>
                </a:gridCol>
                <a:gridCol w="876618">
                  <a:extLst>
                    <a:ext uri="{9D8B030D-6E8A-4147-A177-3AD203B41FA5}">
                      <a16:colId xmlns:a16="http://schemas.microsoft.com/office/drawing/2014/main" val="1085603383"/>
                    </a:ext>
                  </a:extLst>
                </a:gridCol>
                <a:gridCol w="1135253">
                  <a:extLst>
                    <a:ext uri="{9D8B030D-6E8A-4147-A177-3AD203B41FA5}">
                      <a16:colId xmlns:a16="http://schemas.microsoft.com/office/drawing/2014/main" val="2408002301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1507546342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4162043213"/>
                    </a:ext>
                  </a:extLst>
                </a:gridCol>
              </a:tblGrid>
              <a:tr h="40800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Mittelwert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IQR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Spanne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907572"/>
                  </a:ext>
                </a:extLst>
              </a:tr>
              <a:tr h="408000">
                <a:tc>
                  <a:txBody>
                    <a:bodyPr/>
                    <a:lstStyle/>
                    <a:p>
                      <a:r>
                        <a:rPr lang="de-DE" sz="1600" dirty="0"/>
                        <a:t>Ungeimpft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17-19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16-23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114789"/>
                  </a:ext>
                </a:extLst>
              </a:tr>
              <a:tr h="408000">
                <a:tc>
                  <a:txBody>
                    <a:bodyPr/>
                    <a:lstStyle/>
                    <a:p>
                      <a:r>
                        <a:rPr lang="de-DE" sz="1600" dirty="0"/>
                        <a:t>Geimpft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18,5-24,5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15-32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575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90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B66E89-D11A-4FE2-98DF-4A648629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A43694-080B-4476-9319-044F2A56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332708" cy="273844"/>
          </a:xfrm>
        </p:spPr>
        <p:txBody>
          <a:bodyPr/>
          <a:lstStyle/>
          <a:p>
            <a:r>
              <a:rPr lang="de-DE" dirty="0"/>
              <a:t>Ausbruchsuntersuchung im Kreis Dithmarschen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298644-8A2C-4D1C-86B2-DF78ABC1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24747-0986-4B16-87CB-DD392AA7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Aktueller Stand – COVID-19-Ausbruch in Pflegeheim / Dithmarschen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8846D6-DF19-4798-99A8-220732FAB3F9}"/>
              </a:ext>
            </a:extLst>
          </p:cNvPr>
          <p:cNvSpPr txBox="1"/>
          <p:nvPr/>
        </p:nvSpPr>
        <p:spPr>
          <a:xfrm>
            <a:off x="368231" y="1466995"/>
            <a:ext cx="8563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Hintergrund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Ausbruchsuntersuchung – Ziele und aktueller 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Maßnahmen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Erste Ergebnisse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Weiteres Vorgehen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320683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B66E89-D11A-4FE2-98DF-4A648629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A43694-080B-4476-9319-044F2A56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402558" cy="273844"/>
          </a:xfrm>
        </p:spPr>
        <p:txBody>
          <a:bodyPr/>
          <a:lstStyle/>
          <a:p>
            <a:r>
              <a:rPr lang="de-DE" dirty="0"/>
              <a:t>Ausbruchsuntersuchung im Kreis Dithmarschen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298644-8A2C-4D1C-86B2-DF78ABC1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24747-0986-4B16-87CB-DD392AA7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48" y="187252"/>
            <a:ext cx="7983646" cy="714291"/>
          </a:xfrm>
        </p:spPr>
        <p:txBody>
          <a:bodyPr/>
          <a:lstStyle/>
          <a:p>
            <a:r>
              <a:rPr lang="de-DE" dirty="0"/>
              <a:t>Hintergrund und aktueller Stand (16.06.2021)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8846D6-DF19-4798-99A8-220732FAB3F9}"/>
              </a:ext>
            </a:extLst>
          </p:cNvPr>
          <p:cNvSpPr txBox="1"/>
          <p:nvPr/>
        </p:nvSpPr>
        <p:spPr>
          <a:xfrm>
            <a:off x="290441" y="959010"/>
            <a:ext cx="85631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Seit Mai 2021 zahlreiche SARS-CoV-2-Infektionen in einem Pflegeheim (Impftermine Mitte Januar bis Mitte März)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Auch geimpfte BewohnerInnen und MitarbeiterInnen betroffen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Ct-Werte auch bei Geimpften niedrig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Anhaltende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RKI unterstützt bei Ausbruchsuntersuchung in Amtshilfe (28.05.2021)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Eintrag des Erregers, Verbreitung in der Einrichtung?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Impfeffektivität, Hinweise auf primäres Impfversagen?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29 von 53 BewohnerInnen infiziert (54,7%)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davon 15 erkrankt, 8 hospitalisiert und 5 verstorben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11 von 40 MitarbeiterInnen infiziert (27,5%)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davon 9 erkrankt, 1 hospitalisiert und 0 verstorben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Letzter Fall (ungeimpfte Pflegekraft) am 08.06.2021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4319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881A42A-D250-4BB9-A4FD-11B4079AC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63" y="2420981"/>
            <a:ext cx="5906402" cy="26952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4EBFAA-367F-4E4D-85E0-55AA37F52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54" y="364177"/>
            <a:ext cx="5860464" cy="2476500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2AFD80F-F1DB-4EDC-86A7-D0A13E0C2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38807"/>
              </p:ext>
            </p:extLst>
          </p:nvPr>
        </p:nvGraphicFramePr>
        <p:xfrm>
          <a:off x="6940873" y="1189658"/>
          <a:ext cx="1958905" cy="297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78">
                  <a:extLst>
                    <a:ext uri="{9D8B030D-6E8A-4147-A177-3AD203B41FA5}">
                      <a16:colId xmlns:a16="http://schemas.microsoft.com/office/drawing/2014/main" val="454526040"/>
                    </a:ext>
                  </a:extLst>
                </a:gridCol>
                <a:gridCol w="1024127">
                  <a:extLst>
                    <a:ext uri="{9D8B030D-6E8A-4147-A177-3AD203B41FA5}">
                      <a16:colId xmlns:a16="http://schemas.microsoft.com/office/drawing/2014/main" val="2862984350"/>
                    </a:ext>
                  </a:extLst>
                </a:gridCol>
              </a:tblGrid>
              <a:tr h="495820">
                <a:tc>
                  <a:txBody>
                    <a:bodyPr/>
                    <a:lstStyle/>
                    <a:p>
                      <a:r>
                        <a:rPr lang="de-DE" dirty="0"/>
                        <a:t>Wohn-bereich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54151"/>
                  </a:ext>
                </a:extLst>
              </a:tr>
              <a:tr h="46694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56,3%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275100"/>
                  </a:ext>
                </a:extLst>
              </a:tr>
              <a:tr h="46694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76,9%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032623"/>
                  </a:ext>
                </a:extLst>
              </a:tr>
              <a:tr h="46694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66,7%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205492"/>
                  </a:ext>
                </a:extLst>
              </a:tr>
              <a:tr h="46694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88160"/>
                  </a:ext>
                </a:extLst>
              </a:tr>
              <a:tr h="466941">
                <a:tc>
                  <a:txBody>
                    <a:bodyPr/>
                    <a:lstStyle/>
                    <a:p>
                      <a:r>
                        <a:rPr lang="de-DE" b="1" dirty="0"/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54,7%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99455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277EF250-0444-40F3-A7D0-D7A3A43CD1A8}"/>
              </a:ext>
            </a:extLst>
          </p:cNvPr>
          <p:cNvSpPr/>
          <p:nvPr/>
        </p:nvSpPr>
        <p:spPr>
          <a:xfrm>
            <a:off x="294586" y="1072929"/>
            <a:ext cx="181664" cy="12376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Mitarbeiter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55A4232-81DA-48C9-A356-4D1622EA03D4}"/>
              </a:ext>
            </a:extLst>
          </p:cNvPr>
          <p:cNvSpPr/>
          <p:nvPr/>
        </p:nvSpPr>
        <p:spPr>
          <a:xfrm>
            <a:off x="293482" y="2871117"/>
            <a:ext cx="181664" cy="12376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Bewohner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A5167B2-7441-44B2-BCEF-8103D1037D22}"/>
              </a:ext>
            </a:extLst>
          </p:cNvPr>
          <p:cNvSpPr/>
          <p:nvPr/>
        </p:nvSpPr>
        <p:spPr>
          <a:xfrm>
            <a:off x="1383206" y="1014417"/>
            <a:ext cx="1427529" cy="1864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>
                <a:solidFill>
                  <a:schemeClr val="tx1"/>
                </a:solidFill>
              </a:rPr>
              <a:t>1. PCR-Reihentestung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169307E-F99C-4714-A48C-726AD1E5EEA9}"/>
              </a:ext>
            </a:extLst>
          </p:cNvPr>
          <p:cNvCxnSpPr>
            <a:cxnSpLocks/>
          </p:cNvCxnSpPr>
          <p:nvPr/>
        </p:nvCxnSpPr>
        <p:spPr>
          <a:xfrm>
            <a:off x="2548877" y="1240045"/>
            <a:ext cx="0" cy="582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5C923D44-C2EB-4E1D-A4B1-3B0D322E585D}"/>
              </a:ext>
            </a:extLst>
          </p:cNvPr>
          <p:cNvSpPr/>
          <p:nvPr/>
        </p:nvSpPr>
        <p:spPr>
          <a:xfrm>
            <a:off x="3484256" y="1007162"/>
            <a:ext cx="1427529" cy="1864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>
                <a:solidFill>
                  <a:schemeClr val="tx1"/>
                </a:solidFill>
              </a:rPr>
              <a:t>2. PCR-Reihentestung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602D063-B109-4E06-A983-EB52C997858B}"/>
              </a:ext>
            </a:extLst>
          </p:cNvPr>
          <p:cNvCxnSpPr>
            <a:cxnSpLocks/>
          </p:cNvCxnSpPr>
          <p:nvPr/>
        </p:nvCxnSpPr>
        <p:spPr>
          <a:xfrm>
            <a:off x="4294011" y="1220165"/>
            <a:ext cx="0" cy="582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F036FAEF-162F-4F3F-90C0-CFED16D1E068}"/>
              </a:ext>
            </a:extLst>
          </p:cNvPr>
          <p:cNvSpPr txBox="1"/>
          <p:nvPr/>
        </p:nvSpPr>
        <p:spPr>
          <a:xfrm>
            <a:off x="606996" y="42035"/>
            <a:ext cx="5847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COVID-19-Fälle nach Einsatzbereichen im Haus Landblick, LK Dithmarschen, Mai-Juni, 2021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10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DDE7317-D153-407C-8252-F9C762450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B854F8-B653-49A1-A252-85872918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5E3570-D472-482D-8858-68F2BA45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3318235" cy="273844"/>
          </a:xfrm>
        </p:spPr>
        <p:txBody>
          <a:bodyPr/>
          <a:lstStyle/>
          <a:p>
            <a:r>
              <a:rPr lang="de-DE" dirty="0"/>
              <a:t>Ausbruchsuntersuchung im Kreis Dithmarschen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8460EA-B36C-4729-AB43-E58CE23F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7C074FD-37F8-4EDB-8D23-5B66AE11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85" y="229488"/>
            <a:ext cx="7983646" cy="453455"/>
          </a:xfrm>
        </p:spPr>
        <p:txBody>
          <a:bodyPr/>
          <a:lstStyle/>
          <a:p>
            <a:r>
              <a:rPr lang="de-DE" dirty="0"/>
              <a:t>Erste Ergebnisse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1C3745C-5D96-48FF-B450-FEC52A87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69632"/>
              </p:ext>
            </p:extLst>
          </p:nvPr>
        </p:nvGraphicFramePr>
        <p:xfrm>
          <a:off x="267912" y="682943"/>
          <a:ext cx="8608177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1">
                  <a:extLst>
                    <a:ext uri="{9D8B030D-6E8A-4147-A177-3AD203B41FA5}">
                      <a16:colId xmlns:a16="http://schemas.microsoft.com/office/drawing/2014/main" val="260605348"/>
                    </a:ext>
                  </a:extLst>
                </a:gridCol>
                <a:gridCol w="1859814">
                  <a:extLst>
                    <a:ext uri="{9D8B030D-6E8A-4147-A177-3AD203B41FA5}">
                      <a16:colId xmlns:a16="http://schemas.microsoft.com/office/drawing/2014/main" val="2686310118"/>
                    </a:ext>
                  </a:extLst>
                </a:gridCol>
                <a:gridCol w="501640">
                  <a:extLst>
                    <a:ext uri="{9D8B030D-6E8A-4147-A177-3AD203B41FA5}">
                      <a16:colId xmlns:a16="http://schemas.microsoft.com/office/drawing/2014/main" val="2247778957"/>
                    </a:ext>
                  </a:extLst>
                </a:gridCol>
                <a:gridCol w="946896">
                  <a:extLst>
                    <a:ext uri="{9D8B030D-6E8A-4147-A177-3AD203B41FA5}">
                      <a16:colId xmlns:a16="http://schemas.microsoft.com/office/drawing/2014/main" val="10829031"/>
                    </a:ext>
                  </a:extLst>
                </a:gridCol>
                <a:gridCol w="1535817">
                  <a:extLst>
                    <a:ext uri="{9D8B030D-6E8A-4147-A177-3AD203B41FA5}">
                      <a16:colId xmlns:a16="http://schemas.microsoft.com/office/drawing/2014/main" val="678898733"/>
                    </a:ext>
                  </a:extLst>
                </a:gridCol>
                <a:gridCol w="1178260">
                  <a:extLst>
                    <a:ext uri="{9D8B030D-6E8A-4147-A177-3AD203B41FA5}">
                      <a16:colId xmlns:a16="http://schemas.microsoft.com/office/drawing/2014/main" val="3701400238"/>
                    </a:ext>
                  </a:extLst>
                </a:gridCol>
                <a:gridCol w="960149">
                  <a:extLst>
                    <a:ext uri="{9D8B030D-6E8A-4147-A177-3AD203B41FA5}">
                      <a16:colId xmlns:a16="http://schemas.microsoft.com/office/drawing/2014/main" val="2857399928"/>
                    </a:ext>
                  </a:extLst>
                </a:gridCol>
              </a:tblGrid>
              <a:tr h="846269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Weibl.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Alter in Jahren: Mittelwert (Median; Spanne)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Geimpft (*= 1 Dosis)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Infiziert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4460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600" dirty="0"/>
                        <a:t>Dithmarschen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BewohnerInnen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33 (62%)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83 (85; 52-97)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38 (72 %)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1180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MitarbeiterInnen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31 (76%)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47 (49; 20-66)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28 (70%)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3534"/>
                  </a:ext>
                </a:extLst>
              </a:tr>
              <a:tr h="288000">
                <a:tc gridSpan="7"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Andere Ausbrüch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highlight>
                            <a:srgbClr val="4F81BD"/>
                          </a:highlight>
                        </a:rPr>
                        <a:t>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bg1"/>
                        </a:solidFill>
                        <a:highlight>
                          <a:srgbClr val="4F81BD"/>
                        </a:highlight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76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600" dirty="0"/>
                        <a:t>Ausbruch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BewohnerInnen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(83; 78-89)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80%*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30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MitarbeiterInnen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(44; 29-54)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17%*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19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600" dirty="0"/>
                        <a:t>Ausbruch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BewohnerInnen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(87)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7615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MitarbeiterInnen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3374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600" dirty="0"/>
                        <a:t>Ausbruch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BewohnerInnen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(86)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45AA6"/>
                          </a:solidFill>
                        </a:rPr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939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MitarbeiterInnen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48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05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B66E89-D11A-4FE2-98DF-4A648629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4054470" y="4451953"/>
            <a:ext cx="1860421" cy="273844"/>
          </a:xfrm>
        </p:spPr>
        <p:txBody>
          <a:bodyPr/>
          <a:lstStyle/>
          <a:p>
            <a:r>
              <a:rPr lang="de-DE"/>
              <a:t>11.06.2021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24747-0986-4B16-87CB-DD392AA7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57" y="218630"/>
            <a:ext cx="7983646" cy="714291"/>
          </a:xfrm>
        </p:spPr>
        <p:txBody>
          <a:bodyPr/>
          <a:lstStyle/>
          <a:p>
            <a:r>
              <a:rPr lang="de-DE" dirty="0"/>
              <a:t>Erste Ergebnisse: </a:t>
            </a:r>
            <a:r>
              <a:rPr lang="de-DE" dirty="0" err="1"/>
              <a:t>Attack</a:t>
            </a:r>
            <a:r>
              <a:rPr lang="de-DE" dirty="0"/>
              <a:t> Rates </a:t>
            </a:r>
            <a:br>
              <a:rPr lang="de-DE" dirty="0"/>
            </a:br>
            <a:r>
              <a:rPr lang="de-DE" dirty="0"/>
              <a:t>(symptomatische Erkrankungen) </a:t>
            </a:r>
            <a:r>
              <a:rPr lang="de-DE" sz="1800" b="0" dirty="0">
                <a:solidFill>
                  <a:schemeClr val="tx1"/>
                </a:solidFill>
              </a:rPr>
              <a:t>(Stand 16.06.2021)</a:t>
            </a:r>
          </a:p>
        </p:txBody>
      </p:sp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C9578C1F-8F89-4AC8-874A-DA783901E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460865"/>
              </p:ext>
            </p:extLst>
          </p:nvPr>
        </p:nvGraphicFramePr>
        <p:xfrm>
          <a:off x="424557" y="1252095"/>
          <a:ext cx="7842512" cy="3068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197">
                  <a:extLst>
                    <a:ext uri="{9D8B030D-6E8A-4147-A177-3AD203B41FA5}">
                      <a16:colId xmlns:a16="http://schemas.microsoft.com/office/drawing/2014/main" val="1501832644"/>
                    </a:ext>
                  </a:extLst>
                </a:gridCol>
                <a:gridCol w="523461">
                  <a:extLst>
                    <a:ext uri="{9D8B030D-6E8A-4147-A177-3AD203B41FA5}">
                      <a16:colId xmlns:a16="http://schemas.microsoft.com/office/drawing/2014/main" val="2201682390"/>
                    </a:ext>
                  </a:extLst>
                </a:gridCol>
                <a:gridCol w="755373">
                  <a:extLst>
                    <a:ext uri="{9D8B030D-6E8A-4147-A177-3AD203B41FA5}">
                      <a16:colId xmlns:a16="http://schemas.microsoft.com/office/drawing/2014/main" val="1647659261"/>
                    </a:ext>
                  </a:extLst>
                </a:gridCol>
                <a:gridCol w="1366176">
                  <a:extLst>
                    <a:ext uri="{9D8B030D-6E8A-4147-A177-3AD203B41FA5}">
                      <a16:colId xmlns:a16="http://schemas.microsoft.com/office/drawing/2014/main" val="3916776262"/>
                    </a:ext>
                  </a:extLst>
                </a:gridCol>
                <a:gridCol w="506480">
                  <a:extLst>
                    <a:ext uri="{9D8B030D-6E8A-4147-A177-3AD203B41FA5}">
                      <a16:colId xmlns:a16="http://schemas.microsoft.com/office/drawing/2014/main" val="1937614596"/>
                    </a:ext>
                  </a:extLst>
                </a:gridCol>
                <a:gridCol w="780083">
                  <a:extLst>
                    <a:ext uri="{9D8B030D-6E8A-4147-A177-3AD203B41FA5}">
                      <a16:colId xmlns:a16="http://schemas.microsoft.com/office/drawing/2014/main" val="4165328874"/>
                    </a:ext>
                  </a:extLst>
                </a:gridCol>
                <a:gridCol w="1530742">
                  <a:extLst>
                    <a:ext uri="{9D8B030D-6E8A-4147-A177-3AD203B41FA5}">
                      <a16:colId xmlns:a16="http://schemas.microsoft.com/office/drawing/2014/main" val="2513005700"/>
                    </a:ext>
                  </a:extLst>
                </a:gridCol>
              </a:tblGrid>
              <a:tr h="29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Erkrankt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Schwerer Verlauf (Hospitalisiert oder Tod)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765125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AR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AR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576764"/>
                  </a:ext>
                </a:extLst>
              </a:tr>
              <a:tr h="580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BewohnerInnen (N=51*)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*Ohne vorherige Infektion</a:t>
                      </a: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45A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45AA6"/>
                          </a:solidFill>
                          <a:effectLst/>
                        </a:rPr>
                        <a:t>29,4%</a:t>
                      </a:r>
                      <a:endParaRPr lang="de-DE" sz="1600" b="0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45A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0,51 (VE=49%)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45A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45AA6"/>
                          </a:solidFill>
                          <a:effectLst/>
                        </a:rPr>
                        <a:t>17,6%</a:t>
                      </a:r>
                      <a:endParaRPr lang="de-DE" sz="1600" b="0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45A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 (VE=57%)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1890874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</a:rPr>
                        <a:t>Geimpft (N=38)</a:t>
                      </a:r>
                      <a:endParaRPr lang="de-D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45A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45AA6"/>
                          </a:solidFill>
                          <a:effectLst/>
                        </a:rPr>
                        <a:t>23,7%</a:t>
                      </a:r>
                      <a:endParaRPr lang="de-DE" sz="1600" b="1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45A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625516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</a:rPr>
                        <a:t>Ungeimpft (N=13)</a:t>
                      </a:r>
                      <a:endParaRPr lang="de-D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45AA6"/>
                          </a:solidFill>
                          <a:effectLst/>
                        </a:rPr>
                        <a:t>6</a:t>
                      </a:r>
                      <a:endParaRPr lang="de-DE" sz="1600" b="0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45AA6"/>
                          </a:solidFill>
                          <a:effectLst/>
                        </a:rPr>
                        <a:t>46,2%</a:t>
                      </a:r>
                      <a:endParaRPr lang="de-DE" sz="1600" b="1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45A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2008683"/>
                  </a:ext>
                </a:extLst>
              </a:tr>
              <a:tr h="559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MitarbeiterInnen (N=40)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22,5%</a:t>
                      </a:r>
                      <a:endParaRPr lang="de-DE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0,34 (VE=66%)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de-DE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689602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</a:rPr>
                        <a:t>Geimpft (N=28)</a:t>
                      </a:r>
                      <a:endParaRPr lang="de-D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331312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</a:rPr>
                        <a:t>Ungeimpft (N=12)</a:t>
                      </a:r>
                      <a:endParaRPr lang="de-D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110670"/>
                  </a:ext>
                </a:extLst>
              </a:tr>
            </a:tbl>
          </a:graphicData>
        </a:graphic>
      </p:graphicFrame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750D6488-0F2F-4422-8FE7-66C2D188D64E}"/>
              </a:ext>
            </a:extLst>
          </p:cNvPr>
          <p:cNvSpPr txBox="1">
            <a:spLocks/>
          </p:cNvSpPr>
          <p:nvPr/>
        </p:nvSpPr>
        <p:spPr>
          <a:xfrm>
            <a:off x="2699792" y="4767263"/>
            <a:ext cx="358035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Ausbruchsuntersuchung im Kreis Dithmarschen</a:t>
            </a:r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ECF9063C-861E-4C8E-97ED-D125259B5920}"/>
              </a:ext>
            </a:extLst>
          </p:cNvPr>
          <p:cNvSpPr txBox="1">
            <a:spLocks/>
          </p:cNvSpPr>
          <p:nvPr/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18.06.2021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160031BE-F326-42F8-A06C-FBD20D47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76726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70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B7EB7D-3001-4A6E-97FE-67B9D2B8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92ACFE-7DF0-410A-81AF-ED30AF75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459708" cy="273844"/>
          </a:xfrm>
        </p:spPr>
        <p:txBody>
          <a:bodyPr/>
          <a:lstStyle/>
          <a:p>
            <a:r>
              <a:rPr lang="de-DE" dirty="0"/>
              <a:t>Ausbruchsuntersuchung im Kreis Dithmarschen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5BB315-C80B-4169-B414-DEB2BFF7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CD78FBE-54CE-47F1-95F6-BEA2EF01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109310"/>
            <a:ext cx="7983646" cy="714291"/>
          </a:xfrm>
        </p:spPr>
        <p:txBody>
          <a:bodyPr/>
          <a:lstStyle/>
          <a:p>
            <a:r>
              <a:rPr lang="de-DE" dirty="0"/>
              <a:t>Aktuelles Fazit und weiteres Vorgehen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F3B3C6-3A7D-4102-999F-56E8D438CE4F}"/>
              </a:ext>
            </a:extLst>
          </p:cNvPr>
          <p:cNvSpPr txBox="1"/>
          <p:nvPr/>
        </p:nvSpPr>
        <p:spPr>
          <a:xfrm>
            <a:off x="457200" y="773073"/>
            <a:ext cx="8686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Impfquote insb. bei BewohnerInnen niedriger als in anderen Heimen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Eintrag durch ungeimpfte MitarbeiterInnen, die in allen Bereichen tätig waren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Testfrequenz im Vorfeld und zu Beginn des Ausbruchs evtl. unzureichend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/>
              <a:t>Trotz niedriger Hintergrundinzidenz….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/>
              <a:t>Sind derzeitige Empfehlungen </a:t>
            </a:r>
            <a:r>
              <a:rPr lang="de-DE" dirty="0" err="1"/>
              <a:t>diesbzgl</a:t>
            </a:r>
            <a:r>
              <a:rPr lang="de-DE" dirty="0"/>
              <a:t>. ausreichend?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Hohe </a:t>
            </a:r>
            <a:r>
              <a:rPr lang="de-DE" sz="2000" dirty="0" err="1"/>
              <a:t>Attackrate</a:t>
            </a:r>
            <a:r>
              <a:rPr lang="de-DE" sz="2000" dirty="0"/>
              <a:t> bei Personal, Personalrekrutierung ohne Erfolg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/>
              <a:t>Personalknappheit erlaubte keine </a:t>
            </a:r>
            <a:r>
              <a:rPr lang="de-DE" dirty="0" err="1"/>
              <a:t>Kohortierung</a:t>
            </a:r>
            <a:r>
              <a:rPr lang="de-DE" dirty="0"/>
              <a:t>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/>
              <a:t>Begünstigte möglicherweise anhaltende Transmission</a:t>
            </a:r>
            <a:endParaRPr lang="de-DE" sz="20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Primäres Impfversagen muss ausgeschlossen werden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/>
              <a:t>(12.06.2021 AK-Bestimmung)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Weitere Auswertungen zur Impfeffektivität zeitnah geplant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/>
              <a:t>adjustiert nach Alter/Vorerkrankungen (Befragung der MitarbeiterInnen geplant)</a:t>
            </a:r>
          </a:p>
          <a:p>
            <a:pPr>
              <a:spcBef>
                <a:spcPts val="30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81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0EB53E-9AC1-4EA2-BEBF-51B319CE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17F41C-F7BC-454C-9B94-446C1F75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Ausbruchsuntersuchung im Kreis Dithmarschen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10B46C-1410-4855-A09B-86255094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61892E-BB21-4E00-8ABE-1C40E7EB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13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0EB53E-9AC1-4EA2-BEBF-51B319CE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17F41C-F7BC-454C-9B94-446C1F75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Ausbruchsuntersuchung im Kreis Dithmarschen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10B46C-1410-4855-A09B-86255094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61892E-BB21-4E00-8ABE-1C40E7EB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Back-up Folien</a:t>
            </a:r>
          </a:p>
        </p:txBody>
      </p:sp>
    </p:spTree>
    <p:extLst>
      <p:ext uri="{BB962C8B-B14F-4D97-AF65-F5344CB8AC3E}">
        <p14:creationId xmlns:p14="http://schemas.microsoft.com/office/powerpoint/2010/main" val="255569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FCDD1F-D3BA-4571-AC71-B2FED987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B07175-28C6-4DD8-ABBC-B1C316E2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76B025-F0E4-42BE-A36E-F87D53C628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2570960"/>
          </a:xfrm>
        </p:spPr>
        <p:txBody>
          <a:bodyPr>
            <a:normAutofit lnSpcReduction="10000"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Ausbruchsteam des Landkreises</a:t>
            </a:r>
          </a:p>
          <a:p>
            <a:r>
              <a:rPr lang="de-DE" dirty="0"/>
              <a:t>Claudia </a:t>
            </a:r>
            <a:r>
              <a:rPr lang="de-DE" dirty="0" err="1"/>
              <a:t>Gadomski</a:t>
            </a:r>
            <a:endParaRPr lang="de-DE" dirty="0"/>
          </a:p>
          <a:p>
            <a:r>
              <a:rPr lang="de-DE" dirty="0"/>
              <a:t>Kevin Steinberg (RKI Scout)</a:t>
            </a:r>
          </a:p>
          <a:p>
            <a:r>
              <a:rPr lang="de-DE"/>
              <a:t>Kristof Boie</a:t>
            </a:r>
            <a:endParaRPr lang="de-DE" dirty="0"/>
          </a:p>
          <a:p>
            <a:r>
              <a:rPr lang="de-DE" dirty="0"/>
              <a:t>Bernd </a:t>
            </a:r>
            <a:r>
              <a:rPr lang="de-DE" dirty="0" err="1"/>
              <a:t>Holtschneider</a:t>
            </a:r>
            <a:endParaRPr lang="de-DE" dirty="0"/>
          </a:p>
          <a:p>
            <a:r>
              <a:rPr lang="de-DE" dirty="0"/>
              <a:t>Kai Steinhäuser</a:t>
            </a:r>
          </a:p>
          <a:p>
            <a:r>
              <a:rPr lang="de-DE" dirty="0"/>
              <a:t>Harry </a:t>
            </a:r>
            <a:r>
              <a:rPr lang="de-DE" dirty="0" err="1"/>
              <a:t>Schraven</a:t>
            </a:r>
            <a:endParaRPr lang="de-DE" dirty="0"/>
          </a:p>
          <a:p>
            <a:r>
              <a:rPr lang="de-DE" dirty="0"/>
              <a:t>…. und viele mehr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89668F7-91CC-48F2-BD50-15C16D9390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200" b="1" dirty="0">
                <a:solidFill>
                  <a:srgbClr val="045AA6"/>
                </a:solidFill>
              </a:rPr>
              <a:t>Ausbruchsteam des RKI</a:t>
            </a:r>
          </a:p>
          <a:p>
            <a:r>
              <a:rPr lang="de-DE" dirty="0"/>
              <a:t>Wiebke Hellenbrand (FG33)</a:t>
            </a:r>
          </a:p>
          <a:p>
            <a:r>
              <a:rPr lang="de-DE" dirty="0"/>
              <a:t>Ida Sperle-Heupel (EPIET/PAE FG35)</a:t>
            </a:r>
          </a:p>
          <a:p>
            <a:r>
              <a:rPr lang="de-DE" dirty="0"/>
              <a:t>Viktoria Schönfeld (FG33/FG38)</a:t>
            </a:r>
          </a:p>
          <a:p>
            <a:r>
              <a:rPr lang="de-DE" dirty="0"/>
              <a:t>Alexandra Hofmann (FG34/FG38)</a:t>
            </a:r>
          </a:p>
          <a:p>
            <a:pPr marL="0" indent="0">
              <a:buNone/>
            </a:pPr>
            <a:endParaRPr lang="de-DE" b="1" dirty="0">
              <a:solidFill>
                <a:srgbClr val="045AA6"/>
              </a:solidFill>
            </a:endParaRPr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922E8EE-F990-4B5B-91E2-CE7937DA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Herzlichen Dank!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7AF6697-2A6B-46FD-A914-797D196921BF}"/>
              </a:ext>
            </a:extLst>
          </p:cNvPr>
          <p:cNvSpPr txBox="1"/>
          <p:nvPr/>
        </p:nvSpPr>
        <p:spPr>
          <a:xfrm>
            <a:off x="1438940" y="4139103"/>
            <a:ext cx="589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Annicka </a:t>
            </a:r>
            <a:r>
              <a:rPr lang="de-DE" dirty="0" err="1"/>
              <a:t>Reuss</a:t>
            </a:r>
            <a:r>
              <a:rPr lang="de-DE" dirty="0"/>
              <a:t> (Sozialministerium SH)</a:t>
            </a:r>
          </a:p>
          <a:p>
            <a:r>
              <a:rPr lang="de-DE" dirty="0"/>
              <a:t>Helmut </a:t>
            </a:r>
            <a:r>
              <a:rPr lang="de-DE" dirty="0" err="1"/>
              <a:t>Fickenscher</a:t>
            </a:r>
            <a:r>
              <a:rPr lang="de-DE" dirty="0"/>
              <a:t> (Landesmeldestelle) 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BAFAFB48-C004-431E-821D-CD921D9F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580358" cy="273844"/>
          </a:xfrm>
        </p:spPr>
        <p:txBody>
          <a:bodyPr/>
          <a:lstStyle/>
          <a:p>
            <a:r>
              <a:rPr lang="de-DE" dirty="0"/>
              <a:t>Ausbruchsuntersuchung im Kreis Dithmarschen</a:t>
            </a:r>
          </a:p>
        </p:txBody>
      </p:sp>
    </p:spTree>
    <p:extLst>
      <p:ext uri="{BB962C8B-B14F-4D97-AF65-F5344CB8AC3E}">
        <p14:creationId xmlns:p14="http://schemas.microsoft.com/office/powerpoint/2010/main" val="143602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Bildschirmpräsentation (16:9)</PresentationFormat>
  <Paragraphs>307</Paragraphs>
  <Slides>16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ＭＳ 明朝</vt:lpstr>
      <vt:lpstr>Times New Roman</vt:lpstr>
      <vt:lpstr>Wingdings</vt:lpstr>
      <vt:lpstr>Office-Design</vt:lpstr>
      <vt:lpstr>Untersuchung von           COVID-19-Ausbruch in Pflegeheim    Haus Landblick   </vt:lpstr>
      <vt:lpstr>Hintergrund und aktueller Stand (16.06.2021)</vt:lpstr>
      <vt:lpstr>PowerPoint-Präsentation</vt:lpstr>
      <vt:lpstr>Erste Ergebnisse </vt:lpstr>
      <vt:lpstr>Erste Ergebnisse: Attack Rates  (symptomatische Erkrankungen) (Stand 16.06.2021)</vt:lpstr>
      <vt:lpstr>Aktuelles Fazit und weiteres Vorgehen</vt:lpstr>
      <vt:lpstr>PowerPoint-Präsentation</vt:lpstr>
      <vt:lpstr>Back-up Folien</vt:lpstr>
      <vt:lpstr>Herzlichen Dank!</vt:lpstr>
      <vt:lpstr>Ziele der Ausbruchsuntersuchung</vt:lpstr>
      <vt:lpstr>Zeitlicher Verlauf</vt:lpstr>
      <vt:lpstr>Implementierte Infektionsschutzmaßnahmen </vt:lpstr>
      <vt:lpstr>Erste Ergebnisse: Auffälligkeiten bei den Impfaktionen?</vt:lpstr>
      <vt:lpstr>PowerPoint-Präsentation</vt:lpstr>
      <vt:lpstr>CT-Werte der ersten positiven PCR</vt:lpstr>
      <vt:lpstr>Aktueller Stand – COVID-19-Ausbruch in Pflegeheim / Dithmarschen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Sperle-Heupel, Ida</cp:lastModifiedBy>
  <cp:revision>403</cp:revision>
  <dcterms:created xsi:type="dcterms:W3CDTF">2015-11-02T12:29:13Z</dcterms:created>
  <dcterms:modified xsi:type="dcterms:W3CDTF">2021-06-18T07:57:50Z</dcterms:modified>
</cp:coreProperties>
</file>