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84" r:id="rId2"/>
    <p:sldId id="296" r:id="rId3"/>
    <p:sldId id="298" r:id="rId4"/>
    <p:sldId id="297" r:id="rId5"/>
    <p:sldId id="259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07" userDrawn="1">
          <p15:clr>
            <a:srgbClr val="A4A3A4"/>
          </p15:clr>
        </p15:guide>
        <p15:guide id="2" pos="470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43" autoAdjust="0"/>
    <p:restoredTop sz="95311" autoAdjust="0"/>
  </p:normalViewPr>
  <p:slideViewPr>
    <p:cSldViewPr snapToGrid="0">
      <p:cViewPr>
        <p:scale>
          <a:sx n="112" d="100"/>
          <a:sy n="112" d="100"/>
        </p:scale>
        <p:origin x="522" y="36"/>
      </p:cViewPr>
      <p:guideLst>
        <p:guide orient="horz" pos="1207"/>
        <p:guide pos="47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3FF886-B5B9-4FB6-9DED-CA36CEBFA13A}" type="datetimeFigureOut">
              <a:rPr lang="de-DE" smtClean="0"/>
              <a:t>22.06.2021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BF1B7-7312-4C12-9FDB-B436F86FEC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47192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de-DE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Vorwoche: 1.136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DB3B74-E7C2-B34F-8624-8515ACB0050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189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3BF1B7-7312-4C12-9FDB-B436F86FECF1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74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3BF1B7-7312-4C12-9FDB-B436F86FECF1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88709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de-DE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DB3B74-E7C2-B34F-8624-8515ACB00503}" type="slidenum">
              <a:rPr kumimoji="0" lang="de-D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de-D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22155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E3BF1B7-7312-4C12-9FDB-B436F86FECF1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3350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08EE7F-8910-46B5-BE98-A496C93F0C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7B58FB2-ABFA-4A6F-A909-F34B8299C21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A1F2F51-BBD2-499F-8A10-847060A2D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22.06.2021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82CFC9E-2912-405A-AB43-0DBC08059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E65EAAA-CC58-4642-8ACA-F216C4E0E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960634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CC112AA-580C-4879-9AEE-DD9A52F39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39E95D3-C1C0-4292-9609-C47D457913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5F898EB-0538-4019-94E8-B58E7B2C2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22.06.2021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BDB0286-7D39-46A2-A013-45E8C4F00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F1356B4-1FC4-47B0-96D8-05D1DD2D7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948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01A57E8E-AFA3-4EBD-A2FE-87851E44C6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A0A44117-F5BF-4A45-81EE-9D86F0424A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1AFDB7C-509B-4D2A-B6EE-8A5983289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22.06.2021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959C64-748D-4209-8F0E-6D397D23A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2C62834-4146-417F-B68D-797D59C1C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804708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09.12.2020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COVID-19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Inhaltsplatzhalter 2"/>
          <p:cNvSpPr>
            <a:spLocks noGrp="1"/>
          </p:cNvSpPr>
          <p:nvPr>
            <p:ph sz="quarter" idx="13"/>
          </p:nvPr>
        </p:nvSpPr>
        <p:spPr>
          <a:xfrm>
            <a:off x="609599" y="1155700"/>
            <a:ext cx="10790124" cy="530225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609600" y="692696"/>
            <a:ext cx="10790123" cy="609398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889594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CA41A7-C82C-485C-A6E7-F818540F1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3AC3FA9-93CC-4EAA-A954-3AB575D122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351714-5F24-49D7-8507-664D3C3C3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22.06.2021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F9815B-A534-4466-B38F-D0D71767D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0BD322E-3F36-422C-9ABE-EB688BBB2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04338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413600-4E1E-40C0-82C9-21448B897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D074DA3-A7ED-4F8A-A642-50EEBAB9B7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E04E298-96C9-457F-A92A-99998A568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22.06.2021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D8C52C7-D2BB-4549-8722-5B1FAA58F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89E9D73-AD7D-4C90-860D-BC104449C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0936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BDC607-5151-4291-AB2C-8823CBC0C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2B5E91-DA33-4805-AD44-3338F7F036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8DD5363-0DBF-4E2A-A2AE-80A1117CB0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3DA6B8A-2D4E-499C-A3F1-F5C5519AA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22.06.2021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8F4EC31-BB70-47BF-B0E1-AD71E5804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11DFA81-F67E-479B-B10D-D07C65C1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7388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23D2A0-84BD-4090-89BB-CEB2E01278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A544766-50B4-425F-8BD7-193938AB21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2ECFA2B-7812-4A47-BE46-29E4CE9614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F7741EE-5D5D-4D0A-8A82-E171BCD39F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A2F404E3-A8E2-4ED9-A8D4-2637B83FBD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DAF663D6-5810-4966-B9F8-29422E88F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22.06.2021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903B110-3A29-4D4E-A872-37A190CE6A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37DA7DD1-A6F1-4BBD-965E-157A10D44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2826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B35408-8BBE-4465-9BCA-4BC705080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31A65A6-4FCC-4C0C-86D9-CC4B23C44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22.06.2021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18E6451-C646-47FE-83FC-419C87AFD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3453269-DC48-4AFE-B6A6-C92C018BD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2330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5E063097-B30A-438C-ADB2-6257210A9B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22.06.2021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1CD54172-FF7A-4C34-85EE-4A9F35797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FB812217-FD6D-47F4-BC1C-68A616116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5555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FAAAFB-7540-465F-BAC8-EECC5C113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5F9E9B2-3025-4E8A-8BB5-C37A97DCB9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496F8C8-A20A-481B-BC37-BAE75F94F7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A3F5A58-DD47-4E3A-ADB8-73FA1D2E6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22.06.2021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E8DECE1-932E-4BB5-BBB0-14E648898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210FEA2-37BE-4794-A018-75AF138BD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609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ECF580-F166-4BD5-9823-42BC77D12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AAA8889B-CB81-4FAD-8505-62589B0EE1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7A35A1B-12E3-4A65-B7A6-54FDD99B49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9E38374-3FD4-40A3-AAD8-1E8A26A59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34D07-CF14-49B9-9B67-E733C7E65F38}" type="datetimeFigureOut">
              <a:rPr lang="de-DE" smtClean="0"/>
              <a:t>22.06.2021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CA814C7-8239-4EFE-81AE-DB08CA58F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E81DAF9-FAF6-45B7-B84E-47DBB606A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6518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A69F4455-75A6-4097-A78C-4DBC619D82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4517C78-2FAA-489C-8932-1F768E0E37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8841ADC-68B7-461E-BD1F-F512E550FF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34D07-CF14-49B9-9B67-E733C7E65F38}" type="datetimeFigureOut">
              <a:rPr lang="de-DE" smtClean="0"/>
              <a:t>22.06.2021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8221EA0-13E1-4A1A-8CE5-4AB3C97A603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F353BEB-A983-4FDB-AFC0-9648770A38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CBFDB-4A1C-43B0-902A-A1537585AA7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0073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224461" y="718241"/>
            <a:ext cx="11822513" cy="1261345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</a:pPr>
            <a:r>
              <a:rPr lang="de-DE" sz="1600" dirty="0"/>
              <a:t>Mit Stand 23.06.2021 werden </a:t>
            </a:r>
            <a:r>
              <a:rPr lang="de-DE" sz="1600" b="1" dirty="0"/>
              <a:t>812  </a:t>
            </a:r>
            <a:r>
              <a:rPr lang="de-DE" sz="1600" dirty="0"/>
              <a:t>COVID-19-Patient*innen auf Intensivstationen (der ca. 1.300 Akutkrankenhäuser) behandelt. </a:t>
            </a:r>
          </a:p>
          <a:p>
            <a:pPr>
              <a:spcBef>
                <a:spcPts val="600"/>
              </a:spcBef>
            </a:pPr>
            <a:r>
              <a:rPr lang="de-DE" sz="1600" dirty="0"/>
              <a:t>In allen Bundesländern ist weiter ein Rückgang der COVID-ITS-Belegung zu sehen</a:t>
            </a:r>
          </a:p>
          <a:p>
            <a:pPr>
              <a:spcBef>
                <a:spcPts val="600"/>
              </a:spcBef>
            </a:pPr>
            <a:r>
              <a:rPr lang="de-DE" sz="1600" dirty="0"/>
              <a:t>Rückgang in allen Behandlungsgruppen, und Rückgang der Sterbezahlen 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189"/>
            <a:fld id="{162A217B-ED1C-D84B-8478-63C77FA79618}" type="slidenum">
              <a:rPr lang="de-DE">
                <a:latin typeface="Calibri"/>
              </a:rPr>
              <a:pPr defTabSz="457189"/>
              <a:t>1</a:t>
            </a:fld>
            <a:endParaRPr lang="de-DE" dirty="0">
              <a:latin typeface="Calibri"/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258233" y="160408"/>
            <a:ext cx="7983646" cy="387798"/>
          </a:xfrm>
        </p:spPr>
        <p:txBody>
          <a:bodyPr/>
          <a:lstStyle/>
          <a:p>
            <a:r>
              <a:rPr lang="de-DE" sz="2800" dirty="0"/>
              <a:t>DIVI-Intensivregister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200297" y="6518818"/>
            <a:ext cx="15101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189"/>
            <a:r>
              <a:rPr lang="de-DE" sz="1050" dirty="0">
                <a:solidFill>
                  <a:prstClr val="black"/>
                </a:solidFill>
                <a:latin typeface="Calibri"/>
              </a:rPr>
              <a:t>Datenstand: 16.06.2021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8B209C2B-C649-47CF-9B15-0F2B88950A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233" y="2051131"/>
            <a:ext cx="6454983" cy="4149632"/>
          </a:xfrm>
          <a:prstGeom prst="rect">
            <a:avLst/>
          </a:prstGeom>
        </p:spPr>
      </p:pic>
      <p:sp>
        <p:nvSpPr>
          <p:cNvPr id="26" name="Textfeld 25">
            <a:extLst>
              <a:ext uri="{FF2B5EF4-FFF2-40B4-BE49-F238E27FC236}">
                <a16:creationId xmlns:a16="http://schemas.microsoft.com/office/drawing/2014/main" id="{D73E6659-02B7-4105-A782-708515D3013E}"/>
              </a:ext>
            </a:extLst>
          </p:cNvPr>
          <p:cNvSpPr txBox="1"/>
          <p:nvPr/>
        </p:nvSpPr>
        <p:spPr>
          <a:xfrm>
            <a:off x="3518744" y="2298976"/>
            <a:ext cx="7771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solidFill>
                  <a:srgbClr val="FF0000"/>
                </a:solidFill>
              </a:rPr>
              <a:t>Lock-Down</a:t>
            </a:r>
          </a:p>
        </p:txBody>
      </p:sp>
      <p:sp>
        <p:nvSpPr>
          <p:cNvPr id="27" name="Textfeld 26">
            <a:extLst>
              <a:ext uri="{FF2B5EF4-FFF2-40B4-BE49-F238E27FC236}">
                <a16:creationId xmlns:a16="http://schemas.microsoft.com/office/drawing/2014/main" id="{78E05476-1B7D-42B7-B693-607D1AAFF78E}"/>
              </a:ext>
            </a:extLst>
          </p:cNvPr>
          <p:cNvSpPr txBox="1"/>
          <p:nvPr/>
        </p:nvSpPr>
        <p:spPr>
          <a:xfrm>
            <a:off x="2934882" y="2297523"/>
            <a:ext cx="77715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00" dirty="0">
                <a:solidFill>
                  <a:srgbClr val="FF0000"/>
                </a:solidFill>
              </a:rPr>
              <a:t>Lock-Down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DD94FA65-78BB-490E-93D3-A41CCE0BC88E}"/>
              </a:ext>
            </a:extLst>
          </p:cNvPr>
          <p:cNvSpPr txBox="1"/>
          <p:nvPr/>
        </p:nvSpPr>
        <p:spPr>
          <a:xfrm>
            <a:off x="4313646" y="2239538"/>
            <a:ext cx="6456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2">
                    <a:lumMod val="50000"/>
                  </a:schemeClr>
                </a:solidFill>
              </a:rPr>
              <a:t>5.762</a:t>
            </a:r>
          </a:p>
        </p:txBody>
      </p: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21BC29F1-248A-43B5-91BB-6499CD29C5E5}"/>
              </a:ext>
            </a:extLst>
          </p:cNvPr>
          <p:cNvCxnSpPr>
            <a:cxnSpLocks/>
          </p:cNvCxnSpPr>
          <p:nvPr/>
        </p:nvCxnSpPr>
        <p:spPr>
          <a:xfrm flipH="1">
            <a:off x="6484961" y="4828032"/>
            <a:ext cx="138829" cy="3872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feld 17">
            <a:extLst>
              <a:ext uri="{FF2B5EF4-FFF2-40B4-BE49-F238E27FC236}">
                <a16:creationId xmlns:a16="http://schemas.microsoft.com/office/drawing/2014/main" id="{5785B65B-14EA-4574-853C-A004843C0E4E}"/>
              </a:ext>
            </a:extLst>
          </p:cNvPr>
          <p:cNvSpPr txBox="1"/>
          <p:nvPr/>
        </p:nvSpPr>
        <p:spPr>
          <a:xfrm>
            <a:off x="6231565" y="5286847"/>
            <a:ext cx="64562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2">
                    <a:lumMod val="50000"/>
                  </a:schemeClr>
                </a:solidFill>
              </a:rPr>
              <a:t>812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E1B21C5B-7155-4661-B893-3011C87091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66963" y="2763078"/>
            <a:ext cx="4173800" cy="3278330"/>
          </a:xfrm>
          <a:prstGeom prst="rect">
            <a:avLst/>
          </a:prstGeom>
        </p:spPr>
      </p:pic>
      <p:sp>
        <p:nvSpPr>
          <p:cNvPr id="14" name="Textfeld 13">
            <a:extLst>
              <a:ext uri="{FF2B5EF4-FFF2-40B4-BE49-F238E27FC236}">
                <a16:creationId xmlns:a16="http://schemas.microsoft.com/office/drawing/2014/main" id="{4A28318D-B736-4639-8DFC-4670EAAD84D7}"/>
              </a:ext>
            </a:extLst>
          </p:cNvPr>
          <p:cNvSpPr txBox="1"/>
          <p:nvPr/>
        </p:nvSpPr>
        <p:spPr>
          <a:xfrm>
            <a:off x="7666963" y="2101190"/>
            <a:ext cx="35392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dirty="0"/>
              <a:t>Behandlung COVID-19: Schweregrad</a:t>
            </a:r>
          </a:p>
        </p:txBody>
      </p:sp>
      <p:pic>
        <p:nvPicPr>
          <p:cNvPr id="15" name="Grafik 14">
            <a:extLst>
              <a:ext uri="{FF2B5EF4-FFF2-40B4-BE49-F238E27FC236}">
                <a16:creationId xmlns:a16="http://schemas.microsoft.com/office/drawing/2014/main" id="{D2813F97-EABF-4FE5-9DD8-63412D7543C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85454" y="2149619"/>
            <a:ext cx="1536692" cy="1163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505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3B4ADC84-E69C-48C0-A0C8-E3B81A78DC55}"/>
              </a:ext>
            </a:extLst>
          </p:cNvPr>
          <p:cNvSpPr txBox="1"/>
          <p:nvPr/>
        </p:nvSpPr>
        <p:spPr>
          <a:xfrm>
            <a:off x="119473" y="148045"/>
            <a:ext cx="170932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>
                <a:latin typeface="+mj-lt"/>
              </a:rPr>
              <a:t>Anteil der COVID-19-Patient*innen an der Gesamtzahl betreibbarer </a:t>
            </a:r>
            <a:br>
              <a:rPr lang="de-DE" sz="2000" b="1" dirty="0">
                <a:latin typeface="+mj-lt"/>
              </a:rPr>
            </a:br>
            <a:r>
              <a:rPr lang="de-DE" sz="2000" b="1" dirty="0">
                <a:latin typeface="+mj-lt"/>
              </a:rPr>
              <a:t>ITS-Betten 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ABC6B324-7386-4982-97A9-CBF160342B9A}"/>
              </a:ext>
            </a:extLst>
          </p:cNvPr>
          <p:cNvSpPr txBox="1"/>
          <p:nvPr/>
        </p:nvSpPr>
        <p:spPr>
          <a:xfrm>
            <a:off x="200297" y="6518818"/>
            <a:ext cx="151014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457189"/>
            <a:r>
              <a:rPr lang="de-DE" sz="1050" dirty="0">
                <a:solidFill>
                  <a:prstClr val="black"/>
                </a:solidFill>
                <a:latin typeface="Calibri"/>
              </a:rPr>
              <a:t>Datenstand: 22.06.2021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6BEC7B37-7AF6-4380-803F-2A0F49757E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438" y="1"/>
            <a:ext cx="9842085" cy="6858000"/>
          </a:xfrm>
          <a:prstGeom prst="rect">
            <a:avLst/>
          </a:prstGeom>
        </p:spPr>
      </p:pic>
      <p:cxnSp>
        <p:nvCxnSpPr>
          <p:cNvPr id="3" name="Gerader Verbinder 2">
            <a:extLst>
              <a:ext uri="{FF2B5EF4-FFF2-40B4-BE49-F238E27FC236}">
                <a16:creationId xmlns:a16="http://schemas.microsoft.com/office/drawing/2014/main" id="{0BB4D842-3AA8-45E6-8F05-688C3D352750}"/>
              </a:ext>
            </a:extLst>
          </p:cNvPr>
          <p:cNvCxnSpPr/>
          <p:nvPr/>
        </p:nvCxnSpPr>
        <p:spPr>
          <a:xfrm>
            <a:off x="2416472" y="1976425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CDFA1662-5BDB-4999-B315-327CEC94A366}"/>
              </a:ext>
            </a:extLst>
          </p:cNvPr>
          <p:cNvCxnSpPr/>
          <p:nvPr/>
        </p:nvCxnSpPr>
        <p:spPr>
          <a:xfrm>
            <a:off x="2369096" y="2513636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r Verbinder 7">
            <a:extLst>
              <a:ext uri="{FF2B5EF4-FFF2-40B4-BE49-F238E27FC236}">
                <a16:creationId xmlns:a16="http://schemas.microsoft.com/office/drawing/2014/main" id="{AA9EE8BC-AAA1-4D1A-8099-5F9E6041C875}"/>
              </a:ext>
            </a:extLst>
          </p:cNvPr>
          <p:cNvCxnSpPr/>
          <p:nvPr/>
        </p:nvCxnSpPr>
        <p:spPr>
          <a:xfrm>
            <a:off x="2354882" y="2664536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2F74A4D1-E367-4A07-8922-58E50DB7EEFB}"/>
              </a:ext>
            </a:extLst>
          </p:cNvPr>
          <p:cNvCxnSpPr/>
          <p:nvPr/>
        </p:nvCxnSpPr>
        <p:spPr>
          <a:xfrm>
            <a:off x="2358837" y="5514951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r Verbinder 9">
            <a:extLst>
              <a:ext uri="{FF2B5EF4-FFF2-40B4-BE49-F238E27FC236}">
                <a16:creationId xmlns:a16="http://schemas.microsoft.com/office/drawing/2014/main" id="{BBB99B30-B45A-43E8-9F22-BC419D03DAEF}"/>
              </a:ext>
            </a:extLst>
          </p:cNvPr>
          <p:cNvCxnSpPr/>
          <p:nvPr/>
        </p:nvCxnSpPr>
        <p:spPr>
          <a:xfrm>
            <a:off x="2375228" y="6049270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FB9F3E0A-1680-4EA8-8F00-57B81E48054F}"/>
              </a:ext>
            </a:extLst>
          </p:cNvPr>
          <p:cNvCxnSpPr/>
          <p:nvPr/>
        </p:nvCxnSpPr>
        <p:spPr>
          <a:xfrm>
            <a:off x="7394809" y="5512577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A63DC62E-BBA5-4F4B-935E-C76FAC1A4F62}"/>
              </a:ext>
            </a:extLst>
          </p:cNvPr>
          <p:cNvCxnSpPr/>
          <p:nvPr/>
        </p:nvCxnSpPr>
        <p:spPr>
          <a:xfrm>
            <a:off x="7432100" y="6059047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26648FCA-DE20-4ADD-A2A0-737E968AC330}"/>
              </a:ext>
            </a:extLst>
          </p:cNvPr>
          <p:cNvCxnSpPr/>
          <p:nvPr/>
        </p:nvCxnSpPr>
        <p:spPr>
          <a:xfrm>
            <a:off x="7424689" y="1979961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21E29F48-54CB-4442-9B8B-9B8E2396DE5E}"/>
              </a:ext>
            </a:extLst>
          </p:cNvPr>
          <p:cNvCxnSpPr/>
          <p:nvPr/>
        </p:nvCxnSpPr>
        <p:spPr>
          <a:xfrm>
            <a:off x="7440312" y="2517079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1238F765-4C30-497C-A431-C7B014592D50}"/>
              </a:ext>
            </a:extLst>
          </p:cNvPr>
          <p:cNvCxnSpPr/>
          <p:nvPr/>
        </p:nvCxnSpPr>
        <p:spPr>
          <a:xfrm>
            <a:off x="7429039" y="2664347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0E74EB31-2BD1-4E30-ABA3-CDA9A22ECD00}"/>
              </a:ext>
            </a:extLst>
          </p:cNvPr>
          <p:cNvCxnSpPr/>
          <p:nvPr/>
        </p:nvCxnSpPr>
        <p:spPr>
          <a:xfrm>
            <a:off x="2363958" y="6212196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AF8E386F-50D0-4F09-8916-2E3E200D047A}"/>
              </a:ext>
            </a:extLst>
          </p:cNvPr>
          <p:cNvCxnSpPr/>
          <p:nvPr/>
        </p:nvCxnSpPr>
        <p:spPr>
          <a:xfrm>
            <a:off x="7432100" y="6215318"/>
            <a:ext cx="2920753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2901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>
            <a:extLst>
              <a:ext uri="{FF2B5EF4-FFF2-40B4-BE49-F238E27FC236}">
                <a16:creationId xmlns:a16="http://schemas.microsoft.com/office/drawing/2014/main" id="{B9414710-3BB1-4E3D-A388-71A523239F7A}"/>
              </a:ext>
            </a:extLst>
          </p:cNvPr>
          <p:cNvSpPr txBox="1"/>
          <p:nvPr/>
        </p:nvSpPr>
        <p:spPr>
          <a:xfrm>
            <a:off x="7334046" y="2900071"/>
            <a:ext cx="368718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Altersgruppen Entwicklung  (prozentual)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A7F7CA93-F178-4B6B-9DCB-AAA73FE7C6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418354" cy="4049486"/>
          </a:xfrm>
          <a:prstGeom prst="rect">
            <a:avLst/>
          </a:prstGeom>
        </p:spPr>
      </p:pic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1DEDA87C-B326-4226-B5C8-9F3CBDFE67E6}"/>
              </a:ext>
            </a:extLst>
          </p:cNvPr>
          <p:cNvCxnSpPr/>
          <p:nvPr/>
        </p:nvCxnSpPr>
        <p:spPr>
          <a:xfrm>
            <a:off x="8034283" y="3879546"/>
            <a:ext cx="0" cy="508981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Grafik 1">
            <a:extLst>
              <a:ext uri="{FF2B5EF4-FFF2-40B4-BE49-F238E27FC236}">
                <a16:creationId xmlns:a16="http://schemas.microsoft.com/office/drawing/2014/main" id="{96A5B4F8-ADE0-42DB-8D1D-93C4642DFC31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188"/>
          <a:stretch/>
        </p:blipFill>
        <p:spPr>
          <a:xfrm>
            <a:off x="6553894" y="3307744"/>
            <a:ext cx="5342015" cy="3307742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DBE98C30-0806-4D73-B579-A8FB08D3096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570381" y="4650252"/>
            <a:ext cx="1051237" cy="1757411"/>
          </a:xfrm>
          <a:prstGeom prst="rect">
            <a:avLst/>
          </a:prstGeom>
        </p:spPr>
      </p:pic>
      <p:sp>
        <p:nvSpPr>
          <p:cNvPr id="3" name="Rechteck 2">
            <a:extLst>
              <a:ext uri="{FF2B5EF4-FFF2-40B4-BE49-F238E27FC236}">
                <a16:creationId xmlns:a16="http://schemas.microsoft.com/office/drawing/2014/main" id="{7E475344-E740-4AA2-B6D5-4C2531590D36}"/>
              </a:ext>
            </a:extLst>
          </p:cNvPr>
          <p:cNvSpPr/>
          <p:nvPr/>
        </p:nvSpPr>
        <p:spPr>
          <a:xfrm>
            <a:off x="6766560" y="6345141"/>
            <a:ext cx="310101" cy="1082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6641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platzhalter 9"/>
          <p:cNvSpPr>
            <a:spLocks noGrp="1"/>
          </p:cNvSpPr>
          <p:nvPr>
            <p:ph type="body" sz="quarter" idx="13"/>
          </p:nvPr>
        </p:nvSpPr>
        <p:spPr>
          <a:xfrm>
            <a:off x="193591" y="687605"/>
            <a:ext cx="6082913" cy="96364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de-DE" sz="1400" dirty="0"/>
              <a:t>Reduktion in Belegung der schweren Fälle (Beatmete und ECMO) und Zunahme der entspr. freien Behandlungskapazitäten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de-DE" sz="1400" dirty="0"/>
              <a:t>Zunehmend mehr Intensivbereiche geben wieder Verfügbarkeit und regulären Betrieb an</a:t>
            </a: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193590" y="234394"/>
            <a:ext cx="8142541" cy="387798"/>
          </a:xfrm>
        </p:spPr>
        <p:txBody>
          <a:bodyPr/>
          <a:lstStyle/>
          <a:p>
            <a:r>
              <a:rPr lang="de-DE" sz="2800" dirty="0"/>
              <a:t>COVID-19-Belegung und Belastung</a:t>
            </a: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3BEE98B7-32AF-4F63-956E-AC43AC52C5B7}"/>
              </a:ext>
            </a:extLst>
          </p:cNvPr>
          <p:cNvSpPr/>
          <p:nvPr/>
        </p:nvSpPr>
        <p:spPr>
          <a:xfrm>
            <a:off x="7822756" y="1968338"/>
            <a:ext cx="128325" cy="72958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13F03E5A-E900-4B59-BD8F-E5B010D6ED59}"/>
              </a:ext>
            </a:extLst>
          </p:cNvPr>
          <p:cNvSpPr txBox="1"/>
          <p:nvPr/>
        </p:nvSpPr>
        <p:spPr>
          <a:xfrm>
            <a:off x="229179" y="1909063"/>
            <a:ext cx="28417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Beatmungskapazitäten </a:t>
            </a:r>
            <a:br>
              <a:rPr lang="de-DE" sz="1400" b="1" dirty="0"/>
            </a:br>
            <a:r>
              <a:rPr lang="de-DE" sz="1200" i="1" dirty="0"/>
              <a:t>(belegt und frei, COVID u. Non-COVID-Pat.</a:t>
            </a:r>
            <a:r>
              <a:rPr lang="de-DE" sz="1400" dirty="0"/>
              <a:t>)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98EF2EB3-3A7B-49BF-BE5E-F7B7D42EF92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20532"/>
          <a:stretch/>
        </p:blipFill>
        <p:spPr>
          <a:xfrm>
            <a:off x="568337" y="5903505"/>
            <a:ext cx="2502568" cy="828675"/>
          </a:xfrm>
          <a:prstGeom prst="rect">
            <a:avLst/>
          </a:prstGeom>
        </p:spPr>
      </p:pic>
      <p:pic>
        <p:nvPicPr>
          <p:cNvPr id="9" name="Grafik 8">
            <a:extLst>
              <a:ext uri="{FF2B5EF4-FFF2-40B4-BE49-F238E27FC236}">
                <a16:creationId xmlns:a16="http://schemas.microsoft.com/office/drawing/2014/main" id="{28AE3C83-4364-44FA-A348-11269D2182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23" y="2576692"/>
            <a:ext cx="3574529" cy="3283949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100023BD-ACEE-4D68-A13F-6CE7E9ABF21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6521" y="2359749"/>
            <a:ext cx="3427344" cy="3500893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21F19277-9545-4293-A092-562F4C3CDA8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84305" y="5860643"/>
            <a:ext cx="1990725" cy="828675"/>
          </a:xfrm>
          <a:prstGeom prst="rect">
            <a:avLst/>
          </a:prstGeom>
        </p:spPr>
      </p:pic>
      <p:sp>
        <p:nvSpPr>
          <p:cNvPr id="17" name="Textfeld 16">
            <a:extLst>
              <a:ext uri="{FF2B5EF4-FFF2-40B4-BE49-F238E27FC236}">
                <a16:creationId xmlns:a16="http://schemas.microsoft.com/office/drawing/2014/main" id="{32BB29C3-E97B-4F3F-BBF1-B13EFF1348F2}"/>
              </a:ext>
            </a:extLst>
          </p:cNvPr>
          <p:cNvSpPr txBox="1"/>
          <p:nvPr/>
        </p:nvSpPr>
        <p:spPr>
          <a:xfrm>
            <a:off x="3791072" y="1900427"/>
            <a:ext cx="284172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ECMO-Kapazitäten </a:t>
            </a:r>
            <a:br>
              <a:rPr lang="de-DE" sz="1400" b="1" dirty="0"/>
            </a:br>
            <a:r>
              <a:rPr lang="de-DE" sz="1200" i="1" dirty="0"/>
              <a:t>(belegt und frei, COVID u. Non-COVID-Pat.)</a:t>
            </a:r>
            <a:endParaRPr lang="de-DE" sz="1400" b="1" dirty="0"/>
          </a:p>
        </p:txBody>
      </p:sp>
      <p:cxnSp>
        <p:nvCxnSpPr>
          <p:cNvPr id="14" name="Gerader Verbinder 13">
            <a:extLst>
              <a:ext uri="{FF2B5EF4-FFF2-40B4-BE49-F238E27FC236}">
                <a16:creationId xmlns:a16="http://schemas.microsoft.com/office/drawing/2014/main" id="{3877A332-A7A1-4689-B21E-57DCF66A17F4}"/>
              </a:ext>
            </a:extLst>
          </p:cNvPr>
          <p:cNvCxnSpPr/>
          <p:nvPr/>
        </p:nvCxnSpPr>
        <p:spPr>
          <a:xfrm>
            <a:off x="7244179" y="0"/>
            <a:ext cx="0" cy="6858000"/>
          </a:xfrm>
          <a:prstGeom prst="line">
            <a:avLst/>
          </a:prstGeom>
          <a:ln w="571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Grafik 4">
            <a:extLst>
              <a:ext uri="{FF2B5EF4-FFF2-40B4-BE49-F238E27FC236}">
                <a16:creationId xmlns:a16="http://schemas.microsoft.com/office/drawing/2014/main" id="{D60ED774-20BE-49A5-AF0A-03427498CCC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0473" y="1909063"/>
            <a:ext cx="4264187" cy="3571200"/>
          </a:xfrm>
          <a:prstGeom prst="rect">
            <a:avLst/>
          </a:prstGeom>
        </p:spPr>
      </p:pic>
      <p:sp>
        <p:nvSpPr>
          <p:cNvPr id="18" name="Textfeld 17">
            <a:extLst>
              <a:ext uri="{FF2B5EF4-FFF2-40B4-BE49-F238E27FC236}">
                <a16:creationId xmlns:a16="http://schemas.microsoft.com/office/drawing/2014/main" id="{E74FB29D-1CF1-42B1-9C3B-4648E88564CD}"/>
              </a:ext>
            </a:extLst>
          </p:cNvPr>
          <p:cNvSpPr txBox="1"/>
          <p:nvPr/>
        </p:nvSpPr>
        <p:spPr>
          <a:xfrm>
            <a:off x="7413549" y="1546620"/>
            <a:ext cx="28417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/>
              <a:t>Einschätzung der Betriebssituation</a:t>
            </a:r>
            <a:endParaRPr lang="de-DE" sz="1400" dirty="0"/>
          </a:p>
        </p:txBody>
      </p:sp>
      <p:pic>
        <p:nvPicPr>
          <p:cNvPr id="21" name="Grafik 20">
            <a:extLst>
              <a:ext uri="{FF2B5EF4-FFF2-40B4-BE49-F238E27FC236}">
                <a16:creationId xmlns:a16="http://schemas.microsoft.com/office/drawing/2014/main" id="{0430257D-CA76-417B-86DD-FED27BD1EABC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256" t="5683" b="77679"/>
          <a:stretch/>
        </p:blipFill>
        <p:spPr>
          <a:xfrm>
            <a:off x="7698119" y="5891117"/>
            <a:ext cx="1870131" cy="781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339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1">
            <a:extLst>
              <a:ext uri="{FF2B5EF4-FFF2-40B4-BE49-F238E27FC236}">
                <a16:creationId xmlns:a16="http://schemas.microsoft.com/office/drawing/2014/main" id="{B14323FE-0245-4C7B-83CD-E6C9908F9391}"/>
              </a:ext>
            </a:extLst>
          </p:cNvPr>
          <p:cNvSpPr txBox="1">
            <a:spLocks/>
          </p:cNvSpPr>
          <p:nvPr/>
        </p:nvSpPr>
        <p:spPr>
          <a:xfrm>
            <a:off x="59378" y="0"/>
            <a:ext cx="12085122" cy="56317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e-DE" sz="2400" b="1" dirty="0">
                <a:solidFill>
                  <a:srgbClr val="0070C0"/>
                </a:solidFill>
              </a:rPr>
              <a:t> </a:t>
            </a:r>
            <a:r>
              <a:rPr lang="de-DE" sz="2400" b="1" dirty="0" err="1">
                <a:solidFill>
                  <a:srgbClr val="0070C0"/>
                </a:solidFill>
              </a:rPr>
              <a:t>SPoCK</a:t>
            </a:r>
            <a:r>
              <a:rPr lang="de-DE" sz="2400" b="1" dirty="0">
                <a:solidFill>
                  <a:srgbClr val="0070C0"/>
                </a:solidFill>
              </a:rPr>
              <a:t>: Prognosen intensivpflichtiger COVID-19-Patient*innen</a:t>
            </a:r>
            <a:endParaRPr lang="de-DE" sz="2400" dirty="0">
              <a:solidFill>
                <a:srgbClr val="0070C0"/>
              </a:solidFill>
            </a:endParaRPr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36D316A3-AAC9-4090-A57A-7FD12D8B0A41}"/>
              </a:ext>
            </a:extLst>
          </p:cNvPr>
          <p:cNvSpPr txBox="1"/>
          <p:nvPr/>
        </p:nvSpPr>
        <p:spPr>
          <a:xfrm>
            <a:off x="181886" y="1893169"/>
            <a:ext cx="53349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Länder (nach Kleeblättern) mit Kapazitäts-Prognosen:</a:t>
            </a:r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293051AC-CDBB-4F45-A416-A1763C928651}"/>
              </a:ext>
            </a:extLst>
          </p:cNvPr>
          <p:cNvSpPr/>
          <p:nvPr/>
        </p:nvSpPr>
        <p:spPr>
          <a:xfrm>
            <a:off x="5710844" y="1387921"/>
            <a:ext cx="1678706" cy="13469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1BB67F89-C932-455D-A624-9369B62AD9F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886" y="736314"/>
            <a:ext cx="7534275" cy="885825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632F46F8-91F6-44BC-9FD1-30BA5CABA547}"/>
              </a:ext>
            </a:extLst>
          </p:cNvPr>
          <p:cNvSpPr txBox="1"/>
          <p:nvPr/>
        </p:nvSpPr>
        <p:spPr>
          <a:xfrm>
            <a:off x="8085923" y="135650"/>
            <a:ext cx="137276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/>
              <a:t>Deutschland</a:t>
            </a:r>
          </a:p>
        </p:txBody>
      </p:sp>
      <p:pic>
        <p:nvPicPr>
          <p:cNvPr id="27" name="Grafik 26">
            <a:extLst>
              <a:ext uri="{FF2B5EF4-FFF2-40B4-BE49-F238E27FC236}">
                <a16:creationId xmlns:a16="http://schemas.microsoft.com/office/drawing/2014/main" id="{B5BB7390-FD8F-488E-96F7-13B9597D65C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69350" y="3017299"/>
            <a:ext cx="2956717" cy="3794600"/>
          </a:xfrm>
          <a:prstGeom prst="rect">
            <a:avLst/>
          </a:prstGeom>
        </p:spPr>
      </p:pic>
      <p:sp>
        <p:nvSpPr>
          <p:cNvPr id="29" name="Textfeld 28">
            <a:extLst>
              <a:ext uri="{FF2B5EF4-FFF2-40B4-BE49-F238E27FC236}">
                <a16:creationId xmlns:a16="http://schemas.microsoft.com/office/drawing/2014/main" id="{72D84F85-3FF1-40EF-9A5C-17EA3996C8E2}"/>
              </a:ext>
            </a:extLst>
          </p:cNvPr>
          <p:cNvSpPr txBox="1"/>
          <p:nvPr/>
        </p:nvSpPr>
        <p:spPr>
          <a:xfrm>
            <a:off x="10815043" y="5114586"/>
            <a:ext cx="1626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Kleeblatt Zuordnungen</a:t>
            </a: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476C3AAA-C578-41FA-8266-F4AEC06CD4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7398" y="480430"/>
            <a:ext cx="4001891" cy="2358448"/>
          </a:xfrm>
          <a:prstGeom prst="rect">
            <a:avLst/>
          </a:prstGeom>
          <a:ln w="28575">
            <a:solidFill>
              <a:srgbClr val="0070C0"/>
            </a:solidFill>
          </a:ln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EFC02606-9BE5-4E95-8427-1915A7E914E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60" y="2273746"/>
            <a:ext cx="7399790" cy="4538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5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156</Words>
  <Application>Microsoft Office PowerPoint</Application>
  <PresentationFormat>Breitbild</PresentationFormat>
  <Paragraphs>30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</vt:lpstr>
      <vt:lpstr>DIVI-Intensivregister</vt:lpstr>
      <vt:lpstr>PowerPoint-Präsentation</vt:lpstr>
      <vt:lpstr>PowerPoint-Präsentation</vt:lpstr>
      <vt:lpstr>COVID-19-Belegung und Belastung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Infektionssituation in Schulen</dc:title>
  <dc:creator>Lehfeld, Ann-Sophie</dc:creator>
  <cp:lastModifiedBy>Fischer, Martina</cp:lastModifiedBy>
  <cp:revision>284</cp:revision>
  <dcterms:created xsi:type="dcterms:W3CDTF">2021-01-13T08:46:29Z</dcterms:created>
  <dcterms:modified xsi:type="dcterms:W3CDTF">2021-06-23T08:56:24Z</dcterms:modified>
</cp:coreProperties>
</file>