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1" r:id="rId2"/>
    <p:sldId id="322" r:id="rId3"/>
    <p:sldId id="283" r:id="rId4"/>
    <p:sldId id="301" r:id="rId5"/>
    <p:sldId id="308" r:id="rId6"/>
    <p:sldId id="32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132" d="100"/>
          <a:sy n="132" d="100"/>
        </p:scale>
        <p:origin x="965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24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20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Epivurve_care_TOP!$D$2:$D$70</c:f>
              <c:numCache>
                <c:formatCode>General</c:formatCode>
                <c:ptCount val="69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192</c:v>
                </c:pt>
                <c:pt idx="6">
                  <c:v>115</c:v>
                </c:pt>
                <c:pt idx="7">
                  <c:v>59</c:v>
                </c:pt>
                <c:pt idx="8">
                  <c:v>40</c:v>
                </c:pt>
                <c:pt idx="9">
                  <c:v>24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12</c:v>
                </c:pt>
                <c:pt idx="30">
                  <c:v>19</c:v>
                </c:pt>
                <c:pt idx="31">
                  <c:v>17</c:v>
                </c:pt>
                <c:pt idx="32">
                  <c:v>37</c:v>
                </c:pt>
                <c:pt idx="33">
                  <c:v>89</c:v>
                </c:pt>
                <c:pt idx="34">
                  <c:v>155</c:v>
                </c:pt>
                <c:pt idx="35">
                  <c:v>179</c:v>
                </c:pt>
                <c:pt idx="36">
                  <c:v>220</c:v>
                </c:pt>
                <c:pt idx="37">
                  <c:v>251</c:v>
                </c:pt>
                <c:pt idx="38">
                  <c:v>282</c:v>
                </c:pt>
                <c:pt idx="39">
                  <c:v>268</c:v>
                </c:pt>
                <c:pt idx="40">
                  <c:v>288</c:v>
                </c:pt>
                <c:pt idx="41">
                  <c:v>356</c:v>
                </c:pt>
                <c:pt idx="42">
                  <c:v>388</c:v>
                </c:pt>
                <c:pt idx="43">
                  <c:v>326</c:v>
                </c:pt>
                <c:pt idx="44">
                  <c:v>316</c:v>
                </c:pt>
                <c:pt idx="45">
                  <c:v>291</c:v>
                </c:pt>
                <c:pt idx="46">
                  <c:v>238</c:v>
                </c:pt>
                <c:pt idx="47">
                  <c:v>177</c:v>
                </c:pt>
                <c:pt idx="48">
                  <c:v>141</c:v>
                </c:pt>
                <c:pt idx="49">
                  <c:v>103</c:v>
                </c:pt>
                <c:pt idx="50">
                  <c:v>56</c:v>
                </c:pt>
                <c:pt idx="51">
                  <c:v>84</c:v>
                </c:pt>
                <c:pt idx="52">
                  <c:v>47</c:v>
                </c:pt>
                <c:pt idx="53">
                  <c:v>48</c:v>
                </c:pt>
                <c:pt idx="54">
                  <c:v>59</c:v>
                </c:pt>
                <c:pt idx="55">
                  <c:v>61</c:v>
                </c:pt>
                <c:pt idx="56">
                  <c:v>69</c:v>
                </c:pt>
                <c:pt idx="57">
                  <c:v>58</c:v>
                </c:pt>
                <c:pt idx="58">
                  <c:v>41</c:v>
                </c:pt>
                <c:pt idx="59">
                  <c:v>53</c:v>
                </c:pt>
                <c:pt idx="60">
                  <c:v>48</c:v>
                </c:pt>
                <c:pt idx="61">
                  <c:v>30</c:v>
                </c:pt>
                <c:pt idx="62">
                  <c:v>40</c:v>
                </c:pt>
                <c:pt idx="63">
                  <c:v>18</c:v>
                </c:pt>
                <c:pt idx="6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7-4554-A78C-C17172344D34}"/>
            </c:ext>
          </c:extLst>
        </c:ser>
        <c:ser>
          <c:idx val="2"/>
          <c:order val="1"/>
          <c:tx>
            <c:strRef>
              <c:f>Epivurve_care_TOP!$I$1</c:f>
              <c:strCache>
                <c:ptCount val="1"/>
                <c:pt idx="0">
                  <c:v>Neu übermittelt in KW 21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B7-4554-A78C-C17172344D34}"/>
              </c:ext>
            </c:extLst>
          </c:dPt>
          <c:cat>
            <c:multiLvlStrRef>
              <c:f>Epivurve_care_TOP!$A$2:$B$70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Epivurve_care_TOP!$I$2:$I$67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</c:v>
                </c:pt>
                <c:pt idx="39">
                  <c:v>2</c:v>
                </c:pt>
                <c:pt idx="40">
                  <c:v>5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5</c:v>
                </c:pt>
                <c:pt idx="64">
                  <c:v>2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B7-4554-A78C-C17172344D34}"/>
            </c:ext>
          </c:extLst>
        </c:ser>
        <c:ser>
          <c:idx val="4"/>
          <c:order val="2"/>
          <c:tx>
            <c:strRef>
              <c:f>Epivurve_care_TOP!$J$1</c:f>
              <c:strCache>
                <c:ptCount val="1"/>
                <c:pt idx="0">
                  <c:v>Neu übermittelt in KW 22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  <c:pt idx="37">
                  <c:v>0</c:v>
                </c:pt>
                <c:pt idx="38">
                  <c:v>4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2</c:v>
                </c:pt>
                <c:pt idx="60">
                  <c:v>1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3</c:v>
                </c:pt>
                <c:pt idx="6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B7-4554-A78C-C17172344D34}"/>
            </c:ext>
          </c:extLst>
        </c:ser>
        <c:ser>
          <c:idx val="3"/>
          <c:order val="3"/>
          <c:tx>
            <c:strRef>
              <c:f>Epivurve_care_TOP!$K$1</c:f>
              <c:strCache>
                <c:ptCount val="1"/>
                <c:pt idx="0">
                  <c:v>Neu übermittelt in KW 23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6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AB7-4554-A78C-C17172344D34}"/>
              </c:ext>
            </c:extLst>
          </c:dPt>
          <c:cat>
            <c:multiLvlStrRef>
              <c:f>Epivurve_care_TOP!$A$2:$B$70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4</c:v>
                </c:pt>
                <c:pt idx="37">
                  <c:v>2</c:v>
                </c:pt>
                <c:pt idx="38">
                  <c:v>0</c:v>
                </c:pt>
                <c:pt idx="39">
                  <c:v>2</c:v>
                </c:pt>
                <c:pt idx="40">
                  <c:v>2</c:v>
                </c:pt>
                <c:pt idx="41">
                  <c:v>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2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B7-4554-A78C-C17172344D34}"/>
            </c:ext>
          </c:extLst>
        </c:ser>
        <c:ser>
          <c:idx val="1"/>
          <c:order val="4"/>
          <c:tx>
            <c:strRef>
              <c:f>Epivurve_care_TOP!$L$1</c:f>
              <c:strCache>
                <c:ptCount val="1"/>
                <c:pt idx="0">
                  <c:v>Neu übermittelt in KW 24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Epivurve_care_TOP!$L$2:$L$70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3</c:v>
                </c:pt>
                <c:pt idx="52">
                  <c:v>0</c:v>
                </c:pt>
                <c:pt idx="53">
                  <c:v>0</c:v>
                </c:pt>
                <c:pt idx="54">
                  <c:v>4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2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B7-4554-A78C-C17172344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24</a:t>
            </a:r>
          </a:p>
        </c:rich>
      </c:tx>
      <c:layout>
        <c:manualLayout>
          <c:xMode val="edge"/>
          <c:yMode val="edge"/>
          <c:x val="0.135054988953053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20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Epicurve_noso_TOP!$D$2:$D$70</c:f>
              <c:numCache>
                <c:formatCode>General</c:formatCode>
                <c:ptCount val="69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126</c:v>
                </c:pt>
                <c:pt idx="5">
                  <c:v>148</c:v>
                </c:pt>
                <c:pt idx="6">
                  <c:v>102</c:v>
                </c:pt>
                <c:pt idx="7">
                  <c:v>47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23</c:v>
                </c:pt>
                <c:pt idx="31">
                  <c:v>34</c:v>
                </c:pt>
                <c:pt idx="32">
                  <c:v>54</c:v>
                </c:pt>
                <c:pt idx="33">
                  <c:v>80</c:v>
                </c:pt>
                <c:pt idx="34">
                  <c:v>124</c:v>
                </c:pt>
                <c:pt idx="35">
                  <c:v>143</c:v>
                </c:pt>
                <c:pt idx="36">
                  <c:v>146</c:v>
                </c:pt>
                <c:pt idx="37">
                  <c:v>131</c:v>
                </c:pt>
                <c:pt idx="38">
                  <c:v>184</c:v>
                </c:pt>
                <c:pt idx="39">
                  <c:v>141</c:v>
                </c:pt>
                <c:pt idx="40">
                  <c:v>215</c:v>
                </c:pt>
                <c:pt idx="41">
                  <c:v>224</c:v>
                </c:pt>
                <c:pt idx="42">
                  <c:v>248</c:v>
                </c:pt>
                <c:pt idx="43">
                  <c:v>170</c:v>
                </c:pt>
                <c:pt idx="44">
                  <c:v>153</c:v>
                </c:pt>
                <c:pt idx="45">
                  <c:v>193</c:v>
                </c:pt>
                <c:pt idx="46">
                  <c:v>202</c:v>
                </c:pt>
                <c:pt idx="47">
                  <c:v>204</c:v>
                </c:pt>
                <c:pt idx="48">
                  <c:v>168</c:v>
                </c:pt>
                <c:pt idx="49">
                  <c:v>159</c:v>
                </c:pt>
                <c:pt idx="50">
                  <c:v>146</c:v>
                </c:pt>
                <c:pt idx="51">
                  <c:v>144</c:v>
                </c:pt>
                <c:pt idx="52">
                  <c:v>123</c:v>
                </c:pt>
                <c:pt idx="53">
                  <c:v>102</c:v>
                </c:pt>
                <c:pt idx="54">
                  <c:v>88</c:v>
                </c:pt>
                <c:pt idx="55">
                  <c:v>101</c:v>
                </c:pt>
                <c:pt idx="56">
                  <c:v>109</c:v>
                </c:pt>
                <c:pt idx="57">
                  <c:v>80</c:v>
                </c:pt>
                <c:pt idx="58">
                  <c:v>80</c:v>
                </c:pt>
                <c:pt idx="59">
                  <c:v>79</c:v>
                </c:pt>
                <c:pt idx="60">
                  <c:v>100</c:v>
                </c:pt>
                <c:pt idx="61">
                  <c:v>89</c:v>
                </c:pt>
                <c:pt idx="62">
                  <c:v>60</c:v>
                </c:pt>
                <c:pt idx="63">
                  <c:v>26</c:v>
                </c:pt>
                <c:pt idx="6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4-4B79-824C-77F84E283648}"/>
            </c:ext>
          </c:extLst>
        </c:ser>
        <c:ser>
          <c:idx val="1"/>
          <c:order val="1"/>
          <c:tx>
            <c:strRef>
              <c:f>Epicurve_noso_TOP!$I$1</c:f>
              <c:strCache>
                <c:ptCount val="1"/>
                <c:pt idx="0">
                  <c:v>Neu übermittelt in KW 21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Epicurve_noso_TOP!$I$2:$I$67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2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</c:v>
                </c:pt>
                <c:pt idx="64">
                  <c:v>2</c:v>
                </c:pt>
                <c:pt idx="6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4-4B79-824C-77F84E283648}"/>
            </c:ext>
          </c:extLst>
        </c:ser>
        <c:ser>
          <c:idx val="4"/>
          <c:order val="2"/>
          <c:tx>
            <c:strRef>
              <c:f>Epicurve_noso_TOP!$J$1</c:f>
              <c:strCache>
                <c:ptCount val="1"/>
                <c:pt idx="0">
                  <c:v>Neu übermittelt in KW 22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</c:v>
                </c:pt>
                <c:pt idx="64">
                  <c:v>1</c:v>
                </c:pt>
                <c:pt idx="65">
                  <c:v>3</c:v>
                </c:pt>
                <c:pt idx="6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34-4B79-824C-77F84E283648}"/>
            </c:ext>
          </c:extLst>
        </c:ser>
        <c:ser>
          <c:idx val="3"/>
          <c:order val="3"/>
          <c:tx>
            <c:strRef>
              <c:f>Epicurve_noso_TOP!$K$1</c:f>
              <c:strCache>
                <c:ptCount val="1"/>
                <c:pt idx="0">
                  <c:v>Neu übermittelt in KW 23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56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34-4B79-824C-77F84E283648}"/>
              </c:ext>
            </c:extLst>
          </c:dPt>
          <c:cat>
            <c:multiLvlStrRef>
              <c:f>Epicurve_noso_TOP!$A$2:$B$70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7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5</c:v>
                </c:pt>
                <c:pt idx="65">
                  <c:v>2</c:v>
                </c:pt>
                <c:pt idx="66">
                  <c:v>6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34-4B79-824C-77F84E283648}"/>
            </c:ext>
          </c:extLst>
        </c:ser>
        <c:ser>
          <c:idx val="2"/>
          <c:order val="4"/>
          <c:tx>
            <c:strRef>
              <c:f>Epicurve_noso_TOP!$L$1</c:f>
              <c:strCache>
                <c:ptCount val="1"/>
                <c:pt idx="0">
                  <c:v>Neu übermittelt in KW 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Epicurve_noso_TOP!$A$2:$B$70</c:f>
              <c:multiLvlStrCache>
                <c:ptCount val="6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Epicurve_noso_TOP!$L$2:$L$70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0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34-4B79-824C-77F84E283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F4A3F4-1213-453C-A7D8-CA9FA08C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0067D0-2371-4B02-AAD3-F2DBFAB0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" y="1775881"/>
            <a:ext cx="9144000" cy="4763031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751611C4-1592-4996-B4C1-9FBDC7D2076A}"/>
              </a:ext>
            </a:extLst>
          </p:cNvPr>
          <p:cNvSpPr>
            <a:spLocks noGrp="1"/>
          </p:cNvSpPr>
          <p:nvPr/>
        </p:nvSpPr>
        <p:spPr>
          <a:xfrm>
            <a:off x="323528" y="476672"/>
            <a:ext cx="74888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22.6.21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84445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D0F7145-E5B1-4A25-A26B-7FEBCC7B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94D77A-C462-40BA-9CC5-469945016C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76B431-E344-4E29-B394-AD8AA2D8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2FAAC8-73A9-479E-977A-8C8D2E7D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8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6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2028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22.6.21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3F57D2-67D6-4010-A776-EB6AF2F1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87041"/>
            <a:ext cx="5868144" cy="35670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9FDF75-4FA9-40C2-9B07-06948648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7" y="3356992"/>
            <a:ext cx="5676413" cy="34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22.6.2021 </a:t>
            </a:r>
            <a:br>
              <a:rPr lang="fr-FR" b="0" dirty="0"/>
            </a:br>
            <a:r>
              <a:rPr lang="de-DE" dirty="0"/>
              <a:t>Anzahl der Testungen pro 100.000 Einwohner nach Altersgruppe und Monat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Monat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</a:t>
            </a:r>
            <a:r>
              <a:rPr lang="de-DE"/>
              <a:t>und Monat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10770B-F9F0-4C84-B865-44651B12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486"/>
            <a:ext cx="4659307" cy="29161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0026CF-9A44-4C08-9653-5AEC8A4D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256" y="18546"/>
            <a:ext cx="4627744" cy="29161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26375E2-D4C4-49A2-ABA1-A8507DA77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307" y="4054136"/>
            <a:ext cx="4484693" cy="28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108776"/>
              </p:ext>
            </p:extLst>
          </p:nvPr>
        </p:nvGraphicFramePr>
        <p:xfrm>
          <a:off x="61941" y="836712"/>
          <a:ext cx="9020118" cy="335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3428537" cy="504056"/>
          </a:xfrm>
        </p:spPr>
        <p:txBody>
          <a:bodyPr/>
          <a:lstStyle/>
          <a:p>
            <a:r>
              <a:rPr lang="de-DE" dirty="0"/>
              <a:t>Ausbrüche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153405"/>
              </p:ext>
            </p:extLst>
          </p:nvPr>
        </p:nvGraphicFramePr>
        <p:xfrm>
          <a:off x="35497" y="4032448"/>
          <a:ext cx="914501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62C25AF-14D5-4A63-AB40-173A568DB8EF}"/>
              </a:ext>
            </a:extLst>
          </p:cNvPr>
          <p:cNvCxnSpPr/>
          <p:nvPr/>
        </p:nvCxnSpPr>
        <p:spPr>
          <a:xfrm>
            <a:off x="8734950" y="1052736"/>
            <a:ext cx="85522" cy="5256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48562B7-6131-4830-ABC5-2BDB15D25B37}"/>
              </a:ext>
            </a:extLst>
          </p:cNvPr>
          <p:cNvCxnSpPr/>
          <p:nvPr/>
        </p:nvCxnSpPr>
        <p:spPr>
          <a:xfrm>
            <a:off x="6790734" y="1052736"/>
            <a:ext cx="85522" cy="5256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C02D6D40-E077-41AD-BA4B-42C89809CBA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"/>
            <a:ext cx="7308304" cy="1412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92B00D-F0F8-4074-A0CD-01C21796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37E49-8023-44E4-9CF2-773679AEBC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111B2D-B6C0-47F9-8679-25EFBC3E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8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Bildschirmpräsentation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Anzahl der Testungen und Positivenanteile pro Woche – Datenstand 22.6.21</vt:lpstr>
      <vt:lpstr>Datenstand 22.6.2021  Anzahl der Testungen pro 100.000 Einwohner nach Altersgruppe und Monat </vt:lpstr>
      <vt:lpstr>Ausbrüche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318</cp:revision>
  <dcterms:created xsi:type="dcterms:W3CDTF">2020-01-21T10:42:53Z</dcterms:created>
  <dcterms:modified xsi:type="dcterms:W3CDTF">2021-06-23T08:15:42Z</dcterms:modified>
</cp:coreProperties>
</file>