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5" r:id="rId3"/>
    <p:sldId id="298" r:id="rId4"/>
    <p:sldId id="296" r:id="rId5"/>
    <p:sldId id="297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32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Meldedaten_Karte\2021-06-22_VariantenInfos-SurvNet_B.1.617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OE\ABT3\Ausbr&#252;che\2021\COVID-19\Analysen_VOC\Anfragen\Meldedaten_Karte\2021-06-22_B117_da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[2021-06-22_VariantenInfos-SurvNet_B.1.617.2.xlsx]Tabelle1!PivotTable2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B.1.617.2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Tabelle1!$B$3:$B$4</c:f>
              <c:strCache>
                <c:ptCount val="1"/>
                <c:pt idx="0">
                  <c:v>MW 21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Tabelle1!$A$5:$A$11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Tabelle1!$B$5:$B$11</c:f>
              <c:numCache>
                <c:formatCode>General</c:formatCode>
                <c:ptCount val="6"/>
                <c:pt idx="0">
                  <c:v>8</c:v>
                </c:pt>
                <c:pt idx="1">
                  <c:v>31</c:v>
                </c:pt>
                <c:pt idx="2">
                  <c:v>112</c:v>
                </c:pt>
                <c:pt idx="3">
                  <c:v>92</c:v>
                </c:pt>
                <c:pt idx="4">
                  <c:v>21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C-457C-B634-B41EB104F4B8}"/>
            </c:ext>
          </c:extLst>
        </c:ser>
        <c:ser>
          <c:idx val="1"/>
          <c:order val="1"/>
          <c:tx>
            <c:strRef>
              <c:f>Tabelle1!$C$3:$C$4</c:f>
              <c:strCache>
                <c:ptCount val="1"/>
                <c:pt idx="0">
                  <c:v>MW 22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Tabelle1!$A$5:$A$11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Tabelle1!$C$5:$C$11</c:f>
              <c:numCache>
                <c:formatCode>General</c:formatCode>
                <c:ptCount val="6"/>
                <c:pt idx="0">
                  <c:v>12</c:v>
                </c:pt>
                <c:pt idx="1">
                  <c:v>42</c:v>
                </c:pt>
                <c:pt idx="2">
                  <c:v>155</c:v>
                </c:pt>
                <c:pt idx="3">
                  <c:v>117</c:v>
                </c:pt>
                <c:pt idx="4">
                  <c:v>29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C-457C-B634-B41EB104F4B8}"/>
            </c:ext>
          </c:extLst>
        </c:ser>
        <c:ser>
          <c:idx val="2"/>
          <c:order val="2"/>
          <c:tx>
            <c:strRef>
              <c:f>Tabelle1!$D$3:$D$4</c:f>
              <c:strCache>
                <c:ptCount val="1"/>
                <c:pt idx="0">
                  <c:v>MW 23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Tabelle1!$A$5:$A$11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Tabelle1!$D$5:$D$11</c:f>
              <c:numCache>
                <c:formatCode>General</c:formatCode>
                <c:ptCount val="6"/>
                <c:pt idx="0">
                  <c:v>21</c:v>
                </c:pt>
                <c:pt idx="1">
                  <c:v>91</c:v>
                </c:pt>
                <c:pt idx="2">
                  <c:v>156</c:v>
                </c:pt>
                <c:pt idx="3">
                  <c:v>161</c:v>
                </c:pt>
                <c:pt idx="4">
                  <c:v>37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1C-457C-B634-B41EB104F4B8}"/>
            </c:ext>
          </c:extLst>
        </c:ser>
        <c:ser>
          <c:idx val="3"/>
          <c:order val="3"/>
          <c:tx>
            <c:strRef>
              <c:f>Tabelle1!$E$3:$E$4</c:f>
              <c:strCache>
                <c:ptCount val="1"/>
                <c:pt idx="0">
                  <c:v>MW 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Tabelle1!$A$5:$A$11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Tabelle1!$E$5:$E$11</c:f>
              <c:numCache>
                <c:formatCode>General</c:formatCode>
                <c:ptCount val="6"/>
                <c:pt idx="0">
                  <c:v>16</c:v>
                </c:pt>
                <c:pt idx="1">
                  <c:v>48</c:v>
                </c:pt>
                <c:pt idx="2">
                  <c:v>131</c:v>
                </c:pt>
                <c:pt idx="3">
                  <c:v>126</c:v>
                </c:pt>
                <c:pt idx="4">
                  <c:v>21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1C-457C-B634-B41EB104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9370264"/>
        <c:axId val="679374200"/>
      </c:barChart>
      <c:catAx>
        <c:axId val="679370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Altersgruppen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9374200"/>
        <c:crosses val="autoZero"/>
        <c:auto val="1"/>
        <c:lblAlgn val="ctr"/>
        <c:lblOffset val="100"/>
        <c:noMultiLvlLbl val="0"/>
      </c:catAx>
      <c:valAx>
        <c:axId val="67937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der übermittelten Fälle mit Verdacht oder Nachweis auf B.1.617.2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937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[Abb7-2021-06-22_B117_dat.xlsx]Tabelle1!PivotTable3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B.1.1.7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Tabelle1!$B$4:$B$5</c:f>
              <c:strCache>
                <c:ptCount val="1"/>
                <c:pt idx="0">
                  <c:v>MW 21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Tabelle1!$A$6:$A$12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Tabelle1!$B$6:$B$12</c:f>
              <c:numCache>
                <c:formatCode>General</c:formatCode>
                <c:ptCount val="6"/>
                <c:pt idx="0">
                  <c:v>703</c:v>
                </c:pt>
                <c:pt idx="1">
                  <c:v>2137</c:v>
                </c:pt>
                <c:pt idx="2">
                  <c:v>5319</c:v>
                </c:pt>
                <c:pt idx="3">
                  <c:v>5791</c:v>
                </c:pt>
                <c:pt idx="4">
                  <c:v>1497</c:v>
                </c:pt>
                <c:pt idx="5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0-43DB-973C-B67F94286A73}"/>
            </c:ext>
          </c:extLst>
        </c:ser>
        <c:ser>
          <c:idx val="1"/>
          <c:order val="1"/>
          <c:tx>
            <c:strRef>
              <c:f>Tabelle1!$C$4:$C$5</c:f>
              <c:strCache>
                <c:ptCount val="1"/>
                <c:pt idx="0">
                  <c:v>MW 22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Tabelle1!$A$6:$A$12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Tabelle1!$C$6:$C$12</c:f>
              <c:numCache>
                <c:formatCode>General</c:formatCode>
                <c:ptCount val="6"/>
                <c:pt idx="0">
                  <c:v>485</c:v>
                </c:pt>
                <c:pt idx="1">
                  <c:v>1630</c:v>
                </c:pt>
                <c:pt idx="2">
                  <c:v>3514</c:v>
                </c:pt>
                <c:pt idx="3">
                  <c:v>3777</c:v>
                </c:pt>
                <c:pt idx="4">
                  <c:v>938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0-43DB-973C-B67F94286A73}"/>
            </c:ext>
          </c:extLst>
        </c:ser>
        <c:ser>
          <c:idx val="2"/>
          <c:order val="2"/>
          <c:tx>
            <c:strRef>
              <c:f>Tabelle1!$D$4:$D$5</c:f>
              <c:strCache>
                <c:ptCount val="1"/>
                <c:pt idx="0">
                  <c:v>MW 23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Tabelle1!$A$6:$A$12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Tabelle1!$D$6:$D$12</c:f>
              <c:numCache>
                <c:formatCode>General</c:formatCode>
                <c:ptCount val="6"/>
                <c:pt idx="0">
                  <c:v>264</c:v>
                </c:pt>
                <c:pt idx="1">
                  <c:v>1166</c:v>
                </c:pt>
                <c:pt idx="2">
                  <c:v>2221</c:v>
                </c:pt>
                <c:pt idx="3">
                  <c:v>2170</c:v>
                </c:pt>
                <c:pt idx="4">
                  <c:v>499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0-43DB-973C-B67F94286A73}"/>
            </c:ext>
          </c:extLst>
        </c:ser>
        <c:ser>
          <c:idx val="3"/>
          <c:order val="3"/>
          <c:tx>
            <c:strRef>
              <c:f>Tabelle1!$E$4:$E$5</c:f>
              <c:strCache>
                <c:ptCount val="1"/>
                <c:pt idx="0">
                  <c:v>MW 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Tabelle1!$A$6:$A$12</c:f>
              <c:strCache>
                <c:ptCount val="6"/>
                <c:pt idx="0">
                  <c:v>0 - 4</c:v>
                </c:pt>
                <c:pt idx="1">
                  <c:v>05 - 14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Tabelle1!$E$6:$E$12</c:f>
              <c:numCache>
                <c:formatCode>General</c:formatCode>
                <c:ptCount val="6"/>
                <c:pt idx="0">
                  <c:v>102</c:v>
                </c:pt>
                <c:pt idx="1">
                  <c:v>411</c:v>
                </c:pt>
                <c:pt idx="2">
                  <c:v>745</c:v>
                </c:pt>
                <c:pt idx="3">
                  <c:v>657</c:v>
                </c:pt>
                <c:pt idx="4">
                  <c:v>137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50-43DB-973C-B67F9428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210448"/>
        <c:axId val="790213728"/>
      </c:barChart>
      <c:catAx>
        <c:axId val="79021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Altersgruppen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0213728"/>
        <c:crosses val="autoZero"/>
        <c:auto val="1"/>
        <c:lblAlgn val="ctr"/>
        <c:lblOffset val="100"/>
        <c:noMultiLvlLbl val="0"/>
      </c:catAx>
      <c:valAx>
        <c:axId val="79021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der übermittelten Fälle mit Verdacht oder Nachweis auf B.1.1.7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021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Delta-Variante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 Claudia Sievers, </a:t>
            </a:r>
            <a:br>
              <a:rPr lang="de-DE" dirty="0"/>
            </a:br>
            <a:r>
              <a:rPr lang="de-DE" dirty="0"/>
              <a:t>Alexander Ullrich, Matthias an der Heiden</a:t>
            </a:r>
          </a:p>
          <a:p>
            <a:r>
              <a:rPr lang="de-DE" dirty="0"/>
              <a:t>Berlin, 16. Juni 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– Anteile in Stichprobe der Genomsequenzierung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7E2CCA-34D5-4B12-9973-72D80F59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0" y="914001"/>
            <a:ext cx="6411768" cy="35481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CD0EF2-C79E-4800-92FC-23B5331200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3640" y="3662414"/>
            <a:ext cx="2880360" cy="15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VOC aus der </a:t>
            </a:r>
            <a:r>
              <a:rPr lang="de-DE" dirty="0" err="1"/>
              <a:t>Genomsequenzeirung</a:t>
            </a:r>
            <a:r>
              <a:rPr lang="de-DE" dirty="0"/>
              <a:t>.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56805"/>
              </p:ext>
            </p:extLst>
          </p:nvPr>
        </p:nvGraphicFramePr>
        <p:xfrm>
          <a:off x="457199" y="1860325"/>
          <a:ext cx="7983540" cy="2370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169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74839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749992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749992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749992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B.1.1.7 (Alpha)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B.1.351 (Beta)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P.1 (Gamma)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B.1.617.2 (Delta)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in %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in %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in %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in %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01-23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1,2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0,3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82916860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92599584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94615644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90,7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60281458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96555824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87,0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97427465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26178013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3,6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83,5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15,1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D92A4-71EA-4152-8AB6-64D32378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106C2B-3492-4797-9B43-37961890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D049D-C2AD-4AD6-8E45-EC5C5E5E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0FEA13-EDCE-43E1-A4C0-EE45F57B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IfSG-Fallzahlen – Vergleich Alpha vs. Delta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1F9C1AB-0517-4097-A7AA-7D01526C3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552444"/>
              </p:ext>
            </p:extLst>
          </p:nvPr>
        </p:nvGraphicFramePr>
        <p:xfrm>
          <a:off x="-78936" y="1352694"/>
          <a:ext cx="4631206" cy="292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45B6A02-D7D8-45A4-8E22-2ECCF7651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299081"/>
              </p:ext>
            </p:extLst>
          </p:nvPr>
        </p:nvGraphicFramePr>
        <p:xfrm>
          <a:off x="4515816" y="1352694"/>
          <a:ext cx="4631209" cy="29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76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F35A1C-3292-466B-BC67-6F4850D6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1.441 Fällen in MW 21-24 </a:t>
            </a:r>
          </a:p>
          <a:p>
            <a:r>
              <a:rPr lang="de-DE" dirty="0"/>
              <a:t>Während auch die Anzahl der Eintragungen zunahm, ist der Anteil mit 9% an allen Delta Fällen die eine Exposition im Ausland Angaben stabil</a:t>
            </a:r>
            <a:br>
              <a:rPr lang="de-DE" dirty="0"/>
            </a:br>
            <a:r>
              <a:rPr lang="de-DE" dirty="0"/>
              <a:t>meistgenannten Länder: Afghanistan (n=19), Russische Föderation (n=16), Italien (n=14). </a:t>
            </a:r>
          </a:p>
          <a:p>
            <a:r>
              <a:rPr lang="de-DE" dirty="0"/>
              <a:t>Die meisten Übertragungen fanden in privaten Haushalten statt zudem gab es größere Ausbrüche (&gt;5 Personen) am Arbeitsplatz und in Schulen mit bis zu 24 Personen.</a:t>
            </a:r>
          </a:p>
          <a:p>
            <a:r>
              <a:rPr lang="de-DE" dirty="0"/>
              <a:t>Von den B.1.617.2-Infizierten sind 91% unter 60 Jahre alt (s. Abbildung 6), diese Altersgruppe macht 77% der Hospitalisierungen aus (69/90, zu 1.157 Fällen mit Angaben zur Hospitalisierung). Damit nehmen Anzahl und Anteil der Hospitalisierten der unter 60-Jährigen zu. 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683876-B79A-4415-9653-6503963D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BCEDF2-8FC7-4D6D-BD6E-46DF047E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099FA6-9681-4F78-B59E-84644F2A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828CAD-90CE-4779-8D70-4D468DEF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Infos</a:t>
            </a:r>
          </a:p>
        </p:txBody>
      </p:sp>
    </p:spTree>
    <p:extLst>
      <p:ext uri="{BB962C8B-B14F-4D97-AF65-F5344CB8AC3E}">
        <p14:creationId xmlns:p14="http://schemas.microsoft.com/office/powerpoint/2010/main" val="333549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Bildschirmpräsentation (16:9)</PresentationFormat>
  <Paragraphs>87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Delta-Variante in Deutschland  aktuelle Situation  </vt:lpstr>
      <vt:lpstr>VOC – Anteile in Stichprobe der Genomsequenzierung</vt:lpstr>
      <vt:lpstr>Übersicht VOC aus der Genomsequenzeirung.</vt:lpstr>
      <vt:lpstr>IfSG-Fallzahlen – Vergleich Alpha vs. Delta</vt:lpstr>
      <vt:lpstr>Weitere Infos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625</cp:revision>
  <dcterms:created xsi:type="dcterms:W3CDTF">2015-11-02T12:29:13Z</dcterms:created>
  <dcterms:modified xsi:type="dcterms:W3CDTF">2021-06-23T08:42:10Z</dcterms:modified>
</cp:coreProperties>
</file>