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7" r:id="rId3"/>
    <p:sldId id="262" r:id="rId4"/>
    <p:sldId id="26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9650" autoAdjust="0"/>
    <p:restoredTop sz="94660"/>
  </p:normalViewPr>
  <p:slideViewPr>
    <p:cSldViewPr>
      <p:cViewPr>
        <p:scale>
          <a:sx n="90" d="100"/>
          <a:sy n="90" d="100"/>
        </p:scale>
        <p:origin x="992" y="-3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C9190-7944-4C17-9466-078921DDB0B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8196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402780" y="5445224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Wieder weniger Testungen durchgeführt,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weiter gesunken (1,44 %)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06F495F7-3053-4BB2-87C3-C0340134B9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262133"/>
              </p:ext>
            </p:extLst>
          </p:nvPr>
        </p:nvGraphicFramePr>
        <p:xfrm>
          <a:off x="35010" y="1988840"/>
          <a:ext cx="9053189" cy="3096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3" imgW="7556400" imgH="2584459" progId="Excel.Sheet.12">
                  <p:embed/>
                </p:oleObj>
              </mc:Choice>
              <mc:Fallback>
                <p:oleObj name="Worksheet" r:id="rId3" imgW="7556400" imgH="25844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10" y="1988840"/>
                        <a:ext cx="9053189" cy="30963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179512" y="5879013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D4D9DCD-28CE-447F-A657-62E23B253D8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8"/>
          <a:stretch/>
        </p:blipFill>
        <p:spPr>
          <a:xfrm>
            <a:off x="0" y="1533128"/>
            <a:ext cx="9144000" cy="376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B254AC2-3D08-4431-B016-85AAC63F9EFE}"/>
              </a:ext>
            </a:extLst>
          </p:cNvPr>
          <p:cNvSpPr txBox="1"/>
          <p:nvPr/>
        </p:nvSpPr>
        <p:spPr>
          <a:xfrm>
            <a:off x="251521" y="6165304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*Der </a:t>
            </a:r>
            <a:r>
              <a:rPr lang="en-US" sz="1600" dirty="0" err="1"/>
              <a:t>geringere</a:t>
            </a:r>
            <a:r>
              <a:rPr lang="en-US" sz="1600" dirty="0"/>
              <a:t> </a:t>
            </a:r>
            <a:r>
              <a:rPr lang="en-US" sz="1600" dirty="0" err="1"/>
              <a:t>Anteil</a:t>
            </a:r>
            <a:r>
              <a:rPr lang="en-US" sz="1600" dirty="0"/>
              <a:t> an Delta im </a:t>
            </a:r>
            <a:r>
              <a:rPr lang="en-US" sz="1600" dirty="0" err="1"/>
              <a:t>vgl</a:t>
            </a:r>
            <a:r>
              <a:rPr lang="en-US" sz="1600" dirty="0"/>
              <a:t> </a:t>
            </a:r>
            <a:r>
              <a:rPr lang="en-US" sz="1600" dirty="0" err="1"/>
              <a:t>zur</a:t>
            </a:r>
            <a:r>
              <a:rPr lang="en-US" sz="1600" dirty="0"/>
              <a:t> </a:t>
            </a:r>
            <a:r>
              <a:rPr lang="en-US" sz="1600" dirty="0" err="1"/>
              <a:t>Gesmatgenomsequenzierung</a:t>
            </a:r>
            <a:r>
              <a:rPr lang="en-US" sz="1600" dirty="0"/>
              <a:t> </a:t>
            </a:r>
            <a:r>
              <a:rPr lang="en-US" sz="1600" dirty="0" err="1"/>
              <a:t>erklärt</a:t>
            </a:r>
            <a:r>
              <a:rPr lang="en-US" sz="1600" dirty="0"/>
              <a:t> </a:t>
            </a:r>
            <a:r>
              <a:rPr lang="en-US" sz="1600" dirty="0" err="1"/>
              <a:t>sich</a:t>
            </a:r>
            <a:r>
              <a:rPr lang="en-US" sz="1600" dirty="0"/>
              <a:t> </a:t>
            </a:r>
            <a:r>
              <a:rPr lang="en-US" sz="1600" dirty="0" err="1"/>
              <a:t>daraus</a:t>
            </a:r>
            <a:r>
              <a:rPr lang="en-US" sz="1600" dirty="0"/>
              <a:t>, </a:t>
            </a:r>
            <a:r>
              <a:rPr lang="en-US" sz="1600" dirty="0" err="1"/>
              <a:t>dass</a:t>
            </a:r>
            <a:r>
              <a:rPr lang="en-US" sz="1600" dirty="0"/>
              <a:t> </a:t>
            </a:r>
            <a:r>
              <a:rPr lang="en-US" sz="1600" dirty="0" err="1"/>
              <a:t>bisher</a:t>
            </a:r>
            <a:r>
              <a:rPr lang="en-US" sz="1600" dirty="0"/>
              <a:t> </a:t>
            </a:r>
            <a:r>
              <a:rPr lang="en-US" sz="1600" dirty="0" err="1"/>
              <a:t>wenige</a:t>
            </a:r>
            <a:r>
              <a:rPr lang="en-US" sz="1600" dirty="0"/>
              <a:t> </a:t>
            </a:r>
            <a:r>
              <a:rPr lang="en-US" sz="1600" dirty="0" err="1"/>
              <a:t>Labore</a:t>
            </a:r>
            <a:r>
              <a:rPr lang="en-US" sz="1600" dirty="0"/>
              <a:t> (N=63) auf die Delta </a:t>
            </a:r>
            <a:r>
              <a:rPr lang="en-US" sz="1600" dirty="0" err="1"/>
              <a:t>Variante</a:t>
            </a:r>
            <a:r>
              <a:rPr lang="en-US" sz="1600" dirty="0"/>
              <a:t> </a:t>
            </a:r>
            <a:r>
              <a:rPr lang="en-US" sz="1600" dirty="0" err="1"/>
              <a:t>untersuchen</a:t>
            </a:r>
            <a:r>
              <a:rPr lang="en-US" sz="1600" dirty="0"/>
              <a:t>. </a:t>
            </a:r>
            <a:r>
              <a:rPr lang="en-US" sz="1600" dirty="0" err="1"/>
              <a:t>Viele</a:t>
            </a:r>
            <a:r>
              <a:rPr lang="en-US" sz="1600" dirty="0"/>
              <a:t> </a:t>
            </a:r>
            <a:r>
              <a:rPr lang="en-US" sz="1600" dirty="0" err="1"/>
              <a:t>gaben</a:t>
            </a:r>
            <a:r>
              <a:rPr lang="en-US" sz="1600" dirty="0"/>
              <a:t> an, im Assay-Aufbau </a:t>
            </a:r>
            <a:r>
              <a:rPr lang="en-US" sz="1600" dirty="0" err="1"/>
              <a:t>zu</a:t>
            </a:r>
            <a:r>
              <a:rPr lang="en-US" sz="1600" dirty="0"/>
              <a:t> sein.</a:t>
            </a:r>
            <a:endParaRPr lang="de-DE" sz="1600"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9F6CE115-59C5-4AFD-ABC4-255E83704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422288"/>
              </p:ext>
            </p:extLst>
          </p:nvPr>
        </p:nvGraphicFramePr>
        <p:xfrm>
          <a:off x="179512" y="548680"/>
          <a:ext cx="8666677" cy="5548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7083">
                  <a:extLst>
                    <a:ext uri="{9D8B030D-6E8A-4147-A177-3AD203B41FA5}">
                      <a16:colId xmlns:a16="http://schemas.microsoft.com/office/drawing/2014/main" val="692263893"/>
                    </a:ext>
                  </a:extLst>
                </a:gridCol>
                <a:gridCol w="930377">
                  <a:extLst>
                    <a:ext uri="{9D8B030D-6E8A-4147-A177-3AD203B41FA5}">
                      <a16:colId xmlns:a16="http://schemas.microsoft.com/office/drawing/2014/main" val="1922420995"/>
                    </a:ext>
                  </a:extLst>
                </a:gridCol>
                <a:gridCol w="796395">
                  <a:extLst>
                    <a:ext uri="{9D8B030D-6E8A-4147-A177-3AD203B41FA5}">
                      <a16:colId xmlns:a16="http://schemas.microsoft.com/office/drawing/2014/main" val="1505918026"/>
                    </a:ext>
                  </a:extLst>
                </a:gridCol>
                <a:gridCol w="664286">
                  <a:extLst>
                    <a:ext uri="{9D8B030D-6E8A-4147-A177-3AD203B41FA5}">
                      <a16:colId xmlns:a16="http://schemas.microsoft.com/office/drawing/2014/main" val="2632159725"/>
                    </a:ext>
                  </a:extLst>
                </a:gridCol>
                <a:gridCol w="697083">
                  <a:extLst>
                    <a:ext uri="{9D8B030D-6E8A-4147-A177-3AD203B41FA5}">
                      <a16:colId xmlns:a16="http://schemas.microsoft.com/office/drawing/2014/main" val="1045807000"/>
                    </a:ext>
                  </a:extLst>
                </a:gridCol>
                <a:gridCol w="697083">
                  <a:extLst>
                    <a:ext uri="{9D8B030D-6E8A-4147-A177-3AD203B41FA5}">
                      <a16:colId xmlns:a16="http://schemas.microsoft.com/office/drawing/2014/main" val="1161388249"/>
                    </a:ext>
                  </a:extLst>
                </a:gridCol>
                <a:gridCol w="697083">
                  <a:extLst>
                    <a:ext uri="{9D8B030D-6E8A-4147-A177-3AD203B41FA5}">
                      <a16:colId xmlns:a16="http://schemas.microsoft.com/office/drawing/2014/main" val="3643699987"/>
                    </a:ext>
                  </a:extLst>
                </a:gridCol>
                <a:gridCol w="697083">
                  <a:extLst>
                    <a:ext uri="{9D8B030D-6E8A-4147-A177-3AD203B41FA5}">
                      <a16:colId xmlns:a16="http://schemas.microsoft.com/office/drawing/2014/main" val="3128025650"/>
                    </a:ext>
                  </a:extLst>
                </a:gridCol>
                <a:gridCol w="697083">
                  <a:extLst>
                    <a:ext uri="{9D8B030D-6E8A-4147-A177-3AD203B41FA5}">
                      <a16:colId xmlns:a16="http://schemas.microsoft.com/office/drawing/2014/main" val="2458915654"/>
                    </a:ext>
                  </a:extLst>
                </a:gridCol>
                <a:gridCol w="697083">
                  <a:extLst>
                    <a:ext uri="{9D8B030D-6E8A-4147-A177-3AD203B41FA5}">
                      <a16:colId xmlns:a16="http://schemas.microsoft.com/office/drawing/2014/main" val="3333226050"/>
                    </a:ext>
                  </a:extLst>
                </a:gridCol>
                <a:gridCol w="698019">
                  <a:extLst>
                    <a:ext uri="{9D8B030D-6E8A-4147-A177-3AD203B41FA5}">
                      <a16:colId xmlns:a16="http://schemas.microsoft.com/office/drawing/2014/main" val="584567181"/>
                    </a:ext>
                  </a:extLst>
                </a:gridCol>
                <a:gridCol w="698019">
                  <a:extLst>
                    <a:ext uri="{9D8B030D-6E8A-4147-A177-3AD203B41FA5}">
                      <a16:colId xmlns:a16="http://schemas.microsoft.com/office/drawing/2014/main" val="2953310440"/>
                    </a:ext>
                  </a:extLst>
                </a:gridCol>
              </a:tblGrid>
              <a:tr h="23698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KW 2021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Meldende Labore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 VOC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0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VOC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B.1.1.7 </a:t>
                      </a:r>
                      <a:br>
                        <a:rPr lang="de-DE" sz="1000">
                          <a:effectLst/>
                        </a:rPr>
                      </a:b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B.1.351 </a:t>
                      </a:r>
                      <a:br>
                        <a:rPr lang="de-DE" sz="1000">
                          <a:effectLst/>
                        </a:rPr>
                      </a:b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P.1 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B.1.617 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808075"/>
                  </a:ext>
                </a:extLst>
              </a:tr>
              <a:tr h="22599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378657393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extLst>
                  <a:ext uri="{0D108BD9-81ED-4DB2-BD59-A6C34878D82A}">
                    <a16:rowId xmlns:a16="http://schemas.microsoft.com/office/drawing/2014/main" val="2582950929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03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3,6%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3,6%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extLst>
                  <a:ext uri="{0D108BD9-81ED-4DB2-BD59-A6C34878D82A}">
                    <a16:rowId xmlns:a16="http://schemas.microsoft.com/office/drawing/2014/main" val="567458176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1.537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1.441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4,7%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0,3%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extLst>
                  <a:ext uri="{0D108BD9-81ED-4DB2-BD59-A6C34878D82A}">
                    <a16:rowId xmlns:a16="http://schemas.microsoft.com/office/drawing/2014/main" val="132421694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2.105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7,8%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1.931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7,2%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0,6%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extLst>
                  <a:ext uri="{0D108BD9-81ED-4DB2-BD59-A6C34878D82A}">
                    <a16:rowId xmlns:a16="http://schemas.microsoft.com/office/drawing/2014/main" val="1057958604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6.380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18,8%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5.978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17,6%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385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extLst>
                  <a:ext uri="{0D108BD9-81ED-4DB2-BD59-A6C34878D82A}">
                    <a16:rowId xmlns:a16="http://schemas.microsoft.com/office/drawing/2014/main" val="846556725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7.935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26,7%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7.698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25,9%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extLst>
                  <a:ext uri="{0D108BD9-81ED-4DB2-BD59-A6C34878D82A}">
                    <a16:rowId xmlns:a16="http://schemas.microsoft.com/office/drawing/2014/main" val="1171640259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08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83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18.763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41,2%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18.224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502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/>
                </a:tc>
                <a:extLst>
                  <a:ext uri="{0D108BD9-81ED-4DB2-BD59-A6C34878D82A}">
                    <a16:rowId xmlns:a16="http://schemas.microsoft.com/office/drawing/2014/main" val="972238652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20.081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55,5%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19.687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54,4%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379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404329458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123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36.776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64,5%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36.224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63,6%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540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3204085608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45.209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72,3%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44.580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71,3%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604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404226572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69.874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79,4%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69.057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78,5%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759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58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1784469176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13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62.965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83,3%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62.318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82,4%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589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58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565556885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67.330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86,2%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66.585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85,2%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705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2951051883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97.729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90,2%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96.855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89,4%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821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53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4104982960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90.795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91,5%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89.999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90,7%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719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3285917471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78.377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90,4%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77.727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89,7%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561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0,6%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28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877012716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18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70.310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92,0%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69.580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91,1%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544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1647240205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49.878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91,7%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49.410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90,9%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334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0,6%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73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895979132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39.894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90,9%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39.431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89,8%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237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0,5%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0,3%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0,2%</a:t>
                      </a: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3776588343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21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133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22.140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90,7%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21.663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88,8%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0,2%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3596371151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16.830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90,5%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16.300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87,7%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88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0,5%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65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0,3%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377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2,0%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1075214863"/>
                  </a:ext>
                </a:extLst>
              </a:tr>
              <a:tr h="22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122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15.395</a:t>
                      </a: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87,6%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13.896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79,1%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126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79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0,4%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1.294</a:t>
                      </a:r>
                      <a:endParaRPr lang="de-DE" sz="105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7,4%*</a:t>
                      </a: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838" marR="23838" marT="0" marB="0" anchor="ctr"/>
                </a:tc>
                <a:extLst>
                  <a:ext uri="{0D108BD9-81ED-4DB2-BD59-A6C34878D82A}">
                    <a16:rowId xmlns:a16="http://schemas.microsoft.com/office/drawing/2014/main" val="3566279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8623" y="404664"/>
            <a:ext cx="2050489" cy="1143000"/>
          </a:xfrm>
        </p:spPr>
        <p:txBody>
          <a:bodyPr>
            <a:noAutofit/>
          </a:bodyPr>
          <a:lstStyle/>
          <a:p>
            <a:r>
              <a:rPr lang="de-DE" sz="2400" dirty="0"/>
              <a:t>AG-POCT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204888" y="5935488"/>
            <a:ext cx="8734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Seit KW 48/2020 Insgesamt aus 36 Einrichtungen 955.039  AG-POCT erfasst, 1332 positiv (0,14%), davon 1138 (85,4%) in PCR gegangen, davon 626 (55,0%) als positiv bestätigt übermittelt. 4246 POCT (0,4%) waren nicht auswertbar/unklares Ergebnis.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6A10AEE-B2B6-458F-9800-7BD6C45C22FE}"/>
              </a:ext>
            </a:extLst>
          </p:cNvPr>
          <p:cNvSpPr txBox="1"/>
          <p:nvPr/>
        </p:nvSpPr>
        <p:spPr>
          <a:xfrm>
            <a:off x="6664547" y="1547664"/>
            <a:ext cx="2290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Die Befragung ist nun abgeschlossen, </a:t>
            </a:r>
            <a:r>
              <a:rPr lang="de-DE" sz="1400" dirty="0" err="1"/>
              <a:t>Epid</a:t>
            </a:r>
            <a:r>
              <a:rPr lang="de-DE" sz="1400" dirty="0"/>
              <a:t> Bull Artikel ist in finaler Abstimmung.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C2A75EC-26FE-4AC0-9D50-E111E88467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60040"/>
            <a:ext cx="6408712" cy="534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228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</Words>
  <Application>Microsoft Office PowerPoint</Application>
  <PresentationFormat>Bildschirmpräsentation (4:3)</PresentationFormat>
  <Paragraphs>291</Paragraphs>
  <Slides>4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Scala Sans OT</vt:lpstr>
      <vt:lpstr>Times New Roman</vt:lpstr>
      <vt:lpstr>Wingdings</vt:lpstr>
      <vt:lpstr>Larissa</vt:lpstr>
      <vt:lpstr>Microsoft Excel-Arbeitsblatt</vt:lpstr>
      <vt:lpstr>Testzahlen und Positivquote</vt:lpstr>
      <vt:lpstr>Auslastung der Kapazitäten</vt:lpstr>
      <vt:lpstr>Testzahlerfassung-VOC</vt:lpstr>
      <vt:lpstr>AG-POCT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164</cp:revision>
  <dcterms:created xsi:type="dcterms:W3CDTF">2020-11-18T09:03:03Z</dcterms:created>
  <dcterms:modified xsi:type="dcterms:W3CDTF">2021-06-23T08:22:04Z</dcterms:modified>
</cp:coreProperties>
</file>