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A8DD"/>
    <a:srgbClr val="045AA6"/>
    <a:srgbClr val="006EC7"/>
    <a:srgbClr val="D0D8E8"/>
    <a:srgbClr val="E9EDF4"/>
    <a:srgbClr val="367BB8"/>
    <a:srgbClr val="338BD2"/>
    <a:srgbClr val="4D8AD2"/>
    <a:srgbClr val="0D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0984" autoAdjust="0"/>
  </p:normalViewPr>
  <p:slideViewPr>
    <p:cSldViewPr snapToGrid="0" snapToObjects="1">
      <p:cViewPr varScale="1">
        <p:scale>
          <a:sx n="55" d="100"/>
          <a:sy n="55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-39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Mai auf einem konstant niedrigen Niveau; ca. 18 Ausbrüche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-mediane Ausbruchsgröße seit Ostern bei 3 Fällen pro Ausbruch; durchschnittlich 4 Fälle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Welle 3 (seit KW 9 ) ist die Mehrheit der Fälle in der AG 6-10 (42%), gefolgt von AG 15-20 (21%), AG 21+ (20%) und AG 11-14 (17%)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zur Vorwoche stabil geblieben; ARE-Rate liegt auf Niveau des Vorjahres (seit 36. KW 2020 so niedrig wie noch nie in diesem Zeitraum (keine Grippewelle), unter der ARE-Rate der Vorsaisons (2017/18 und 2018/19 um die 24. KW). 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 Woche in Folg Rückgang bei 0- bis 4-Jähirgen, bei 5- bis 14-Jährigen dagegen ein Anstieg; bei Erwachsenen weiter relativ stabile und niedrige ARE-Rate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relativ stabil geblieben; bei Kindern (o bis 4 / 5-14 Jahre) gestiegen, bei Erwachsenen stabil geblieben. 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 </a:t>
            </a:r>
            <a:r>
              <a:rPr lang="de-DE" dirty="0" err="1"/>
              <a:t>AGIRegionen</a:t>
            </a:r>
            <a:r>
              <a:rPr lang="de-DE" dirty="0"/>
              <a:t>-Ebene: in vielen BL/AGI-Regionen z.B. BaWü und Bay Anstieg bei den Kindern, aber nicht in allen BL (z.B. nicht in </a:t>
            </a:r>
            <a:r>
              <a:rPr lang="de-DE" dirty="0" err="1"/>
              <a:t>RheinlPfalz</a:t>
            </a:r>
            <a:r>
              <a:rPr lang="de-DE" dirty="0"/>
              <a:t>/SL)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- weitere AGI-Regionen (Quelle):  \\rki.local\daten\Projekte\FG36_AGI\Wochenberichte\Berichterstellung\AGI-Wochenbericht.xls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leicht zurück gegangen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v.a. in AG 35-59 Jahre Rückgang, in allen anderen AG nur leichtere Schwankungen (Plateau)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Niveau der Vorjahre bzw. leicht niedriger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leicht zurück gegangen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v.a. in AG 35-59 Jahre Rückgang, in allen anderen AG nur leichtere Schwankungen (Plateau)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Niveau der Vorjahre bzw. leicht niedriger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8% (KW 23: 16%)</a:t>
            </a:r>
          </a:p>
          <a:p>
            <a:pPr marL="0" indent="0">
              <a:buFontTx/>
              <a:buNone/>
            </a:pPr>
            <a:r>
              <a:rPr lang="de-DE" b="0" dirty="0"/>
              <a:t>Erstmals seit KW 39 (vor Beginn 2. Welle) wieder unter 10%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15% (KW 23: 16%) </a:t>
            </a:r>
          </a:p>
          <a:p>
            <a:pPr marL="0" indent="0">
              <a:buFontTx/>
              <a:buNone/>
            </a:pPr>
            <a:r>
              <a:rPr lang="de-DE" b="0" dirty="0"/>
              <a:t>Anteil COVID bei SARI mit Intensivbehandlung deutlich niedriger in den KW 23 und 24, vermutlich Sommerplateau erreicht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durchschnittliche Ausbruchsgröße sank seit März von 9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3-4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Fälle; Median = 3 Fälle pro Ausbruch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Welle 3 (seit KW 9) ist die Mehrheit der Fälle im Alter von 0 bis 10 (58%), in Welle 2 war die Mehrheit in AG 15+ (59%)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 dirty="0"/>
              <a:t>Datenstand  22.6.2021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2.559 Ausbrüche in Schulen übermittelt (&gt;= 2 Fälle, 0-5 Jahre ausgeschlossen) </a:t>
            </a:r>
          </a:p>
          <a:p>
            <a:pPr lvl="1"/>
            <a:r>
              <a:rPr lang="de-DE" sz="1200" dirty="0"/>
              <a:t>2.398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159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21.6.2021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DB26DC-D6DA-42E9-9A7C-670203CD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1371"/>
            <a:ext cx="9144000" cy="34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24.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22.6.2021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3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24. KW 2021 bei ca. 1.700 ARE pro 100.000 Einwohner.</a:t>
            </a:r>
          </a:p>
          <a:p>
            <a:r>
              <a:rPr lang="de-DE" dirty="0"/>
              <a:t>Auf die Bevölke­rung in Deutschland bezogen entspricht das einer Gesamtzahl von ca. 1,4 Millionen akuten Atem­wegs­er­kran­kungen (Vorwoche: ebenfalls ca. 1,4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55C078-AD07-4660-B976-C3C02DB61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2599" r="1626" b="2000"/>
          <a:stretch/>
        </p:blipFill>
        <p:spPr bwMode="auto">
          <a:xfrm>
            <a:off x="146586" y="948326"/>
            <a:ext cx="4320000" cy="3132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B74647-B636-4810-AE55-B23468112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t="1494" r="1501" b="2525"/>
          <a:stretch/>
        </p:blipFill>
        <p:spPr bwMode="auto">
          <a:xfrm>
            <a:off x="4503496" y="941463"/>
            <a:ext cx="4320000" cy="3139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24.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22.6.2021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7359" y="458238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24. KW 2021 bei ca. 445 Arzt­konsul­ta­tionen wegen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Auf die Bevölke­rung in Deutschland bezogen entspricht das einer Gesamtzahl von ca. 370.000 Arzt­besuchen wegen akuter Atem­wegs­er­kran­kungen (Vorwoche: ca. 306.000).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34F627-DB7E-4C2D-B71D-6128F497D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8237" r="4196" b="2909"/>
          <a:stretch/>
        </p:blipFill>
        <p:spPr bwMode="auto">
          <a:xfrm>
            <a:off x="124978" y="1609481"/>
            <a:ext cx="4320000" cy="2504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26FE9CC-2A80-4571-B323-A00E3C419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43757"/>
            <a:ext cx="4320000" cy="26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</a:t>
            </a:r>
            <a:r>
              <a:rPr lang="de-DE" dirty="0">
                <a:solidFill>
                  <a:srgbClr val="FF0000"/>
                </a:solidFill>
              </a:rPr>
              <a:t>24.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22.6.2021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</a:t>
            </a:r>
            <a:r>
              <a:rPr lang="de-DE" dirty="0">
                <a:solidFill>
                  <a:srgbClr val="FF0000"/>
                </a:solidFill>
              </a:rPr>
              <a:t>bis zur 24.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40" y="897506"/>
            <a:ext cx="3599995" cy="2159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2" y="2680111"/>
            <a:ext cx="3599995" cy="2159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835775" y="3904684"/>
            <a:ext cx="277242" cy="18286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24. KW 2021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858412" y="602081"/>
            <a:ext cx="311065" cy="1974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86142" y="492378"/>
            <a:ext cx="8067572" cy="2958109"/>
            <a:chOff x="-1889033" y="2137052"/>
            <a:chExt cx="10678157" cy="441220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89033" y="2137052"/>
              <a:ext cx="10678157" cy="4412208"/>
            </a:xfrm>
            <a:prstGeom prst="rect">
              <a:avLst/>
            </a:prstGeom>
            <a:ln>
              <a:solidFill>
                <a:srgbClr val="FFFFFF">
                  <a:alpha val="0"/>
                </a:srgbClr>
              </a:solidFill>
            </a:ln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88258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8" y="484250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51860" y="218564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3017" y="2367043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36162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D898F951-C68A-4729-BA61-2AA7BAA163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26" y="3792461"/>
            <a:ext cx="8067570" cy="2958109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244600" y="4813078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513392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405932"/>
            <a:ext cx="586841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71667" y="527287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032824" y="5401634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360829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24. KW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A87F96-75FE-4AA9-BD33-8B0AF640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84" y="3751569"/>
            <a:ext cx="5945122" cy="2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89BE3F-D71C-4920-B273-BF4ED5E0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67" y="1460500"/>
            <a:ext cx="8542954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3.353 Ausbrüche in Kindergärten/Horte (&gt;= 2 Fälle) übermittelt</a:t>
            </a:r>
          </a:p>
          <a:p>
            <a:pPr lvl="1"/>
            <a:r>
              <a:rPr lang="de-DE" sz="1200" dirty="0"/>
              <a:t>2.851 (85%) Ausbrüche mit Kinderbeteiligung (&lt;15J.), 45% (8.920/19.801) der Fälle sind 0 - 5 Jahre alt</a:t>
            </a:r>
          </a:p>
          <a:p>
            <a:pPr lvl="1"/>
            <a:r>
              <a:rPr lang="de-DE" sz="1200" dirty="0"/>
              <a:t>502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21.6.2021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8392D5-5645-46DF-BFF6-7A6CF488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9902"/>
            <a:ext cx="9144000" cy="29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Bildschirmpräsentation (4:3)</PresentationFormat>
  <Paragraphs>100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22.6.2021</vt:lpstr>
      <vt:lpstr>GrippeWeb bis zur 24. KW 2021 </vt:lpstr>
      <vt:lpstr>Arbeitsgemeinschaft Influenza ARE-Konsultationen bis zur 24.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2312</cp:revision>
  <cp:lastPrinted>2020-05-13T06:04:10Z</cp:lastPrinted>
  <dcterms:created xsi:type="dcterms:W3CDTF">2015-11-02T12:29:13Z</dcterms:created>
  <dcterms:modified xsi:type="dcterms:W3CDTF">2021-06-23T12:01:39Z</dcterms:modified>
</cp:coreProperties>
</file>