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77CC34-EFB1-40F3-A5C6-EDB0132740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E37177E-8B36-4F62-ACC6-33D993B54E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5F909C-A807-4BE6-A28F-799BE8347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DB95-2EF1-4B31-8D45-695DB6EE2B5B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B4BB18-C27D-4FD2-A371-B85B678E1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4C1A80-A2C0-4A10-A807-B796B95CC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3F02-1AC5-4533-B274-5EC8ED013C0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0138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DCD847-9A77-4FA3-8812-F3EB4E12A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992F24C-ED6D-403E-8011-C72C3DE07A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499B1F-19BC-44D9-8BEF-C358F1D30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DB95-2EF1-4B31-8D45-695DB6EE2B5B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B53EDD-495B-4A04-826F-964E193F2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EC83DA-4390-4738-8E71-8232F4856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3F02-1AC5-4533-B274-5EC8ED013C0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126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1CDF65F-5E30-4ECE-8E77-297C9912C6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87492E1-0B37-4332-B08C-F73ABFE716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B8B30B-1323-4917-9AA6-DFBC89734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DB95-2EF1-4B31-8D45-695DB6EE2B5B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ABD7CC-C9A0-47DE-A282-E5418E76F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7BA6D4-6E4F-4105-B6CF-9C677E57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3F02-1AC5-4533-B274-5EC8ED013C0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533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5FF8C0-7796-4D76-96F3-21F789905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632AF0-1631-44AF-B798-15E52D891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DCED98-1A24-4B28-BD60-6BE300ACD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DB95-2EF1-4B31-8D45-695DB6EE2B5B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DF8B59-7E5A-4AAC-833E-D07A8AA0B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1A65F0-DB28-47E5-ABAD-6CB81EA9B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3F02-1AC5-4533-B274-5EC8ED013C0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3560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1367C6-B6C6-43F7-AACC-725942FBC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AAAFA68-95CC-4B30-9F7E-332C354B2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16C3C3-4EEC-46BE-B63D-4CE56872E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DB95-2EF1-4B31-8D45-695DB6EE2B5B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B0D419-3DBA-4CFB-9E5C-FB14A9AAE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075CC6-7A6E-4F0A-8875-78322931F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3F02-1AC5-4533-B274-5EC8ED013C0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8540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FB84D3-F54D-4C45-990F-8A30CFB67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B4F78A-6936-4ABE-AD4F-5D58033BF2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0F7BA04-2E64-4425-BFA0-28B6ECC64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0D7039C-1733-4841-86C1-302228E37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DB95-2EF1-4B31-8D45-695DB6EE2B5B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75C2638-36A6-4C99-A832-BEC74E5CC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89612B-8869-43D5-91A7-EDD9562FE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3F02-1AC5-4533-B274-5EC8ED013C0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629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938996-8632-498F-B2F0-43A104B6A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0ABFBAA-F164-4DEE-918C-7ED83D343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6BCCFCB-6BD4-4F05-A7A0-7F9C511C9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5682434-8FC9-4AE1-954A-2A9F3A0CE8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B00E7CE-D92C-4FF6-994B-4BB9FE9C38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61F44D2-3B71-4493-83CC-1431351FF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DB95-2EF1-4B31-8D45-695DB6EE2B5B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A13DE29-848F-46C6-BEC2-6DCD2B56A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98BCB42-685E-49FC-A383-132DF11F5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3F02-1AC5-4533-B274-5EC8ED013C0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97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CC1B31-3B55-4168-9691-BE969CC7C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2840899-AFE0-45E9-B0A4-F88D768D4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DB95-2EF1-4B31-8D45-695DB6EE2B5B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1C8519F-6831-48E8-9C4D-A7526DE43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24CCFC5-8DB2-4572-8060-218FCBBDF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3F02-1AC5-4533-B274-5EC8ED013C0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2247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FA9343A-C935-441F-B809-10D6886D1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DB95-2EF1-4B31-8D45-695DB6EE2B5B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35EBD56-432A-4B1D-AA7A-3937FBAA6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B6C1364-5A45-4414-B870-7B899158B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3F02-1AC5-4533-B274-5EC8ED013C0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1365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583AD2-BFED-4111-B490-75F1433B9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AEBD24-63A9-4315-86D3-6064430EC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067E519-62E6-4574-8FDA-7503D7683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EB43B00-70B6-4240-A413-9ABCB5892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DB95-2EF1-4B31-8D45-695DB6EE2B5B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11B4706-DAED-4FF1-81DC-DDDBFF6B0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B042B79-E66D-4BBC-8A23-B992C7122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3F02-1AC5-4533-B274-5EC8ED013C0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4672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467FB-A4ED-407B-A5E6-327D4CBA6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24F2423-1295-4C61-80F8-7D09AA6412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2EA4D81-B500-4D2F-9392-6642C8D91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FB3066-1FBD-4832-8128-E993F2A52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DB95-2EF1-4B31-8D45-695DB6EE2B5B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1ABD18D-FD02-485E-8FD6-CBB009712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67B9742-0FE5-481C-BC2D-8E0D37EC1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3F02-1AC5-4533-B274-5EC8ED013C0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741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C26F94A-EEB4-4F89-AEBB-E0D0867A7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ABA6DCC-5FD0-4E2A-9DBE-54506A77D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179A39-BF54-4795-A58B-680D1758F8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9DB95-2EF1-4B31-8D45-695DB6EE2B5B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F7A8D4-F809-45BF-AF59-4CBEFD9FB9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DF869FE-49C8-4D8A-8B2E-6122A9A05A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C3F02-1AC5-4533-B274-5EC8ED013C0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583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6A4D05-FDD5-42C5-A127-7C353D33EE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de-DE" dirty="0"/>
              <a:t>Aktualisierte STIKO-Empfehlung</a:t>
            </a:r>
            <a:br>
              <a:rPr lang="de-DE" dirty="0"/>
            </a:br>
            <a:r>
              <a:rPr lang="de-DE" dirty="0"/>
              <a:t>zur Impfung von Genesenen</a:t>
            </a:r>
            <a:br>
              <a:rPr lang="de-DE" dirty="0"/>
            </a:br>
            <a:r>
              <a:rPr lang="de-DE" dirty="0"/>
              <a:t>24.06.21</a:t>
            </a:r>
          </a:p>
        </p:txBody>
      </p:sp>
    </p:spTree>
    <p:extLst>
      <p:ext uri="{BB962C8B-B14F-4D97-AF65-F5344CB8AC3E}">
        <p14:creationId xmlns:p14="http://schemas.microsoft.com/office/powerpoint/2010/main" val="521001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0555AC-E4EE-4AE7-809C-977A01397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463" y="292937"/>
            <a:ext cx="10515600" cy="485106"/>
          </a:xfr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Empfehlung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459089-2460-4510-8A06-5C20A3497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21" y="1280192"/>
            <a:ext cx="12023558" cy="5690102"/>
          </a:xfrm>
        </p:spPr>
        <p:txBody>
          <a:bodyPr>
            <a:normAutofit lnSpcReduction="10000"/>
          </a:bodyPr>
          <a:lstStyle/>
          <a:p>
            <a:r>
              <a:rPr lang="de-DE" sz="2600" dirty="0"/>
              <a:t>Aufgrund der Immunität nach durchgemachter SARS-CoV-2-Infektion und in Anbetracht des weiterhin bestehenden Impfstoffmangels sollten immungesunde Personen unabhängig vom Alter, die eine gesicherte SARS-CoV-2-Infektion*durchgemacht haben, nach Ansicht der STIKO zunächst nicht geimpft werden. </a:t>
            </a:r>
          </a:p>
          <a:p>
            <a:pPr marL="457200" lvl="1" indent="0">
              <a:buNone/>
            </a:pPr>
            <a:r>
              <a:rPr lang="de-DE" sz="2000" dirty="0"/>
              <a:t>*Der Nachweis einer gesicherten, durchgemachten Infektion kann durch direkten Erregernachweis (PCR) </a:t>
            </a:r>
            <a:br>
              <a:rPr lang="de-DE" sz="2000" dirty="0"/>
            </a:br>
            <a:r>
              <a:rPr lang="de-DE" sz="2000" dirty="0"/>
              <a:t>zum Zeitpunkt der Infektion </a:t>
            </a:r>
            <a:r>
              <a:rPr lang="de-DE" sz="2000" b="1" dirty="0">
                <a:solidFill>
                  <a:srgbClr val="FF0000"/>
                </a:solidFill>
              </a:rPr>
              <a:t>oder einem spezifischen Infektionsnachweis mittels validierter SARS-CoV-2-Antikörperserologie</a:t>
            </a:r>
            <a:r>
              <a:rPr lang="de-DE" sz="2000" dirty="0"/>
              <a:t> erfolgen.</a:t>
            </a:r>
          </a:p>
          <a:p>
            <a:r>
              <a:rPr lang="de-DE" dirty="0"/>
              <a:t>Die derzeit verfügbaren klinischen und immunologischen Daten belegen eine Schutzwirkung für mindestens 6–9 Monate nach überstandener SARS-</a:t>
            </a:r>
            <a:r>
              <a:rPr lang="de-DE" dirty="0" err="1"/>
              <a:t>CoV</a:t>
            </a:r>
            <a:r>
              <a:rPr lang="de-DE" dirty="0"/>
              <a:t>-Infektion. Entsprechend sollte in der Regel ab 6 Monate nach Genesung bzw. Diagnosestellung eine COVID-19-Impfung durchgeführt werden. </a:t>
            </a:r>
          </a:p>
          <a:p>
            <a:r>
              <a:rPr lang="de-DE" dirty="0">
                <a:solidFill>
                  <a:srgbClr val="FF0000"/>
                </a:solidFill>
              </a:rPr>
              <a:t>Ist bei alleinigem spezifischen Antikörpernachweis der </a:t>
            </a:r>
            <a:r>
              <a:rPr lang="de-DE" b="1" dirty="0">
                <a:solidFill>
                  <a:srgbClr val="FF0000"/>
                </a:solidFill>
              </a:rPr>
              <a:t>Infektionszeitpunkt</a:t>
            </a:r>
            <a:r>
              <a:rPr lang="de-DE" dirty="0">
                <a:solidFill>
                  <a:srgbClr val="FF0000"/>
                </a:solidFill>
              </a:rPr>
              <a:t> </a:t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>unbekannt, empfiehlt die STIKO die zeitnahe Verabreichung einer einmaligen Impfstoffdosis. </a:t>
            </a:r>
            <a:endParaRPr lang="de-D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509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C15E52-9F0E-45B8-86CB-8A744DB7F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609" y="-21098"/>
            <a:ext cx="10515600" cy="1325563"/>
          </a:xfrm>
        </p:spPr>
        <p:txBody>
          <a:bodyPr/>
          <a:lstStyle/>
          <a:p>
            <a:r>
              <a:rPr lang="de-DE" sz="4000" dirty="0">
                <a:solidFill>
                  <a:schemeClr val="accent1">
                    <a:lumMod val="75000"/>
                  </a:schemeClr>
                </a:solidFill>
              </a:rPr>
              <a:t>Zwei Aspekte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975A07-12C5-4EF3-80FF-98B9EDD46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609" y="1333583"/>
            <a:ext cx="11129211" cy="5232693"/>
          </a:xfrm>
        </p:spPr>
        <p:txBody>
          <a:bodyPr>
            <a:normAutofit/>
          </a:bodyPr>
          <a:lstStyle/>
          <a:p>
            <a:r>
              <a:rPr lang="de-DE" sz="3600" dirty="0"/>
              <a:t>Notwendigkeit 1 vs. 2 Dosen, und wann</a:t>
            </a:r>
          </a:p>
          <a:p>
            <a:pPr lvl="1"/>
            <a:r>
              <a:rPr lang="de-DE" dirty="0"/>
              <a:t>Relevanz: Individuell</a:t>
            </a:r>
          </a:p>
          <a:p>
            <a:pPr lvl="1"/>
            <a:r>
              <a:rPr lang="de-DE" dirty="0"/>
              <a:t>Infektionszeitpunkt:  Im Zweifel Impfung sofort</a:t>
            </a:r>
          </a:p>
          <a:p>
            <a:pPr lvl="1"/>
            <a:r>
              <a:rPr lang="de-DE" dirty="0"/>
              <a:t>Hier braucht man kein quantitatives serologisches Korrelat für Schutz</a:t>
            </a:r>
          </a:p>
          <a:p>
            <a:pPr lvl="1"/>
            <a:r>
              <a:rPr lang="de-DE" dirty="0"/>
              <a:t>Zuständigkeit: STIKO</a:t>
            </a:r>
          </a:p>
          <a:p>
            <a:pPr marL="457200" lvl="1" indent="0">
              <a:buNone/>
            </a:pPr>
            <a:endParaRPr lang="de-DE" dirty="0"/>
          </a:p>
          <a:p>
            <a:r>
              <a:rPr lang="de-DE" sz="3600" dirty="0"/>
              <a:t>Genesenen-Zertifikat </a:t>
            </a:r>
          </a:p>
          <a:p>
            <a:pPr lvl="1"/>
            <a:r>
              <a:rPr lang="de-DE" dirty="0"/>
              <a:t>Relevanz: Public Health (Schutz vor Infektion/Transmission)</a:t>
            </a:r>
          </a:p>
          <a:p>
            <a:pPr lvl="1"/>
            <a:r>
              <a:rPr lang="de-DE" dirty="0"/>
              <a:t>Infektionszeitpunkt: Regelt Ausnahmen für 6 Monat</a:t>
            </a:r>
          </a:p>
          <a:p>
            <a:pPr lvl="1"/>
            <a:r>
              <a:rPr lang="de-DE" dirty="0"/>
              <a:t>Hier geht es um Rechte. Wichtig: Umsetzbarkeit/klare Überprüfbarkeit</a:t>
            </a:r>
          </a:p>
          <a:p>
            <a:pPr lvl="1"/>
            <a:r>
              <a:rPr lang="de-DE" dirty="0"/>
              <a:t>Zuständigkeit: RKI, Verordnungen</a:t>
            </a:r>
          </a:p>
        </p:txBody>
      </p:sp>
    </p:spTree>
    <p:extLst>
      <p:ext uri="{BB962C8B-B14F-4D97-AF65-F5344CB8AC3E}">
        <p14:creationId xmlns:p14="http://schemas.microsoft.com/office/powerpoint/2010/main" val="700580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8A4930-B01E-4ECB-9270-1B4D4EBCD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063" y="140536"/>
            <a:ext cx="10515600" cy="1325563"/>
          </a:xfrm>
        </p:spPr>
        <p:txBody>
          <a:bodyPr/>
          <a:lstStyle/>
          <a:p>
            <a:r>
              <a:rPr lang="de-DE" sz="4000" dirty="0">
                <a:solidFill>
                  <a:schemeClr val="accent1">
                    <a:lumMod val="75000"/>
                  </a:schemeClr>
                </a:solidFill>
              </a:rPr>
              <a:t>Vorschlag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00948D-DC6A-4FEC-8194-F2A0074DF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230" y="1466098"/>
            <a:ext cx="11233485" cy="5251365"/>
          </a:xfrm>
        </p:spPr>
        <p:txBody>
          <a:bodyPr/>
          <a:lstStyle/>
          <a:p>
            <a:r>
              <a:rPr lang="de-DE" dirty="0"/>
              <a:t>Für Aspekt STIKO</a:t>
            </a:r>
          </a:p>
          <a:p>
            <a:pPr lvl="1"/>
            <a:r>
              <a:rPr lang="de-DE" dirty="0"/>
              <a:t>Empfehlung der STIKO wird unterst</a:t>
            </a:r>
            <a:r>
              <a:rPr lang="en-GB" dirty="0" err="1"/>
              <a:t>ützt</a:t>
            </a:r>
            <a:endParaRPr lang="de-DE" dirty="0"/>
          </a:p>
          <a:p>
            <a:pPr lvl="1"/>
            <a:r>
              <a:rPr lang="de-DE" dirty="0"/>
              <a:t>FAQ zur Erklärung</a:t>
            </a:r>
            <a:br>
              <a:rPr lang="de-DE" dirty="0"/>
            </a:br>
            <a:r>
              <a:rPr lang="de-DE" dirty="0"/>
              <a:t>-Sicherheit des Infektionszeitpunkt (</a:t>
            </a:r>
            <a:r>
              <a:rPr lang="de-DE" dirty="0" err="1"/>
              <a:t>Epi</a:t>
            </a:r>
            <a:r>
              <a:rPr lang="de-DE" dirty="0"/>
              <a:t>-Link?)</a:t>
            </a:r>
            <a:br>
              <a:rPr lang="de-DE" dirty="0"/>
            </a:br>
            <a:r>
              <a:rPr lang="de-DE" dirty="0"/>
              <a:t>-Was sind validierte Serologien (</a:t>
            </a:r>
            <a:r>
              <a:rPr lang="de-DE"/>
              <a:t>Verweis Liste</a:t>
            </a:r>
            <a:r>
              <a:rPr lang="de-DE" dirty="0"/>
              <a:t>?)</a:t>
            </a:r>
          </a:p>
          <a:p>
            <a:pPr lvl="1"/>
            <a:r>
              <a:rPr lang="de-DE" dirty="0"/>
              <a:t>Berücksichtigung in Verordnung und </a:t>
            </a:r>
            <a:r>
              <a:rPr lang="de-DE" dirty="0" err="1"/>
              <a:t>Prüfapp</a:t>
            </a:r>
            <a:r>
              <a:rPr lang="de-DE" dirty="0"/>
              <a:t> (1 Impfstoffdosis nach </a:t>
            </a:r>
            <a:r>
              <a:rPr lang="de-DE" dirty="0" err="1"/>
              <a:t>pos</a:t>
            </a:r>
            <a:r>
              <a:rPr lang="de-DE" dirty="0"/>
              <a:t> </a:t>
            </a:r>
            <a:r>
              <a:rPr lang="de-DE" dirty="0" err="1"/>
              <a:t>Sero</a:t>
            </a:r>
            <a:r>
              <a:rPr lang="de-DE" dirty="0"/>
              <a:t>)</a:t>
            </a:r>
            <a:br>
              <a:rPr lang="de-DE" dirty="0"/>
            </a:br>
            <a:endParaRPr lang="de-DE" dirty="0"/>
          </a:p>
          <a:p>
            <a:r>
              <a:rPr lang="de-DE" dirty="0"/>
              <a:t>Für Aspekt Definition Genesene</a:t>
            </a:r>
          </a:p>
          <a:p>
            <a:pPr lvl="1"/>
            <a:r>
              <a:rPr lang="de-DE" dirty="0"/>
              <a:t>Belassen wie es ist (nur PCR-Bestätigung)</a:t>
            </a:r>
          </a:p>
          <a:p>
            <a:pPr lvl="1"/>
            <a:r>
              <a:rPr lang="de-DE" dirty="0"/>
              <a:t>FAQ / Bericht ans BMG zur Rationale</a:t>
            </a:r>
          </a:p>
          <a:p>
            <a:pPr marL="914400" lvl="2" indent="0">
              <a:buNone/>
            </a:pPr>
            <a:r>
              <a:rPr lang="de-DE" dirty="0"/>
              <a:t>-andere Konsequenzen (Public Health), daher erhöhte Anforderung bzgl. Nachweis-Sicherheit</a:t>
            </a:r>
          </a:p>
          <a:p>
            <a:pPr marL="914400" lvl="2" indent="0">
              <a:buNone/>
            </a:pPr>
            <a:r>
              <a:rPr lang="de-DE" dirty="0"/>
              <a:t>-Umsetzbarkeit</a:t>
            </a:r>
          </a:p>
        </p:txBody>
      </p:sp>
    </p:spTree>
    <p:extLst>
      <p:ext uri="{BB962C8B-B14F-4D97-AF65-F5344CB8AC3E}">
        <p14:creationId xmlns:p14="http://schemas.microsoft.com/office/powerpoint/2010/main" val="53447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278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Aktualisierte STIKO-Empfehlung zur Impfung von Genesenen 24.06.21</vt:lpstr>
      <vt:lpstr>Empfehlung</vt:lpstr>
      <vt:lpstr>Zwei Aspekte</vt:lpstr>
      <vt:lpstr>Vorschlag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Aktualisierte STIKO-Empfehlung zur Impfung von Genesenen 24.06.21</dc:title>
  <dc:creator>Wichmann, Ole</dc:creator>
  <cp:lastModifiedBy>Ole Wichmann</cp:lastModifiedBy>
  <cp:revision>6</cp:revision>
  <dcterms:created xsi:type="dcterms:W3CDTF">2021-06-25T08:11:42Z</dcterms:created>
  <dcterms:modified xsi:type="dcterms:W3CDTF">2021-06-25T10:04:23Z</dcterms:modified>
</cp:coreProperties>
</file>