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04" r:id="rId2"/>
    <p:sldId id="701" r:id="rId3"/>
    <p:sldId id="688" r:id="rId4"/>
    <p:sldId id="705" r:id="rId5"/>
    <p:sldId id="706" r:id="rId6"/>
    <p:sldId id="702" r:id="rId7"/>
    <p:sldId id="703" r:id="rId8"/>
    <p:sldId id="698" r:id="rId9"/>
    <p:sldId id="707" r:id="rId10"/>
    <p:sldId id="708" r:id="rId1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89382" autoAdjust="0"/>
  </p:normalViewPr>
  <p:slideViewPr>
    <p:cSldViewPr>
      <p:cViewPr varScale="1">
        <p:scale>
          <a:sx n="60" d="100"/>
          <a:sy n="60" d="100"/>
        </p:scale>
        <p:origin x="17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explainers-5253051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explainers-525305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56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https://www.ecdc.europa.eu/en/publications-data/threat-assessment-emergence-and-impact-sars-cov-2-delta-variant</a:t>
            </a:r>
          </a:p>
          <a:p>
            <a:endParaRPr lang="de-DE" dirty="0"/>
          </a:p>
          <a:p>
            <a:r>
              <a:rPr lang="de-DE" dirty="0"/>
              <a:t>Annahmen basieren auf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forecast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73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 Szenarien: </a:t>
            </a:r>
          </a:p>
          <a:p>
            <a:pPr marL="171450" indent="-171450">
              <a:buFontTx/>
              <a:buChar char="-"/>
            </a:pPr>
            <a:r>
              <a:rPr lang="de-DE" dirty="0"/>
              <a:t>grau: Fortsetzung der aktuellen NPI</a:t>
            </a:r>
          </a:p>
          <a:p>
            <a:pPr marL="171450" indent="-171450">
              <a:buFontTx/>
              <a:buChar char="-"/>
            </a:pPr>
            <a:r>
              <a:rPr lang="de-DE" dirty="0"/>
              <a:t>grün: schrittweise Lockerung um 50% der aktuellen Maßnahmen bis 01.07.</a:t>
            </a:r>
          </a:p>
          <a:p>
            <a:pPr marL="171450" indent="-171450">
              <a:buFontTx/>
              <a:buChar char="-"/>
            </a:pPr>
            <a:r>
              <a:rPr lang="de-DE" dirty="0"/>
              <a:t>Blau: schrittweise Lockerung um 50% der aktuellen Maßnahmen bis 01.09.</a:t>
            </a:r>
          </a:p>
          <a:p>
            <a:pPr marL="171450" indent="-171450">
              <a:buFontTx/>
              <a:buChar char="-"/>
            </a:pPr>
            <a:r>
              <a:rPr lang="de-DE" dirty="0"/>
              <a:t>Orange: schrittweise Lockerung um 100% der aktuellen Maßnahmen bis 01.09.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Available evidence of Delta VOC characteristics indicative of: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transmissibility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[4,11-13],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higher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risk/increased severity [4,15],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low vaccine effectiveness for symptomatic disease after partial vaccination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one dose for two dose vaccines) [19];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 on current vaccination coverage in EU/EEA countries [21];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Indications for plans for partial relaxation of NPIs by most EU/EEA countries. 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89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Available evidence of Delta VOC characteristics indicative of: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transmissibility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[4,11-13],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higher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risk/increased severity [4,15],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low vaccine effectiveness for symptomatic disease after partial vaccination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one dose for two dose vaccines) [19];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 on current vaccination coverage in EU/EEA countries [21];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Indications for plans for partial relaxation of NPIs by most EU/EEA countries.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27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Quellen:</a:t>
            </a:r>
          </a:p>
          <a:p>
            <a:r>
              <a:rPr lang="de-DE" sz="1200" dirty="0"/>
              <a:t>https://covid19.who.int/</a:t>
            </a:r>
          </a:p>
          <a:p>
            <a:r>
              <a:rPr lang="de-DE" sz="1200" dirty="0"/>
              <a:t>https://coronavirus.data.gov.uk/</a:t>
            </a:r>
          </a:p>
          <a:p>
            <a:r>
              <a:rPr lang="de-DE" sz="1200" dirty="0"/>
              <a:t>https://assets.publishing.service.gov.uk/government/uploads/system/uploads/attachment_data/file/993879/Variants_of_Concern_VOC_Technical_Briefing_15.pdf </a:t>
            </a:r>
          </a:p>
          <a:p>
            <a:r>
              <a:rPr lang="de-DE" sz="1200" dirty="0"/>
              <a:t>https://covid19.sanger.ac.uk/lineages/raw?lineage=B.1.617.2&amp;colorBy=p  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baseline="0" dirty="0"/>
              <a:t>Kriterien Öffnung England: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stage will be a minimum of five weeks apart. Four conditions must be met at each stage before proceeding to the next one: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coronavirus vaccine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continues to go to plan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 are sufficiently reducing the number of people dying with the virus or needing hospital treatment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 rates do not risk a surge in hospital admissions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coronavirus variants do not fundamentally change the risk of lifting restrictions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(Source: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https://www.bbc.com/news/explainers-52530518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59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Quellen:</a:t>
            </a:r>
          </a:p>
          <a:p>
            <a:r>
              <a:rPr lang="de-DE" sz="1200" dirty="0"/>
              <a:t>https://covid19.who.int/</a:t>
            </a:r>
          </a:p>
          <a:p>
            <a:r>
              <a:rPr lang="de-DE" sz="1200" dirty="0"/>
              <a:t>https://coronavirus.data.gov.uk/</a:t>
            </a:r>
          </a:p>
          <a:p>
            <a:r>
              <a:rPr lang="de-DE" sz="1200" dirty="0"/>
              <a:t>https://assets.publishing.service.gov.uk/government/uploads/system/uploads/attachment_data/file/993879/Variants_of_Concern_VOC_Technical_Briefing_15.pdf </a:t>
            </a:r>
          </a:p>
          <a:p>
            <a:r>
              <a:rPr lang="de-DE" sz="1200" dirty="0"/>
              <a:t>https://covid19.sanger.ac.uk/lineages/raw?lineage=B.1.617.2&amp;colorBy=p  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baseline="0" dirty="0"/>
              <a:t>Kriterien Öffnung England: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stage will be a minimum of five weeks apart. Four conditions must be met at each stage before proceeding to the next one: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coronavirus vaccine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continues to go to plan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 are sufficiently reducing the number of people dying with the virus or needing hospital treatment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 rates do not risk a surge in hospital admissions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coronavirus variants do not fundamentally change the risk of lifting restrictions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(Source: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https://www.bbc.com/news/explainers-52530518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64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25.06.2021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25.06.2021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179.241.734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00B050"/>
                </a:solidFill>
              </a:rPr>
              <a:t>-2,5%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3.889.723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763974" y="628352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24.06.2021; *https://ourworldindata.org/covid-vaccinations, 25.06.2021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98494"/>
              </p:ext>
            </p:extLst>
          </p:nvPr>
        </p:nvGraphicFramePr>
        <p:xfrm>
          <a:off x="167979" y="1422394"/>
          <a:ext cx="8868517" cy="4805498"/>
        </p:xfrm>
        <a:graphic>
          <a:graphicData uri="http://schemas.openxmlformats.org/drawingml/2006/table">
            <a:tbl>
              <a:tblPr firstRow="1" firstCol="1" bandRow="1"/>
              <a:tblGrid>
                <a:gridCol w="1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3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18.054.653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521432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245,31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30.082.778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382465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-26,05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3.997.021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194969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383,17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4.298.782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126040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-23,13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278,88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5.388.695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124648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Indonesien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2.053.995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103719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1.861.065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86753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146,27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33.243.529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79897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4.667.874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78056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3.128.395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68260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-1,67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7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</a:t>
            </a:r>
            <a:r>
              <a:rPr lang="de-DE" sz="2400" dirty="0" err="1">
                <a:latin typeface="Scala Sans OT" panose="020B0504030101020104" pitchFamily="34" charset="0"/>
              </a:rPr>
              <a:t>Threat</a:t>
            </a:r>
            <a:r>
              <a:rPr lang="de-DE" sz="2400" dirty="0">
                <a:latin typeface="Scala Sans OT" panose="020B0504030101020104" pitchFamily="34" charset="0"/>
              </a:rPr>
              <a:t> Assessment, 23.06.2021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Modellierung – Hospitalisierung und Tod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8476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E49C47AA-5B8A-47AF-9909-A59E5BCB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5612"/>
            <a:ext cx="5904656" cy="57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5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24.06.2021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5607FB-D7E9-4586-B3FA-81E175022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8025"/>
          <a:stretch/>
        </p:blipFill>
        <p:spPr>
          <a:xfrm>
            <a:off x="397222" y="810848"/>
            <a:ext cx="8349555" cy="55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44624"/>
            <a:ext cx="8092592" cy="984885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</a:t>
            </a:r>
            <a:r>
              <a:rPr lang="de-DE" sz="2400" dirty="0" err="1">
                <a:latin typeface="Scala Sans OT" panose="020B0504030101020104" pitchFamily="34" charset="0"/>
              </a:rPr>
              <a:t>Threat</a:t>
            </a:r>
            <a:r>
              <a:rPr lang="de-DE" sz="2400" dirty="0">
                <a:latin typeface="Scala Sans OT" panose="020B0504030101020104" pitchFamily="34" charset="0"/>
              </a:rPr>
              <a:t> Assessment, 23.06.2021: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000" dirty="0" err="1">
                <a:latin typeface="Scala Sans OT" panose="020B0504030101020104" pitchFamily="34" charset="0"/>
              </a:rPr>
              <a:t>Implications</a:t>
            </a:r>
            <a:r>
              <a:rPr lang="de-DE" sz="2000" dirty="0">
                <a:latin typeface="Scala Sans OT" panose="020B0504030101020104" pitchFamily="34" charset="0"/>
              </a:rPr>
              <a:t>  </a:t>
            </a:r>
            <a:r>
              <a:rPr lang="de-DE" sz="2000" dirty="0" err="1">
                <a:latin typeface="Scala Sans OT" panose="020B0504030101020104" pitchFamily="34" charset="0"/>
              </a:rPr>
              <a:t>for</a:t>
            </a:r>
            <a:r>
              <a:rPr lang="de-DE" sz="2000" dirty="0">
                <a:latin typeface="Scala Sans OT" panose="020B0504030101020104" pitchFamily="34" charset="0"/>
              </a:rPr>
              <a:t> </a:t>
            </a:r>
            <a:r>
              <a:rPr lang="de-DE" sz="2000" dirty="0" err="1">
                <a:latin typeface="Scala Sans OT" panose="020B0504030101020104" pitchFamily="34" charset="0"/>
              </a:rPr>
              <a:t>the</a:t>
            </a:r>
            <a:r>
              <a:rPr lang="de-DE" sz="2000" dirty="0">
                <a:latin typeface="Scala Sans OT" panose="020B0504030101020104" pitchFamily="34" charset="0"/>
              </a:rPr>
              <a:t> EU/EEA on </a:t>
            </a:r>
            <a:r>
              <a:rPr lang="de-DE" sz="2000" dirty="0" err="1">
                <a:latin typeface="Scala Sans OT" panose="020B0504030101020104" pitchFamily="34" charset="0"/>
              </a:rPr>
              <a:t>the</a:t>
            </a:r>
            <a:r>
              <a:rPr lang="de-DE" sz="2000" dirty="0">
                <a:latin typeface="Scala Sans OT" panose="020B0504030101020104" pitchFamily="34" charset="0"/>
              </a:rPr>
              <a:t> </a:t>
            </a:r>
            <a:r>
              <a:rPr lang="de-DE" sz="2000" dirty="0" err="1">
                <a:latin typeface="Scala Sans OT" panose="020B0504030101020104" pitchFamily="34" charset="0"/>
              </a:rPr>
              <a:t>spread</a:t>
            </a:r>
            <a:r>
              <a:rPr lang="de-DE" sz="2000" dirty="0">
                <a:latin typeface="Scala Sans OT" panose="020B0504030101020104" pitchFamily="34" charset="0"/>
              </a:rPr>
              <a:t> </a:t>
            </a:r>
            <a:r>
              <a:rPr lang="de-DE" sz="2000" dirty="0" err="1">
                <a:latin typeface="Scala Sans OT" panose="020B0504030101020104" pitchFamily="34" charset="0"/>
              </a:rPr>
              <a:t>of</a:t>
            </a:r>
            <a:r>
              <a:rPr lang="de-DE" sz="2000" dirty="0">
                <a:latin typeface="Scala Sans OT" panose="020B0504030101020104" pitchFamily="34" charset="0"/>
              </a:rPr>
              <a:t> </a:t>
            </a:r>
            <a:r>
              <a:rPr lang="de-DE" sz="2000" dirty="0" err="1">
                <a:latin typeface="Scala Sans OT" panose="020B0504030101020104" pitchFamily="34" charset="0"/>
              </a:rPr>
              <a:t>the</a:t>
            </a:r>
            <a:r>
              <a:rPr lang="de-DE" sz="2000" dirty="0">
                <a:latin typeface="Scala Sans OT" panose="020B0504030101020104" pitchFamily="34" charset="0"/>
              </a:rPr>
              <a:t> SARS-CoV-2 Delta (B.1.617.2) variant </a:t>
            </a:r>
            <a:r>
              <a:rPr lang="de-DE" sz="2000" dirty="0" err="1">
                <a:latin typeface="Scala Sans OT" panose="020B0504030101020104" pitchFamily="34" charset="0"/>
              </a:rPr>
              <a:t>of</a:t>
            </a:r>
            <a:r>
              <a:rPr lang="de-DE" sz="2000" dirty="0">
                <a:latin typeface="Scala Sans OT" panose="020B0504030101020104" pitchFamily="34" charset="0"/>
              </a:rPr>
              <a:t> </a:t>
            </a:r>
            <a:r>
              <a:rPr lang="de-DE" sz="2000" dirty="0" err="1">
                <a:latin typeface="Scala Sans OT" panose="020B0504030101020104" pitchFamily="34" charset="0"/>
              </a:rPr>
              <a:t>concern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28849" y="105273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76B9D994-8BC5-4751-9702-81D8B21E0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/>
          <a:stretch/>
        </p:blipFill>
        <p:spPr>
          <a:xfrm>
            <a:off x="28849" y="1081794"/>
            <a:ext cx="6174527" cy="3633212"/>
          </a:xfrm>
          <a:prstGeom prst="rect">
            <a:avLst/>
          </a:prstGeom>
        </p:spPr>
      </p:pic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2E17CE87-B411-43E9-B896-11ECF0BD2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35196"/>
              </p:ext>
            </p:extLst>
          </p:nvPr>
        </p:nvGraphicFramePr>
        <p:xfrm>
          <a:off x="4074591" y="1484784"/>
          <a:ext cx="504056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71">
                  <a:extLst>
                    <a:ext uri="{9D8B030D-6E8A-4147-A177-3AD203B41FA5}">
                      <a16:colId xmlns:a16="http://schemas.microsoft.com/office/drawing/2014/main" val="304946948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906905556"/>
                    </a:ext>
                  </a:extLst>
                </a:gridCol>
                <a:gridCol w="1310149">
                  <a:extLst>
                    <a:ext uri="{9D8B030D-6E8A-4147-A177-3AD203B41FA5}">
                      <a16:colId xmlns:a16="http://schemas.microsoft.com/office/drawing/2014/main" val="2547994479"/>
                    </a:ext>
                  </a:extLst>
                </a:gridCol>
              </a:tblGrid>
              <a:tr h="232283">
                <a:tc>
                  <a:txBody>
                    <a:bodyPr/>
                    <a:lstStyle/>
                    <a:p>
                      <a:r>
                        <a:rPr lang="de-DE" sz="16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Anteil Delta-Variante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69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Belgien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13,3%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23-2021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Dänemark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5,9% (34/617)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24-2021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6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Frankreich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10,5% (L452R), n = 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23/24-2021</a:t>
                      </a:r>
                    </a:p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(12. – 18.06.2021)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1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Luxemburg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36% (n =21)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23-2021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2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12,7% (131/1.031)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24-2021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Niederlande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2,8% (15/538)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22-2021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7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Schweiz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3,8% (17/443)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22-2021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7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Polen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2,5% (n =6)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21/22-2021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2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Slowakei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21/22-2021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60847"/>
                  </a:ext>
                </a:extLst>
              </a:tr>
              <a:tr h="507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70% in Lissabon, 20% im Norden des Landes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22/23-2021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5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</a:rPr>
                        <a:t>Russland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90% in Moskau, 85% in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St.Petersburg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Unklar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45580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B32E870E-A025-4491-8D23-21142973FEFC}"/>
              </a:ext>
            </a:extLst>
          </p:cNvPr>
          <p:cNvSpPr txBox="1"/>
          <p:nvPr/>
        </p:nvSpPr>
        <p:spPr>
          <a:xfrm>
            <a:off x="111673" y="5037542"/>
            <a:ext cx="3922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Anstieg des Delta-Anteils in EU bis Anfang August auf </a:t>
            </a:r>
            <a:r>
              <a:rPr lang="de-DE" b="1" dirty="0"/>
              <a:t>70%</a:t>
            </a:r>
            <a:r>
              <a:rPr lang="de-DE" dirty="0"/>
              <a:t>, bis Ende August auf </a:t>
            </a:r>
            <a:r>
              <a:rPr lang="de-DE" b="1" dirty="0"/>
              <a:t>90%</a:t>
            </a:r>
            <a:r>
              <a:rPr lang="de-DE" dirty="0"/>
              <a:t> </a:t>
            </a:r>
          </a:p>
          <a:p>
            <a:r>
              <a:rPr lang="de-DE" dirty="0"/>
              <a:t>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in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5489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</a:t>
            </a:r>
            <a:r>
              <a:rPr lang="de-DE" sz="2400" dirty="0" err="1">
                <a:latin typeface="Scala Sans OT" panose="020B0504030101020104" pitchFamily="34" charset="0"/>
              </a:rPr>
              <a:t>Threat</a:t>
            </a:r>
            <a:r>
              <a:rPr lang="de-DE" sz="2400" dirty="0">
                <a:latin typeface="Scala Sans OT" panose="020B0504030101020104" pitchFamily="34" charset="0"/>
              </a:rPr>
              <a:t> Assessment, 23.06.2021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Modellierung – COVID-19-Inzidenz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8476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13FDFD5-3C85-49BA-9DEE-046995AE8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" y="963912"/>
            <a:ext cx="6156684" cy="57600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BBFF279-400C-4D54-9000-D0E3DAE8D63B}"/>
              </a:ext>
            </a:extLst>
          </p:cNvPr>
          <p:cNvSpPr txBox="1"/>
          <p:nvPr/>
        </p:nvSpPr>
        <p:spPr>
          <a:xfrm>
            <a:off x="6012161" y="1124744"/>
            <a:ext cx="2980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Lockerung der NPI könnten zu schnellem und </a:t>
            </a:r>
            <a:r>
              <a:rPr lang="de-DE" sz="2000" dirty="0" err="1"/>
              <a:t>signfikantem</a:t>
            </a:r>
            <a:r>
              <a:rPr lang="de-DE" sz="2000" dirty="0"/>
              <a:t> Anstieg von neuen Fällen in allen Altersgruppen führen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Höchste Inzidenzen bei &lt;50-Jährigen zu erwarten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Anstiege der Inzidenzen in Verbindung mit Anstieg von Hospitalisierung und Todesfällen zum Niveau im Herbst 2021 (siehe Backup)</a:t>
            </a:r>
          </a:p>
        </p:txBody>
      </p:sp>
    </p:spTree>
    <p:extLst>
      <p:ext uri="{BB962C8B-B14F-4D97-AF65-F5344CB8AC3E}">
        <p14:creationId xmlns:p14="http://schemas.microsoft.com/office/powerpoint/2010/main" val="235076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26040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</a:t>
            </a:r>
            <a:r>
              <a:rPr lang="de-DE" sz="2400" dirty="0" err="1">
                <a:latin typeface="Scala Sans OT" panose="020B0504030101020104" pitchFamily="34" charset="0"/>
              </a:rPr>
              <a:t>Threat</a:t>
            </a:r>
            <a:r>
              <a:rPr lang="de-DE" sz="2400" dirty="0">
                <a:latin typeface="Scala Sans OT" panose="020B0504030101020104" pitchFamily="34" charset="0"/>
              </a:rPr>
              <a:t> Assessment, 23.06.2021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Risikobewertung und Empfehlungen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6470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4E6B8B8-6AA0-4488-8ED6-7BE99606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7920880" cy="29155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2536EC-A18F-4165-813D-3A91ECB3D250}"/>
              </a:ext>
            </a:extLst>
          </p:cNvPr>
          <p:cNvSpPr txBox="1"/>
          <p:nvPr/>
        </p:nvSpPr>
        <p:spPr>
          <a:xfrm>
            <a:off x="705723" y="3541072"/>
            <a:ext cx="7732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Vollständige Impfung von Personen mit erhöhtem Risiko für einen schweren Krankheitsverlauf so früh wie möglich (Verabreichung der 2. Impfung zum </a:t>
            </a:r>
            <a:r>
              <a:rPr lang="de-DE" dirty="0" err="1"/>
              <a:t>frühest</a:t>
            </a:r>
            <a:r>
              <a:rPr lang="de-DE" dirty="0"/>
              <a:t> möglichen Zeitpunkt)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Aufrechterhaltung der NPI auf Level, um „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“ der Delta-Variante zu verhindern bis größere Anteile der Bevölkerung vollständig  geimpft sind (Vermeidung eines Wiederanstiegs der neuen Fälle mit möglichem Anstieg von Hospitalisierung und Mortalität)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Intensivierung der genomischen Surveillance (ausreichend große, repräsentative Stichprobe und gezielte Surveillance, wöchentliche Aktualisierung)</a:t>
            </a:r>
          </a:p>
        </p:txBody>
      </p:sp>
    </p:spTree>
    <p:extLst>
      <p:ext uri="{BB962C8B-B14F-4D97-AF65-F5344CB8AC3E}">
        <p14:creationId xmlns:p14="http://schemas.microsoft.com/office/powerpoint/2010/main" val="40051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SARS-CoV-2-Varianten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22.06.2021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477652" y="592328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 (</a:t>
            </a:r>
            <a:r>
              <a:rPr lang="de-DE" b="1" dirty="0">
                <a:solidFill>
                  <a:srgbClr val="0070C0"/>
                </a:solidFill>
              </a:rPr>
              <a:t>Delta</a:t>
            </a:r>
            <a:r>
              <a:rPr lang="de-DE" b="1" dirty="0"/>
              <a:t>): </a:t>
            </a:r>
            <a:r>
              <a:rPr lang="de-DE" dirty="0"/>
              <a:t>Indien, Nepal, UK, </a:t>
            </a:r>
            <a:r>
              <a:rPr lang="de-DE" dirty="0">
                <a:solidFill>
                  <a:srgbClr val="0070C0"/>
                </a:solidFill>
              </a:rPr>
              <a:t>Portugal?, Russland?</a:t>
            </a:r>
            <a:endParaRPr lang="de-DE" strike="sngStrike" dirty="0">
              <a:solidFill>
                <a:srgbClr val="0070C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4A77D5-6A91-4160-87EC-FE844C54F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847"/>
            <a:ext cx="9140108" cy="47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24.06.2021;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22.06.2021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2958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+28,8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+39,7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+8,2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+54,9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07419C0E-F82C-4978-9569-8185E1F07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699019"/>
            <a:ext cx="4424674" cy="21200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39DFCD-F0AD-42F4-A90F-E731A554C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12" y="746973"/>
            <a:ext cx="4860032" cy="29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</a:t>
            </a:r>
            <a:r>
              <a:rPr lang="de-DE" sz="2400" dirty="0" err="1">
                <a:latin typeface="Scala Sans OT" panose="020B0504030101020104" pitchFamily="34" charset="0"/>
              </a:rPr>
              <a:t>Threat</a:t>
            </a:r>
            <a:r>
              <a:rPr lang="de-DE" sz="2400" dirty="0">
                <a:latin typeface="Scala Sans OT" panose="020B0504030101020104" pitchFamily="34" charset="0"/>
              </a:rPr>
              <a:t> Assessment, 23.06.2021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00ED234B-C6B2-4239-ACC3-3F0F411F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" y="1281231"/>
            <a:ext cx="7625604" cy="50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Bildschirmpräsentation (4:3)</PresentationFormat>
  <Paragraphs>266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</vt:lpstr>
      <vt:lpstr>ECDC Threat Assessment, 23.06.2021: Implications  for the EU/EEA on the spread of the SARS-CoV-2 Delta (B.1.617.2) variant of concern</vt:lpstr>
      <vt:lpstr>ECDC Threat Assessment, 23.06.2021 Modellierung – COVID-19-Inzidenz</vt:lpstr>
      <vt:lpstr>ECDC Threat Assessment, 23.06.2021 Risikobewertung und Empfehlungen</vt:lpstr>
      <vt:lpstr>PowerPoint-Präsentation</vt:lpstr>
      <vt:lpstr>SARS-CoV-2-Varianten weltweit</vt:lpstr>
      <vt:lpstr>Fall- und Todeszahlen weltweit, WHO SitRep</vt:lpstr>
      <vt:lpstr>ECDC Threat Assessment, 23.06.2021</vt:lpstr>
      <vt:lpstr>ECDC Threat Assessment, 23.06.2021 Modellierung – Hospitalisierung und Tod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1460</cp:revision>
  <cp:lastPrinted>2020-09-29T15:21:52Z</cp:lastPrinted>
  <dcterms:created xsi:type="dcterms:W3CDTF">2020-03-24T07:57:46Z</dcterms:created>
  <dcterms:modified xsi:type="dcterms:W3CDTF">2021-06-25T07:07:18Z</dcterms:modified>
</cp:coreProperties>
</file>