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4" r:id="rId2"/>
    <p:sldId id="322" r:id="rId3"/>
    <p:sldId id="326" r:id="rId4"/>
    <p:sldId id="325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420" autoAdjust="0"/>
  </p:normalViewPr>
  <p:slideViewPr>
    <p:cSldViewPr>
      <p:cViewPr varScale="1">
        <p:scale>
          <a:sx n="62" d="100"/>
          <a:sy n="62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25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Epivurve_care_TOP!$A$2:$B$71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Epivurve_care_TOP!$D$2:$D$71</c:f>
              <c:numCache>
                <c:formatCode>General</c:formatCode>
                <c:ptCount val="7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192</c:v>
                </c:pt>
                <c:pt idx="6">
                  <c:v>115</c:v>
                </c:pt>
                <c:pt idx="7">
                  <c:v>59</c:v>
                </c:pt>
                <c:pt idx="8">
                  <c:v>40</c:v>
                </c:pt>
                <c:pt idx="9">
                  <c:v>24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12</c:v>
                </c:pt>
                <c:pt idx="30">
                  <c:v>19</c:v>
                </c:pt>
                <c:pt idx="31">
                  <c:v>17</c:v>
                </c:pt>
                <c:pt idx="32">
                  <c:v>37</c:v>
                </c:pt>
                <c:pt idx="33">
                  <c:v>89</c:v>
                </c:pt>
                <c:pt idx="34">
                  <c:v>155</c:v>
                </c:pt>
                <c:pt idx="35">
                  <c:v>179</c:v>
                </c:pt>
                <c:pt idx="36">
                  <c:v>220</c:v>
                </c:pt>
                <c:pt idx="37">
                  <c:v>252</c:v>
                </c:pt>
                <c:pt idx="38">
                  <c:v>285</c:v>
                </c:pt>
                <c:pt idx="39">
                  <c:v>270</c:v>
                </c:pt>
                <c:pt idx="40">
                  <c:v>293</c:v>
                </c:pt>
                <c:pt idx="41">
                  <c:v>358</c:v>
                </c:pt>
                <c:pt idx="42">
                  <c:v>391</c:v>
                </c:pt>
                <c:pt idx="43">
                  <c:v>327</c:v>
                </c:pt>
                <c:pt idx="44">
                  <c:v>318</c:v>
                </c:pt>
                <c:pt idx="45">
                  <c:v>292</c:v>
                </c:pt>
                <c:pt idx="46">
                  <c:v>239</c:v>
                </c:pt>
                <c:pt idx="47">
                  <c:v>177</c:v>
                </c:pt>
                <c:pt idx="48">
                  <c:v>141</c:v>
                </c:pt>
                <c:pt idx="49">
                  <c:v>103</c:v>
                </c:pt>
                <c:pt idx="50">
                  <c:v>57</c:v>
                </c:pt>
                <c:pt idx="51">
                  <c:v>84</c:v>
                </c:pt>
                <c:pt idx="52">
                  <c:v>48</c:v>
                </c:pt>
                <c:pt idx="53">
                  <c:v>49</c:v>
                </c:pt>
                <c:pt idx="54">
                  <c:v>59</c:v>
                </c:pt>
                <c:pt idx="55">
                  <c:v>61</c:v>
                </c:pt>
                <c:pt idx="56">
                  <c:v>68</c:v>
                </c:pt>
                <c:pt idx="57">
                  <c:v>58</c:v>
                </c:pt>
                <c:pt idx="58">
                  <c:v>42</c:v>
                </c:pt>
                <c:pt idx="59">
                  <c:v>54</c:v>
                </c:pt>
                <c:pt idx="60">
                  <c:v>50</c:v>
                </c:pt>
                <c:pt idx="61">
                  <c:v>30</c:v>
                </c:pt>
                <c:pt idx="62">
                  <c:v>41</c:v>
                </c:pt>
                <c:pt idx="63">
                  <c:v>23</c:v>
                </c:pt>
                <c:pt idx="64">
                  <c:v>9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8-4B36-926E-B72AE5D02DBE}"/>
            </c:ext>
          </c:extLst>
        </c:ser>
        <c:ser>
          <c:idx val="4"/>
          <c:order val="1"/>
          <c:tx>
            <c:strRef>
              <c:f>Epivurve_care_TOP!$I$1</c:f>
              <c:strCache>
                <c:ptCount val="1"/>
                <c:pt idx="0">
                  <c:v>Neu übermittelt in KW 22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Epivurve_care_TOP!$A$2:$B$71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0</c:v>
                </c:pt>
                <c:pt idx="38">
                  <c:v>4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3</c:v>
                </c:pt>
                <c:pt idx="6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8-4B36-926E-B72AE5D02DBE}"/>
            </c:ext>
          </c:extLst>
        </c:ser>
        <c:ser>
          <c:idx val="3"/>
          <c:order val="2"/>
          <c:tx>
            <c:strRef>
              <c:f>Epivurve_care_TOP!$J$1</c:f>
              <c:strCache>
                <c:ptCount val="1"/>
                <c:pt idx="0">
                  <c:v>Neu übermittelt in KW 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dPt>
            <c:idx val="6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70D1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E8-4B36-926E-B72AE5D02DBE}"/>
              </c:ext>
            </c:extLst>
          </c:dPt>
          <c:cat>
            <c:multiLvlStrRef>
              <c:f>Epivurve_care_TOP!$A$2:$B$71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4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E8-4B36-926E-B72AE5D02DBE}"/>
            </c:ext>
          </c:extLst>
        </c:ser>
        <c:ser>
          <c:idx val="1"/>
          <c:order val="3"/>
          <c:tx>
            <c:strRef>
              <c:f>Epivurve_care_TOP!$K$1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Epivurve_care_TOP!$A$2:$B$71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E8-4B36-926E-B72AE5D02DBE}"/>
            </c:ext>
          </c:extLst>
        </c:ser>
        <c:ser>
          <c:idx val="2"/>
          <c:order val="4"/>
          <c:tx>
            <c:strRef>
              <c:f>Epivurve_care_TOP!$L$1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Epivurve_care_TOP!$A$2:$B$71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E8-4B36-926E-B72AE5D02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Epicurve_noso_TOP!$A$2:$B$71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Epicurve_noso_TOP!$D$2:$D$71</c:f>
              <c:numCache>
                <c:formatCode>General</c:formatCode>
                <c:ptCount val="70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126</c:v>
                </c:pt>
                <c:pt idx="5">
                  <c:v>148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80</c:v>
                </c:pt>
                <c:pt idx="34">
                  <c:v>124</c:v>
                </c:pt>
                <c:pt idx="35">
                  <c:v>143</c:v>
                </c:pt>
                <c:pt idx="36">
                  <c:v>146</c:v>
                </c:pt>
                <c:pt idx="37">
                  <c:v>131</c:v>
                </c:pt>
                <c:pt idx="38">
                  <c:v>184</c:v>
                </c:pt>
                <c:pt idx="39">
                  <c:v>141</c:v>
                </c:pt>
                <c:pt idx="40">
                  <c:v>215</c:v>
                </c:pt>
                <c:pt idx="41">
                  <c:v>224</c:v>
                </c:pt>
                <c:pt idx="42">
                  <c:v>248</c:v>
                </c:pt>
                <c:pt idx="43">
                  <c:v>170</c:v>
                </c:pt>
                <c:pt idx="44">
                  <c:v>153</c:v>
                </c:pt>
                <c:pt idx="45">
                  <c:v>194</c:v>
                </c:pt>
                <c:pt idx="46">
                  <c:v>203</c:v>
                </c:pt>
                <c:pt idx="47">
                  <c:v>205</c:v>
                </c:pt>
                <c:pt idx="48">
                  <c:v>168</c:v>
                </c:pt>
                <c:pt idx="49">
                  <c:v>159</c:v>
                </c:pt>
                <c:pt idx="50">
                  <c:v>146</c:v>
                </c:pt>
                <c:pt idx="51">
                  <c:v>145</c:v>
                </c:pt>
                <c:pt idx="52">
                  <c:v>124</c:v>
                </c:pt>
                <c:pt idx="53">
                  <c:v>103</c:v>
                </c:pt>
                <c:pt idx="54">
                  <c:v>88</c:v>
                </c:pt>
                <c:pt idx="55">
                  <c:v>103</c:v>
                </c:pt>
                <c:pt idx="56">
                  <c:v>111</c:v>
                </c:pt>
                <c:pt idx="57">
                  <c:v>80</c:v>
                </c:pt>
                <c:pt idx="58">
                  <c:v>80</c:v>
                </c:pt>
                <c:pt idx="59">
                  <c:v>81</c:v>
                </c:pt>
                <c:pt idx="60">
                  <c:v>99</c:v>
                </c:pt>
                <c:pt idx="61">
                  <c:v>91</c:v>
                </c:pt>
                <c:pt idx="62">
                  <c:v>61</c:v>
                </c:pt>
                <c:pt idx="63">
                  <c:v>28</c:v>
                </c:pt>
                <c:pt idx="64">
                  <c:v>6</c:v>
                </c:pt>
                <c:pt idx="6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2-4E01-8B0A-1D86783403DE}"/>
            </c:ext>
          </c:extLst>
        </c:ser>
        <c:ser>
          <c:idx val="4"/>
          <c:order val="1"/>
          <c:tx>
            <c:strRef>
              <c:f>Epicurve_noso_TOP!$I$1</c:f>
              <c:strCache>
                <c:ptCount val="1"/>
                <c:pt idx="0">
                  <c:v>Neu übermittelt in KW 22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Epicurve_noso_TOP!$A$2:$B$71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</c:v>
                </c:pt>
                <c:pt idx="64">
                  <c:v>1</c:v>
                </c:pt>
                <c:pt idx="65">
                  <c:v>3</c:v>
                </c:pt>
                <c:pt idx="6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2-4E01-8B0A-1D86783403DE}"/>
            </c:ext>
          </c:extLst>
        </c:ser>
        <c:ser>
          <c:idx val="3"/>
          <c:order val="2"/>
          <c:tx>
            <c:strRef>
              <c:f>Epicurve_noso_TOP!$J$1</c:f>
              <c:strCache>
                <c:ptCount val="1"/>
                <c:pt idx="0">
                  <c:v>Neu übermittelt in KW 23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dPt>
            <c:idx val="56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70D1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F2-4E01-8B0A-1D86783403DE}"/>
              </c:ext>
            </c:extLst>
          </c:dPt>
          <c:cat>
            <c:multiLvlStrRef>
              <c:f>Epicurve_noso_TOP!$A$2:$B$71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7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5</c:v>
                </c:pt>
                <c:pt idx="65">
                  <c:v>2</c:v>
                </c:pt>
                <c:pt idx="66">
                  <c:v>6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F2-4E01-8B0A-1D86783403DE}"/>
            </c:ext>
          </c:extLst>
        </c:ser>
        <c:ser>
          <c:idx val="2"/>
          <c:order val="3"/>
          <c:tx>
            <c:strRef>
              <c:f>Epicurve_noso_TOP!$K$1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Epicurve_noso_TOP!$A$2:$B$71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F2-4E01-8B0A-1D86783403DE}"/>
            </c:ext>
          </c:extLst>
        </c:ser>
        <c:ser>
          <c:idx val="1"/>
          <c:order val="4"/>
          <c:tx>
            <c:strRef>
              <c:f>Epicurve_noso_TOP!$L$1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70D17"/>
              </a:solidFill>
            </a:ln>
            <a:effectLst/>
          </c:spPr>
          <c:invertIfNegative val="0"/>
          <c:cat>
            <c:multiLvlStrRef>
              <c:f>Epicurve_noso_TOP!$A$2:$B$71</c:f>
              <c:multiLvlStrCache>
                <c:ptCount val="70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F2-4E01-8B0A-1D8678340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 Stand 28.06.2021 wurden 4 (Vorwoche: 3) aktive Ausbrüche in Alten- und Pflegeheimen, sowie 1 (Vorwoche: 7) aktive nosokomiale Ausbrüche mit mindestens 2 Fällen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TopOutbreak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 an das RKI übermittelt. Dabei handelt es sich um Ausbrüche, für die mindestens ein neuer Fall in KW 25/2021 an das zuständige Gesundheitsamt gemeldet wurde. Für Alten- und Pflegeheime bedeutet dies einen Anstieg um 1 aktive Ausbrüche im Vergleich zur Vorwoche, für nosokomiale Ausbrüche einen Rückgang um 6 Ausbrüche. Es wurden weder nosokomiale aktive Ausbrüche noch aktiven Ausbrüche in Alters- und Pflegeheimen mit Datum der ersten Meldung in KW 25/2021 übermittelt.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6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8793E7-222F-4252-89ED-32A861BB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55B8E6-935F-4C69-A59D-ACA53686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22.06.2021/29.06.2021</a:t>
            </a:r>
            <a:endParaRPr lang="de-DE" dirty="0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42147935-DE17-46B7-97A3-5601B174DF4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-36512" y="2770576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C9B983-627F-4E15-8253-B520F453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8761"/>
            <a:ext cx="4452138" cy="23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F37BC0A-257D-48FE-8D6E-8F0E9F4B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04" y="835145"/>
            <a:ext cx="5063652" cy="311609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F8B1CB-23B6-4450-9689-35B22F01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7A037A-9EC0-44F5-B79C-8EDE497F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62" y="116632"/>
            <a:ext cx="7983646" cy="874368"/>
          </a:xfrm>
        </p:spPr>
        <p:txBody>
          <a:bodyPr/>
          <a:lstStyle/>
          <a:p>
            <a:r>
              <a:rPr lang="de-DE" sz="2000" dirty="0" err="1"/>
              <a:t>Positivenanteile</a:t>
            </a:r>
            <a:r>
              <a:rPr lang="de-DE" sz="2000" dirty="0"/>
              <a:t> nach Altersgruppe und KW </a:t>
            </a:r>
            <a:br>
              <a:rPr lang="de-DE" sz="2000" dirty="0"/>
            </a:br>
            <a:r>
              <a:rPr lang="de-DE" sz="1800" b="0" dirty="0"/>
              <a:t>Datenstand 29.06.2021</a:t>
            </a:r>
            <a:endParaRPr lang="de-DE" sz="18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63A1DCA3-D5DF-481A-8766-2F0F5D2F3AD7}"/>
              </a:ext>
            </a:extLst>
          </p:cNvPr>
          <p:cNvSpPr txBox="1">
            <a:spLocks/>
          </p:cNvSpPr>
          <p:nvPr/>
        </p:nvSpPr>
        <p:spPr>
          <a:xfrm>
            <a:off x="4715036" y="2852936"/>
            <a:ext cx="432146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Anzahl der Testungen nach Altersgruppe</a:t>
            </a:r>
          </a:p>
          <a:p>
            <a:r>
              <a:rPr lang="de-DE" sz="2000" dirty="0"/>
              <a:t>pro 100.000 Einwohner und KW </a:t>
            </a:r>
          </a:p>
          <a:p>
            <a:r>
              <a:rPr lang="de-DE" sz="1800" b="0" dirty="0"/>
              <a:t>Datenstand 29.06.2021</a:t>
            </a:r>
            <a:endParaRPr lang="de-DE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343E31-7518-4F4E-8343-34A770C4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25" y="3717032"/>
            <a:ext cx="5277750" cy="31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C6FD05-D91F-4689-8045-47642204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B65E18-C279-40D1-A08A-614379D269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6512" y="1613500"/>
            <a:ext cx="6357178" cy="419176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BE547C2-B120-4A89-BA89-115C89BC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798364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im Krankenhaus pro Kalenderwoche – </a:t>
            </a:r>
            <a:r>
              <a:rPr lang="de-DE" sz="2000" b="0" dirty="0"/>
              <a:t>Datenstand 29.06.2021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954B92-01F9-40F9-9AFA-44BD48CC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93" y="4015338"/>
            <a:ext cx="503964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7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2180CE0-7826-495A-9FFC-649D37B0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46" y="2175500"/>
            <a:ext cx="7049418" cy="469961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6D26A9-BB41-4870-A613-B5BEB49B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09A630-A1F5-4B78-A0C6-A20BB983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7983646" cy="874368"/>
          </a:xfrm>
        </p:spPr>
        <p:txBody>
          <a:bodyPr/>
          <a:lstStyle/>
          <a:p>
            <a:r>
              <a:rPr lang="de-DE" dirty="0"/>
              <a:t>VOC B.1.617 – </a:t>
            </a:r>
            <a:r>
              <a:rPr lang="de-DE" sz="2000" b="0" dirty="0"/>
              <a:t>Datenstand 29.06.2021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190D01-C178-4CCF-9016-79240A8AA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42"/>
            <a:ext cx="3773088" cy="25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6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44624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5868144" y="2842664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med. Einrichtungen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062460"/>
              </p:ext>
            </p:extLst>
          </p:nvPr>
        </p:nvGraphicFramePr>
        <p:xfrm>
          <a:off x="35496" y="548680"/>
          <a:ext cx="58102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123703"/>
              </p:ext>
            </p:extLst>
          </p:nvPr>
        </p:nvGraphicFramePr>
        <p:xfrm>
          <a:off x="2118692" y="3621484"/>
          <a:ext cx="5981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Bildschirmpräsentation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22.06.2021/29.06.2021</vt:lpstr>
      <vt:lpstr>Positivenanteile nach Altersgruppe und KW  Datenstand 29.06.2021</vt:lpstr>
      <vt:lpstr>Anzahl der Testungen und Positivenanteile im Krankenhaus pro Kalenderwoche – Datenstand 29.06.2021</vt:lpstr>
      <vt:lpstr>VOC B.1.617 – Datenstand 29.06.2021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330</cp:revision>
  <dcterms:created xsi:type="dcterms:W3CDTF">2020-01-21T10:42:53Z</dcterms:created>
  <dcterms:modified xsi:type="dcterms:W3CDTF">2021-06-30T08:57:15Z</dcterms:modified>
</cp:coreProperties>
</file>