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2" r:id="rId2"/>
    <p:sldId id="295" r:id="rId3"/>
    <p:sldId id="298" r:id="rId4"/>
    <p:sldId id="300" r:id="rId5"/>
    <p:sldId id="304" r:id="rId6"/>
    <p:sldId id="303" r:id="rId7"/>
    <p:sldId id="302" r:id="rId8"/>
    <p:sldId id="296" r:id="rId9"/>
    <p:sldId id="299" r:id="rId10"/>
    <p:sldId id="301" r:id="rId11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öhle, Michael" initials="HM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678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01.07.2021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01.07.2021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05.05.2020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Delta-Variante 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Berlin, 30.06.2021</a:t>
            </a:r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5C7C3B-6D85-4CF5-8114-F5136E346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8EBD02-BFF9-4CAE-BD63-DEC6035D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E4E13A2-6E0F-42B1-B73B-80FA0F83A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085C800-D2CD-4EAA-83A6-99F7153F0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VOC &amp; VOI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8244E40-6960-4F93-95A3-C4580EC0209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210" y="58359"/>
            <a:ext cx="5515790" cy="401065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1ED04A6B-6896-4BE4-A145-6AC8D02A3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655690"/>
              </p:ext>
            </p:extLst>
          </p:nvPr>
        </p:nvGraphicFramePr>
        <p:xfrm>
          <a:off x="79602" y="3946202"/>
          <a:ext cx="5515790" cy="11389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1579">
                  <a:extLst>
                    <a:ext uri="{9D8B030D-6E8A-4147-A177-3AD203B41FA5}">
                      <a16:colId xmlns:a16="http://schemas.microsoft.com/office/drawing/2014/main" val="731962561"/>
                    </a:ext>
                  </a:extLst>
                </a:gridCol>
                <a:gridCol w="551579">
                  <a:extLst>
                    <a:ext uri="{9D8B030D-6E8A-4147-A177-3AD203B41FA5}">
                      <a16:colId xmlns:a16="http://schemas.microsoft.com/office/drawing/2014/main" val="2279232109"/>
                    </a:ext>
                  </a:extLst>
                </a:gridCol>
                <a:gridCol w="551579">
                  <a:extLst>
                    <a:ext uri="{9D8B030D-6E8A-4147-A177-3AD203B41FA5}">
                      <a16:colId xmlns:a16="http://schemas.microsoft.com/office/drawing/2014/main" val="1166283317"/>
                    </a:ext>
                  </a:extLst>
                </a:gridCol>
                <a:gridCol w="551579">
                  <a:extLst>
                    <a:ext uri="{9D8B030D-6E8A-4147-A177-3AD203B41FA5}">
                      <a16:colId xmlns:a16="http://schemas.microsoft.com/office/drawing/2014/main" val="99959019"/>
                    </a:ext>
                  </a:extLst>
                </a:gridCol>
                <a:gridCol w="551579">
                  <a:extLst>
                    <a:ext uri="{9D8B030D-6E8A-4147-A177-3AD203B41FA5}">
                      <a16:colId xmlns:a16="http://schemas.microsoft.com/office/drawing/2014/main" val="2862753583"/>
                    </a:ext>
                  </a:extLst>
                </a:gridCol>
                <a:gridCol w="551579">
                  <a:extLst>
                    <a:ext uri="{9D8B030D-6E8A-4147-A177-3AD203B41FA5}">
                      <a16:colId xmlns:a16="http://schemas.microsoft.com/office/drawing/2014/main" val="3012865828"/>
                    </a:ext>
                  </a:extLst>
                </a:gridCol>
                <a:gridCol w="551579">
                  <a:extLst>
                    <a:ext uri="{9D8B030D-6E8A-4147-A177-3AD203B41FA5}">
                      <a16:colId xmlns:a16="http://schemas.microsoft.com/office/drawing/2014/main" val="3623549412"/>
                    </a:ext>
                  </a:extLst>
                </a:gridCol>
                <a:gridCol w="551579">
                  <a:extLst>
                    <a:ext uri="{9D8B030D-6E8A-4147-A177-3AD203B41FA5}">
                      <a16:colId xmlns:a16="http://schemas.microsoft.com/office/drawing/2014/main" val="790272179"/>
                    </a:ext>
                  </a:extLst>
                </a:gridCol>
                <a:gridCol w="551579">
                  <a:extLst>
                    <a:ext uri="{9D8B030D-6E8A-4147-A177-3AD203B41FA5}">
                      <a16:colId xmlns:a16="http://schemas.microsoft.com/office/drawing/2014/main" val="4171404540"/>
                    </a:ext>
                  </a:extLst>
                </a:gridCol>
                <a:gridCol w="551579">
                  <a:extLst>
                    <a:ext uri="{9D8B030D-6E8A-4147-A177-3AD203B41FA5}">
                      <a16:colId xmlns:a16="http://schemas.microsoft.com/office/drawing/2014/main" val="1633960650"/>
                    </a:ext>
                  </a:extLst>
                </a:gridCol>
              </a:tblGrid>
              <a:tr h="275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KW 2021</a:t>
                      </a:r>
                      <a:endParaRPr lang="de-DE" sz="105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A.27</a:t>
                      </a:r>
                      <a:br>
                        <a:rPr lang="en-US" sz="900">
                          <a:effectLst/>
                        </a:rPr>
                      </a:br>
                      <a:r>
                        <a:rPr lang="en-US" sz="900">
                          <a:effectLst/>
                        </a:rPr>
                        <a:t>in %</a:t>
                      </a:r>
                      <a:endParaRPr lang="de-DE" sz="105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B.1.1.318 in %</a:t>
                      </a:r>
                      <a:endParaRPr lang="de-DE" sz="105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B.1.429</a:t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effectLst/>
                        </a:rPr>
                        <a:t> in %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B.1.525 </a:t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effectLst/>
                        </a:rPr>
                        <a:t>in %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B.1.526</a:t>
                      </a:r>
                      <a:br>
                        <a:rPr lang="en-US" sz="900">
                          <a:effectLst/>
                        </a:rPr>
                      </a:br>
                      <a:r>
                        <a:rPr lang="en-US" sz="900">
                          <a:effectLst/>
                        </a:rPr>
                        <a:t> in %</a:t>
                      </a:r>
                      <a:endParaRPr lang="de-DE" sz="105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B.1.617.1 in %</a:t>
                      </a:r>
                      <a:endParaRPr lang="de-DE" sz="105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B.1.620</a:t>
                      </a:r>
                      <a:br>
                        <a:rPr lang="en-US" sz="900">
                          <a:effectLst/>
                        </a:rPr>
                      </a:br>
                      <a:r>
                        <a:rPr lang="en-US" sz="900">
                          <a:effectLst/>
                        </a:rPr>
                        <a:t> in %</a:t>
                      </a:r>
                      <a:endParaRPr lang="de-DE" sz="105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C.36.3 </a:t>
                      </a:r>
                      <a:br>
                        <a:rPr lang="en-US" sz="900">
                          <a:effectLst/>
                        </a:rPr>
                      </a:br>
                      <a:r>
                        <a:rPr lang="en-US" sz="900">
                          <a:effectLst/>
                        </a:rPr>
                        <a:t>in %</a:t>
                      </a:r>
                      <a:endParaRPr lang="de-DE" sz="105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C.37</a:t>
                      </a:r>
                      <a:br>
                        <a:rPr lang="en-US" sz="900">
                          <a:effectLst/>
                        </a:rPr>
                      </a:br>
                      <a:r>
                        <a:rPr lang="en-US" sz="900">
                          <a:effectLst/>
                        </a:rPr>
                        <a:t>in %</a:t>
                      </a:r>
                      <a:endParaRPr lang="de-DE" sz="105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18222250"/>
                  </a:ext>
                </a:extLst>
              </a:tr>
              <a:tr h="13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01-24</a:t>
                      </a:r>
                      <a:endParaRPr lang="de-DE" sz="105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0,3</a:t>
                      </a:r>
                      <a:endParaRPr lang="de-DE" sz="10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0,8</a:t>
                      </a:r>
                      <a:endParaRPr lang="de-DE" sz="10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de-DE" sz="10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0,7</a:t>
                      </a:r>
                      <a:endParaRPr lang="de-DE" sz="10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0,1</a:t>
                      </a:r>
                      <a:endParaRPr lang="de-DE" sz="10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0,1</a:t>
                      </a:r>
                      <a:endParaRPr lang="de-DE" sz="10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0,2</a:t>
                      </a:r>
                      <a:endParaRPr lang="de-DE" sz="10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0,1</a:t>
                      </a:r>
                      <a:endParaRPr lang="de-DE" sz="10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280018696"/>
                  </a:ext>
                </a:extLst>
              </a:tr>
              <a:tr h="147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21</a:t>
                      </a:r>
                      <a:endParaRPr lang="de-DE" sz="105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0,1</a:t>
                      </a:r>
                      <a:endParaRPr lang="de-DE" sz="10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0,8</a:t>
                      </a:r>
                      <a:endParaRPr lang="de-DE" sz="10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de-DE" sz="10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0,2</a:t>
                      </a:r>
                      <a:endParaRPr lang="de-DE" sz="10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0,1</a:t>
                      </a:r>
                      <a:endParaRPr lang="de-DE" sz="10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de-DE" sz="10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0,1</a:t>
                      </a:r>
                      <a:endParaRPr lang="de-DE" sz="10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0,4</a:t>
                      </a:r>
                      <a:endParaRPr lang="de-DE" sz="10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0,1</a:t>
                      </a:r>
                      <a:endParaRPr lang="de-DE" sz="10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884616165"/>
                  </a:ext>
                </a:extLst>
              </a:tr>
              <a:tr h="147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22</a:t>
                      </a:r>
                      <a:endParaRPr lang="de-DE" sz="105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0,1</a:t>
                      </a:r>
                      <a:endParaRPr lang="de-DE" sz="10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0,9</a:t>
                      </a:r>
                      <a:endParaRPr lang="de-DE" sz="10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de-DE" sz="10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0,7</a:t>
                      </a:r>
                      <a:endParaRPr lang="de-DE" sz="10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0,2</a:t>
                      </a:r>
                      <a:endParaRPr lang="de-DE" sz="10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de-DE" sz="10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de-DE" sz="10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0,5</a:t>
                      </a:r>
                      <a:endParaRPr lang="de-DE" sz="10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0,2</a:t>
                      </a:r>
                      <a:endParaRPr lang="de-DE" sz="10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796413739"/>
                  </a:ext>
                </a:extLst>
              </a:tr>
              <a:tr h="147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23</a:t>
                      </a:r>
                      <a:endParaRPr lang="de-DE" sz="105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1,1</a:t>
                      </a:r>
                      <a:endParaRPr lang="de-DE" sz="10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de-DE" sz="10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0,7</a:t>
                      </a:r>
                      <a:endParaRPr lang="de-DE" sz="10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0,1</a:t>
                      </a:r>
                      <a:endParaRPr lang="de-DE" sz="10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0,1</a:t>
                      </a:r>
                      <a:endParaRPr lang="de-DE" sz="10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1,4</a:t>
                      </a:r>
                      <a:endParaRPr lang="de-DE" sz="10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0,1</a:t>
                      </a:r>
                      <a:endParaRPr lang="de-DE" sz="10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41958462"/>
                  </a:ext>
                </a:extLst>
              </a:tr>
              <a:tr h="147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24</a:t>
                      </a:r>
                      <a:endParaRPr lang="de-DE" sz="105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0,6</a:t>
                      </a:r>
                      <a:endParaRPr lang="de-DE" sz="10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de-DE" sz="10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1,3</a:t>
                      </a:r>
                      <a:endParaRPr lang="de-DE" sz="10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0,2</a:t>
                      </a:r>
                      <a:endParaRPr lang="de-DE" sz="10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de-DE" sz="10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1,3</a:t>
                      </a:r>
                      <a:endParaRPr lang="de-DE" sz="10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0,2</a:t>
                      </a:r>
                      <a:endParaRPr lang="de-DE" sz="10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435138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292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C10EEA0-501B-47CB-8F2F-3CC0B4739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9B3F0C-06DC-4085-AD81-EAE6447E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306673B-1E13-492C-AD60-BDD2F9401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78642"/>
            <a:ext cx="7983646" cy="714291"/>
          </a:xfrm>
        </p:spPr>
        <p:txBody>
          <a:bodyPr/>
          <a:lstStyle/>
          <a:p>
            <a:r>
              <a:rPr lang="de-DE" dirty="0"/>
              <a:t>VOC – Anteile in Stichprobe der Genomsequenzierung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33347D1-17A9-4422-AE4C-EAD59B8872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67171" y="3141957"/>
            <a:ext cx="3308875" cy="184774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1B6D093-89BF-4E24-AA22-D63A255C803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4" y="863600"/>
            <a:ext cx="5626393" cy="3379479"/>
          </a:xfrm>
          <a:prstGeom prst="rect">
            <a:avLst/>
          </a:prstGeom>
          <a:noFill/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C27C94F-4AD9-4C01-9996-0E40C5925AD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546" y="865392"/>
            <a:ext cx="3306500" cy="1917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6377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8CCB-4625-4483-B9A4-E41CDB9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BFE70B-368C-464F-8754-867C18462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CF5DE-929F-45A1-AD4E-E5082142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DD1D9-03E6-45C6-95D3-7C7C0EBE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7983646" cy="714291"/>
          </a:xfrm>
        </p:spPr>
        <p:txBody>
          <a:bodyPr/>
          <a:lstStyle/>
          <a:p>
            <a:r>
              <a:rPr lang="de-DE" dirty="0"/>
              <a:t>Übersicht VOC in Erhebungssystemen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4AD3042A-D3AA-4BEA-AD2B-C845B831E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141066"/>
              </p:ext>
            </p:extLst>
          </p:nvPr>
        </p:nvGraphicFramePr>
        <p:xfrm>
          <a:off x="1576496" y="843561"/>
          <a:ext cx="7378700" cy="123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0532">
                  <a:extLst>
                    <a:ext uri="{9D8B030D-6E8A-4147-A177-3AD203B41FA5}">
                      <a16:colId xmlns:a16="http://schemas.microsoft.com/office/drawing/2014/main" val="3595258273"/>
                    </a:ext>
                  </a:extLst>
                </a:gridCol>
                <a:gridCol w="1615935">
                  <a:extLst>
                    <a:ext uri="{9D8B030D-6E8A-4147-A177-3AD203B41FA5}">
                      <a16:colId xmlns:a16="http://schemas.microsoft.com/office/drawing/2014/main" val="4248662983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51220529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4083187979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715696317"/>
                    </a:ext>
                  </a:extLst>
                </a:gridCol>
              </a:tblGrid>
              <a:tr h="14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KW 2021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B.1.1.7 (Alpha)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B.1.351 (Beta)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P.1 (Gamma)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B.1.617.2 (Delta)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70368"/>
                  </a:ext>
                </a:extLst>
              </a:tr>
              <a:tr h="14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%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%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%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%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55878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90,9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de-DE" sz="105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de-DE" sz="105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759713351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84,5</a:t>
                      </a:r>
                      <a:endParaRPr lang="de-DE" sz="105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7,9</a:t>
                      </a:r>
                      <a:endParaRPr lang="de-DE" sz="105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923762952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74,4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de-DE" sz="105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17,0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4432466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54,9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de-DE" sz="105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36,7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724002661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264720220"/>
                  </a:ext>
                </a:extLst>
              </a:tr>
            </a:tbl>
          </a:graphicData>
        </a:graphic>
      </p:graphicFrame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9A09474A-A381-422E-891F-D1BB23113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609478"/>
              </p:ext>
            </p:extLst>
          </p:nvPr>
        </p:nvGraphicFramePr>
        <p:xfrm>
          <a:off x="1576496" y="2219191"/>
          <a:ext cx="7378699" cy="1233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4536">
                  <a:extLst>
                    <a:ext uri="{9D8B030D-6E8A-4147-A177-3AD203B41FA5}">
                      <a16:colId xmlns:a16="http://schemas.microsoft.com/office/drawing/2014/main" val="3521130468"/>
                    </a:ext>
                  </a:extLst>
                </a:gridCol>
                <a:gridCol w="1605134">
                  <a:extLst>
                    <a:ext uri="{9D8B030D-6E8A-4147-A177-3AD203B41FA5}">
                      <a16:colId xmlns:a16="http://schemas.microsoft.com/office/drawing/2014/main" val="3003047957"/>
                    </a:ext>
                  </a:extLst>
                </a:gridCol>
                <a:gridCol w="1618290">
                  <a:extLst>
                    <a:ext uri="{9D8B030D-6E8A-4147-A177-3AD203B41FA5}">
                      <a16:colId xmlns:a16="http://schemas.microsoft.com/office/drawing/2014/main" val="4163881087"/>
                    </a:ext>
                  </a:extLst>
                </a:gridCol>
                <a:gridCol w="1624870">
                  <a:extLst>
                    <a:ext uri="{9D8B030D-6E8A-4147-A177-3AD203B41FA5}">
                      <a16:colId xmlns:a16="http://schemas.microsoft.com/office/drawing/2014/main" val="2708893821"/>
                    </a:ext>
                  </a:extLst>
                </a:gridCol>
                <a:gridCol w="1605869">
                  <a:extLst>
                    <a:ext uri="{9D8B030D-6E8A-4147-A177-3AD203B41FA5}">
                      <a16:colId xmlns:a16="http://schemas.microsoft.com/office/drawing/2014/main" val="1654852884"/>
                    </a:ext>
                  </a:extLst>
                </a:gridCol>
              </a:tblGrid>
              <a:tr h="192031">
                <a:tc row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 2021</a:t>
                      </a:r>
                    </a:p>
                  </a:txBody>
                  <a:tcPr marL="23804" marR="23804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B.1.1.7 (Alpha)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B.1.351 (Beta)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P.1 (Gamma)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B.1.617.2 (Delta)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88014897"/>
                  </a:ext>
                </a:extLst>
              </a:tr>
              <a:tr h="13500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bg1"/>
                          </a:solidFill>
                          <a:effectLst/>
                        </a:rPr>
                        <a:t>Anteil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3804" marR="23804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bg1"/>
                          </a:solidFill>
                          <a:effectLst/>
                        </a:rPr>
                        <a:t>Anteil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3804" marR="23804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bg1"/>
                          </a:solidFill>
                          <a:effectLst/>
                        </a:rPr>
                        <a:t>Anteil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3804" marR="23804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bg1"/>
                          </a:solidFill>
                          <a:effectLst/>
                        </a:rPr>
                        <a:t>Anteil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3804" marR="23804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546883"/>
                  </a:ext>
                </a:extLst>
              </a:tr>
              <a:tr h="115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de-DE" sz="1050" b="1" kern="120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4" marR="23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Scala Sans OT" panose="020B0504030101020104" pitchFamily="34" charset="0"/>
                          <a:cs typeface="Times New Roman" panose="02020603050405020304" pitchFamily="18" charset="0"/>
                        </a:rPr>
                        <a:t>88,8%</a:t>
                      </a:r>
                      <a:endParaRPr lang="de-DE" sz="1050" kern="1200" dirty="0">
                        <a:solidFill>
                          <a:schemeClr val="dk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4" marR="23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Scala Sans OT" panose="020B0504030101020104" pitchFamily="34" charset="0"/>
                          <a:cs typeface="Times New Roman" panose="02020603050405020304" pitchFamily="18" charset="0"/>
                        </a:rPr>
                        <a:t>0,8%</a:t>
                      </a:r>
                      <a:endParaRPr lang="de-DE" sz="1050" kern="1200" dirty="0">
                        <a:solidFill>
                          <a:schemeClr val="dk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4" marR="23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Scala Sans OT" panose="020B0504030101020104" pitchFamily="34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de-DE" sz="1050" kern="1200" dirty="0">
                        <a:solidFill>
                          <a:schemeClr val="dk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4" marR="23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Scala Sans OT" panose="020B0504030101020104" pitchFamily="34" charset="0"/>
                          <a:cs typeface="Times New Roman" panose="02020603050405020304" pitchFamily="18" charset="0"/>
                        </a:rPr>
                        <a:t>0,9%</a:t>
                      </a:r>
                      <a:endParaRPr lang="de-DE" sz="1050" kern="1200" dirty="0">
                        <a:solidFill>
                          <a:schemeClr val="dk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4" marR="23804" marT="0" marB="0" anchor="ctr"/>
                </a:tc>
                <a:extLst>
                  <a:ext uri="{0D108BD9-81ED-4DB2-BD59-A6C34878D82A}">
                    <a16:rowId xmlns:a16="http://schemas.microsoft.com/office/drawing/2014/main" val="2079291133"/>
                  </a:ext>
                </a:extLst>
              </a:tr>
              <a:tr h="115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de-DE" sz="1050" b="1" kern="120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4" marR="23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Scala Sans OT" panose="020B0504030101020104" pitchFamily="34" charset="0"/>
                          <a:cs typeface="Times New Roman" panose="02020603050405020304" pitchFamily="18" charset="0"/>
                        </a:rPr>
                        <a:t>86,9%</a:t>
                      </a:r>
                      <a:endParaRPr lang="de-DE" sz="1050" kern="1200" dirty="0">
                        <a:solidFill>
                          <a:schemeClr val="dk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4" marR="23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Scala Sans OT" panose="020B0504030101020104" pitchFamily="34" charset="0"/>
                          <a:cs typeface="Times New Roman" panose="02020603050405020304" pitchFamily="18" charset="0"/>
                        </a:rPr>
                        <a:t>0,5%</a:t>
                      </a:r>
                      <a:endParaRPr lang="de-DE" sz="1050" kern="1200" dirty="0">
                        <a:solidFill>
                          <a:schemeClr val="dk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4" marR="23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Scala Sans OT" panose="020B0504030101020104" pitchFamily="34" charset="0"/>
                          <a:cs typeface="Times New Roman" panose="02020603050405020304" pitchFamily="18" charset="0"/>
                        </a:rPr>
                        <a:t>0,3%</a:t>
                      </a:r>
                      <a:endParaRPr lang="de-DE" sz="1050" kern="1200" dirty="0">
                        <a:solidFill>
                          <a:schemeClr val="dk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4" marR="23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Scala Sans OT" panose="020B0504030101020104" pitchFamily="34" charset="0"/>
                          <a:cs typeface="Times New Roman" panose="02020603050405020304" pitchFamily="18" charset="0"/>
                        </a:rPr>
                        <a:t>1,9%</a:t>
                      </a:r>
                      <a:endParaRPr lang="de-DE" sz="1050" kern="1200" dirty="0">
                        <a:solidFill>
                          <a:schemeClr val="dk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4" marR="23804" marT="0" marB="0" anchor="ctr"/>
                </a:tc>
                <a:extLst>
                  <a:ext uri="{0D108BD9-81ED-4DB2-BD59-A6C34878D82A}">
                    <a16:rowId xmlns:a16="http://schemas.microsoft.com/office/drawing/2014/main" val="3948658984"/>
                  </a:ext>
                </a:extLst>
              </a:tr>
              <a:tr h="115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cs typeface="Times New Roman" panose="02020603050405020304" pitchFamily="18" charset="0"/>
                        </a:rPr>
                        <a:t>23*</a:t>
                      </a:r>
                      <a:endParaRPr lang="de-DE" sz="1050" b="1" kern="120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4" marR="23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Scala Sans OT" panose="020B05040301010201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50" kern="1200">
                        <a:solidFill>
                          <a:schemeClr val="dk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4" marR="23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Scala Sans OT" panose="020B05040301010201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50" kern="1200" dirty="0">
                        <a:solidFill>
                          <a:schemeClr val="dk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4" marR="23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Scala Sans OT" panose="020B05040301010201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50" kern="1200" dirty="0">
                        <a:solidFill>
                          <a:schemeClr val="dk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4" marR="23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Scala Sans OT" panose="020B05040301010201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50" kern="1200" dirty="0">
                        <a:solidFill>
                          <a:schemeClr val="dk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4" marR="23804" marT="0" marB="0" anchor="ctr"/>
                </a:tc>
                <a:extLst>
                  <a:ext uri="{0D108BD9-81ED-4DB2-BD59-A6C34878D82A}">
                    <a16:rowId xmlns:a16="http://schemas.microsoft.com/office/drawing/2014/main" val="4262459316"/>
                  </a:ext>
                </a:extLst>
              </a:tr>
              <a:tr h="115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de-DE" sz="1050" b="1" kern="120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4" marR="23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Scala Sans OT" panose="020B0504030101020104" pitchFamily="34" charset="0"/>
                          <a:cs typeface="Times New Roman" panose="02020603050405020304" pitchFamily="18" charset="0"/>
                        </a:rPr>
                        <a:t>78,4%</a:t>
                      </a:r>
                      <a:endParaRPr lang="de-DE" sz="1050" kern="1200">
                        <a:solidFill>
                          <a:schemeClr val="dk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4" marR="23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Scala Sans OT" panose="020B0504030101020104" pitchFamily="34" charset="0"/>
                          <a:cs typeface="Times New Roman" panose="02020603050405020304" pitchFamily="18" charset="0"/>
                        </a:rPr>
                        <a:t>0,7%</a:t>
                      </a:r>
                      <a:endParaRPr lang="de-DE" sz="1050" kern="1200">
                        <a:solidFill>
                          <a:schemeClr val="dk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4" marR="23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Scala Sans OT" panose="020B0504030101020104" pitchFamily="34" charset="0"/>
                          <a:cs typeface="Times New Roman" panose="02020603050405020304" pitchFamily="18" charset="0"/>
                        </a:rPr>
                        <a:t>0,4%</a:t>
                      </a:r>
                      <a:endParaRPr lang="de-DE" sz="1050" kern="1200" dirty="0">
                        <a:solidFill>
                          <a:schemeClr val="dk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4" marR="23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Scala Sans OT" panose="020B0504030101020104" pitchFamily="34" charset="0"/>
                          <a:cs typeface="Times New Roman" panose="02020603050405020304" pitchFamily="18" charset="0"/>
                        </a:rPr>
                        <a:t>7,6%</a:t>
                      </a:r>
                      <a:endParaRPr lang="de-DE" sz="1050" kern="1200" dirty="0">
                        <a:solidFill>
                          <a:schemeClr val="dk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4" marR="23804" marT="0" marB="0" anchor="ctr"/>
                </a:tc>
                <a:extLst>
                  <a:ext uri="{0D108BD9-81ED-4DB2-BD59-A6C34878D82A}">
                    <a16:rowId xmlns:a16="http://schemas.microsoft.com/office/drawing/2014/main" val="963289331"/>
                  </a:ext>
                </a:extLst>
              </a:tr>
              <a:tr h="115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de-DE" sz="1050" b="1" kern="120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4" marR="23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Scala Sans OT" panose="020B0504030101020104" pitchFamily="34" charset="0"/>
                          <a:cs typeface="Times New Roman" panose="02020603050405020304" pitchFamily="18" charset="0"/>
                        </a:rPr>
                        <a:t>54,8%</a:t>
                      </a:r>
                      <a:endParaRPr lang="de-DE" sz="1050" kern="1200" dirty="0">
                        <a:solidFill>
                          <a:schemeClr val="dk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4" marR="23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Scala Sans OT" panose="020B0504030101020104" pitchFamily="34" charset="0"/>
                          <a:cs typeface="Times New Roman" panose="02020603050405020304" pitchFamily="18" charset="0"/>
                        </a:rPr>
                        <a:t>0,8%</a:t>
                      </a:r>
                      <a:endParaRPr lang="de-DE" sz="1050" kern="1200" dirty="0">
                        <a:solidFill>
                          <a:schemeClr val="dk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4" marR="23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Scala Sans OT" panose="020B0504030101020104" pitchFamily="34" charset="0"/>
                          <a:cs typeface="Times New Roman" panose="02020603050405020304" pitchFamily="18" charset="0"/>
                        </a:rPr>
                        <a:t>0,9%</a:t>
                      </a:r>
                      <a:endParaRPr lang="de-DE" sz="1050" kern="1200" dirty="0">
                        <a:solidFill>
                          <a:schemeClr val="dk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4" marR="23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Scala Sans OT" panose="020B0504030101020104" pitchFamily="34" charset="0"/>
                          <a:cs typeface="Times New Roman" panose="02020603050405020304" pitchFamily="18" charset="0"/>
                        </a:rPr>
                        <a:t>25,5%</a:t>
                      </a:r>
                      <a:endParaRPr lang="de-DE" sz="1050" kern="1200" dirty="0">
                        <a:solidFill>
                          <a:schemeClr val="dk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04" marR="23804" marT="0" marB="0" anchor="ctr"/>
                </a:tc>
                <a:extLst>
                  <a:ext uri="{0D108BD9-81ED-4DB2-BD59-A6C34878D82A}">
                    <a16:rowId xmlns:a16="http://schemas.microsoft.com/office/drawing/2014/main" val="1967620261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BF50AED5-0914-4803-9C3D-1177F2C4D1B8}"/>
              </a:ext>
            </a:extLst>
          </p:cNvPr>
          <p:cNvSpPr txBox="1"/>
          <p:nvPr/>
        </p:nvSpPr>
        <p:spPr>
          <a:xfrm>
            <a:off x="156721" y="1249073"/>
            <a:ext cx="1338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Genomseq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(Stichprobe)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F8C01CC-0E39-4350-88C1-7CFD9D5B58CF}"/>
              </a:ext>
            </a:extLst>
          </p:cNvPr>
          <p:cNvSpPr txBox="1"/>
          <p:nvPr/>
        </p:nvSpPr>
        <p:spPr>
          <a:xfrm>
            <a:off x="156720" y="2327793"/>
            <a:ext cx="1355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RKI Testzahl-</a:t>
            </a:r>
            <a:br>
              <a:rPr lang="de-DE" dirty="0"/>
            </a:br>
            <a:r>
              <a:rPr lang="de-DE" dirty="0" err="1"/>
              <a:t>erfassung</a:t>
            </a:r>
            <a:endParaRPr lang="de-DE" dirty="0"/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7C370BF1-3D39-41B4-A1A1-4B478CDB0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57634"/>
              </p:ext>
            </p:extLst>
          </p:nvPr>
        </p:nvGraphicFramePr>
        <p:xfrm>
          <a:off x="1576496" y="3548694"/>
          <a:ext cx="7378700" cy="1058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0532">
                  <a:extLst>
                    <a:ext uri="{9D8B030D-6E8A-4147-A177-3AD203B41FA5}">
                      <a16:colId xmlns:a16="http://schemas.microsoft.com/office/drawing/2014/main" val="3595258273"/>
                    </a:ext>
                  </a:extLst>
                </a:gridCol>
                <a:gridCol w="1615935">
                  <a:extLst>
                    <a:ext uri="{9D8B030D-6E8A-4147-A177-3AD203B41FA5}">
                      <a16:colId xmlns:a16="http://schemas.microsoft.com/office/drawing/2014/main" val="4248662983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51220529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4083187979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715696317"/>
                    </a:ext>
                  </a:extLst>
                </a:gridCol>
              </a:tblGrid>
              <a:tr h="14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KW 2021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B.1.1.7 (Alpha)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B.1.351 (Beta)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P.1 (Gamma)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B.1.617.2 (Delta)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70368"/>
                  </a:ext>
                </a:extLst>
              </a:tr>
              <a:tr h="14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%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%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%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%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55878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759713351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923762952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4432466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724002661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96DB1996-7539-4AD2-9C43-1F08FEC230DD}"/>
              </a:ext>
            </a:extLst>
          </p:cNvPr>
          <p:cNvSpPr txBox="1"/>
          <p:nvPr/>
        </p:nvSpPr>
        <p:spPr>
          <a:xfrm>
            <a:off x="203684" y="3659302"/>
            <a:ext cx="119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IfSG-Daten</a:t>
            </a:r>
          </a:p>
        </p:txBody>
      </p:sp>
    </p:spTree>
    <p:extLst>
      <p:ext uri="{BB962C8B-B14F-4D97-AF65-F5344CB8AC3E}">
        <p14:creationId xmlns:p14="http://schemas.microsoft.com/office/powerpoint/2010/main" val="2561745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0305D62A-48C8-4CFF-92B5-65B8C3032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44" y="876595"/>
            <a:ext cx="7892321" cy="4027423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D1339DC-2793-4FA0-BA26-6B61B9D4A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B8E1774-2662-4532-A39B-E89EEFEE8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1828DF-6666-4610-8AF0-093D73D9B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75404C2-0319-4E0D-B131-504C1161A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9482"/>
            <a:ext cx="7983646" cy="714291"/>
          </a:xfrm>
        </p:spPr>
        <p:txBody>
          <a:bodyPr/>
          <a:lstStyle/>
          <a:p>
            <a:r>
              <a:rPr lang="de-DE" dirty="0"/>
              <a:t>Entwicklung der Fallzahlen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94B75FD0-DFC8-41CE-B41A-5BF869190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247326"/>
              </p:ext>
            </p:extLst>
          </p:nvPr>
        </p:nvGraphicFramePr>
        <p:xfrm>
          <a:off x="4370693" y="281712"/>
          <a:ext cx="4570938" cy="1045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4608">
                  <a:extLst>
                    <a:ext uri="{9D8B030D-6E8A-4147-A177-3AD203B41FA5}">
                      <a16:colId xmlns:a16="http://schemas.microsoft.com/office/drawing/2014/main" val="1355499333"/>
                    </a:ext>
                  </a:extLst>
                </a:gridCol>
                <a:gridCol w="549055">
                  <a:extLst>
                    <a:ext uri="{9D8B030D-6E8A-4147-A177-3AD203B41FA5}">
                      <a16:colId xmlns:a16="http://schemas.microsoft.com/office/drawing/2014/main" val="306069899"/>
                    </a:ext>
                  </a:extLst>
                </a:gridCol>
                <a:gridCol w="549555">
                  <a:extLst>
                    <a:ext uri="{9D8B030D-6E8A-4147-A177-3AD203B41FA5}">
                      <a16:colId xmlns:a16="http://schemas.microsoft.com/office/drawing/2014/main" val="1471037105"/>
                    </a:ext>
                  </a:extLst>
                </a:gridCol>
                <a:gridCol w="549555">
                  <a:extLst>
                    <a:ext uri="{9D8B030D-6E8A-4147-A177-3AD203B41FA5}">
                      <a16:colId xmlns:a16="http://schemas.microsoft.com/office/drawing/2014/main" val="964195473"/>
                    </a:ext>
                  </a:extLst>
                </a:gridCol>
                <a:gridCol w="549055">
                  <a:extLst>
                    <a:ext uri="{9D8B030D-6E8A-4147-A177-3AD203B41FA5}">
                      <a16:colId xmlns:a16="http://schemas.microsoft.com/office/drawing/2014/main" val="3956290813"/>
                    </a:ext>
                  </a:extLst>
                </a:gridCol>
                <a:gridCol w="549555">
                  <a:extLst>
                    <a:ext uri="{9D8B030D-6E8A-4147-A177-3AD203B41FA5}">
                      <a16:colId xmlns:a16="http://schemas.microsoft.com/office/drawing/2014/main" val="2037910340"/>
                    </a:ext>
                  </a:extLst>
                </a:gridCol>
                <a:gridCol w="549555">
                  <a:extLst>
                    <a:ext uri="{9D8B030D-6E8A-4147-A177-3AD203B41FA5}">
                      <a16:colId xmlns:a16="http://schemas.microsoft.com/office/drawing/2014/main" val="3651750429"/>
                    </a:ext>
                  </a:extLst>
                </a:gridCol>
              </a:tblGrid>
              <a:tr h="227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in 2021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19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20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21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22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23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24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2832162"/>
                  </a:ext>
                </a:extLst>
              </a:tr>
              <a:tr h="408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7-Tages-Inzidenz B.1.1.7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76,1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58,0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32,8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21,2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12,6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4,8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2792983"/>
                  </a:ext>
                </a:extLst>
              </a:tr>
              <a:tr h="408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7-Tages-Inzidenz B.1.617.2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2,2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1,9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1,3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2,0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2,9</a:t>
                      </a:r>
                      <a:endParaRPr lang="de-DE" sz="110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3,2</a:t>
                      </a:r>
                      <a:endParaRPr lang="de-DE" sz="110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7906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486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D1A9B9C-1764-49AF-8CDE-B784795BD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A4F857-B3F3-4C63-A44C-5E79154D3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0FB4673-456B-4552-8F17-E01CD4A30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16285A9-CFA7-4A10-9076-81CEAA573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155EA5A-1860-4BDB-BD52-333BA64F0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Estimated</a:t>
            </a:r>
            <a:r>
              <a:rPr lang="de-DE" dirty="0"/>
              <a:t> </a:t>
            </a:r>
            <a:r>
              <a:rPr lang="de-DE" dirty="0" err="1"/>
              <a:t>incidence</a:t>
            </a:r>
            <a:r>
              <a:rPr lang="de-DE" dirty="0"/>
              <a:t> per 100.00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alpha</a:t>
            </a:r>
            <a:r>
              <a:rPr lang="de-DE" dirty="0"/>
              <a:t> and </a:t>
            </a:r>
            <a:r>
              <a:rPr lang="de-DE"/>
              <a:t>delta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9ED2249-5C44-4317-96AA-69E592C48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386"/>
            <a:ext cx="9144000" cy="145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49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8E4772-EEEA-4B7D-B56E-04430AAC1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A0D769-E37B-46F3-8C07-4ACF35BC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36486C1-C9B2-4AD0-B388-77B926864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87C59CB-28EA-4617-BAF2-9EBC060F2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398" y="197948"/>
            <a:ext cx="7983646" cy="714291"/>
          </a:xfrm>
        </p:spPr>
        <p:txBody>
          <a:bodyPr/>
          <a:lstStyle/>
          <a:p>
            <a:r>
              <a:rPr lang="de-DE" dirty="0"/>
              <a:t>Alpha and Delta on </a:t>
            </a:r>
            <a:r>
              <a:rPr lang="de-DE" dirty="0" err="1"/>
              <a:t>hospitalized</a:t>
            </a:r>
            <a:r>
              <a:rPr lang="de-DE" dirty="0"/>
              <a:t> </a:t>
            </a:r>
            <a:r>
              <a:rPr lang="de-DE" dirty="0" err="1"/>
              <a:t>cases</a:t>
            </a:r>
            <a:r>
              <a:rPr lang="de-DE" dirty="0"/>
              <a:t> (</a:t>
            </a:r>
            <a:r>
              <a:rPr lang="de-DE" dirty="0" err="1"/>
              <a:t>cw</a:t>
            </a:r>
            <a:r>
              <a:rPr lang="de-DE" dirty="0"/>
              <a:t> 22-25)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FD98666-4A73-447F-813A-17B7270A9E9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69" y="1106759"/>
            <a:ext cx="6902504" cy="3581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3273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B7628AC-DFDA-43BB-A3FC-37779602AC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11CDEC-5BFA-442C-BA49-CAE2370B2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F84EBDC-269B-4D4F-801D-9059A796C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3EF581-9186-494E-85AF-869E1764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7196B9-B52E-4843-AD0B-8CCDEFD9A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85" y="221201"/>
            <a:ext cx="7983646" cy="714291"/>
          </a:xfrm>
        </p:spPr>
        <p:txBody>
          <a:bodyPr/>
          <a:lstStyle/>
          <a:p>
            <a:r>
              <a:rPr lang="de-DE" dirty="0" err="1"/>
              <a:t>Notification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7D03CB7-EC01-42B7-96F9-11C888AB3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18" y="1093806"/>
            <a:ext cx="7565180" cy="373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35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EFD92A4-71EA-4152-8AB6-64D323782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106C2B-3492-4797-9B43-37961890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60D049D-C2AD-4AD6-8E45-EC5C5E5E3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20FEA13-EDCE-43E1-A4C0-EE45F57B2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542"/>
            <a:ext cx="7983646" cy="714291"/>
          </a:xfrm>
        </p:spPr>
        <p:txBody>
          <a:bodyPr/>
          <a:lstStyle/>
          <a:p>
            <a:r>
              <a:rPr lang="de-DE" dirty="0"/>
              <a:t>IfSG: Vergleich Alpha (links) vs. Delta (rechts)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4EFA2C5-9C40-4697-A049-9FF954DE41D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83"/>
          <a:stretch/>
        </p:blipFill>
        <p:spPr bwMode="auto">
          <a:xfrm>
            <a:off x="580177" y="944834"/>
            <a:ext cx="7983646" cy="38224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762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EFD92A4-71EA-4152-8AB6-64D323782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106C2B-3492-4797-9B43-37961890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60D049D-C2AD-4AD6-8E45-EC5C5E5E3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20FEA13-EDCE-43E1-A4C0-EE45F57B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Ausbrüche: Vergleich Alpha vs. Delta (MW22-25)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5C68853-EC00-4DFC-9E62-1D162CE8B3F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9" y="1216567"/>
            <a:ext cx="5420372" cy="3832704"/>
          </a:xfrm>
          <a:prstGeom prst="rect">
            <a:avLst/>
          </a:prstGeom>
          <a:noFill/>
        </p:spPr>
      </p:pic>
      <p:sp>
        <p:nvSpPr>
          <p:cNvPr id="10" name="Textplatzhalter 1">
            <a:extLst>
              <a:ext uri="{FF2B5EF4-FFF2-40B4-BE49-F238E27FC236}">
                <a16:creationId xmlns:a16="http://schemas.microsoft.com/office/drawing/2014/main" id="{92337776-5050-4D48-9598-C8599E2FB7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281" y="1352695"/>
            <a:ext cx="3691719" cy="3244635"/>
          </a:xfrm>
        </p:spPr>
        <p:txBody>
          <a:bodyPr>
            <a:normAutofit/>
          </a:bodyPr>
          <a:lstStyle/>
          <a:p>
            <a:r>
              <a:rPr lang="de-DE" dirty="0"/>
              <a:t>Alpha: 1751 Ausbrüche 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mean</a:t>
            </a:r>
            <a:r>
              <a:rPr lang="de-DE" dirty="0"/>
              <a:t>: 2,4 Fälle/Ausbruch)</a:t>
            </a:r>
          </a:p>
          <a:p>
            <a:r>
              <a:rPr lang="de-DE" dirty="0"/>
              <a:t>Delta: 307 Ausbrüche 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mean</a:t>
            </a:r>
            <a:r>
              <a:rPr lang="de-DE" dirty="0"/>
              <a:t>: 2,9 Fälle /Ausbruch)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9418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</Words>
  <Application>Microsoft Office PowerPoint</Application>
  <PresentationFormat>Bildschirmpräsentation (16:9)</PresentationFormat>
  <Paragraphs>206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Calibri</vt:lpstr>
      <vt:lpstr>ＭＳ 明朝</vt:lpstr>
      <vt:lpstr>Scala Sans OT</vt:lpstr>
      <vt:lpstr>Times New Roman</vt:lpstr>
      <vt:lpstr>Wingdings</vt:lpstr>
      <vt:lpstr>Office-Design</vt:lpstr>
      <vt:lpstr>Delta-Variante in Deutschland  aktuelle Situation  </vt:lpstr>
      <vt:lpstr>VOC – Anteile in Stichprobe der Genomsequenzierung</vt:lpstr>
      <vt:lpstr>Übersicht VOC in Erhebungssystemen</vt:lpstr>
      <vt:lpstr>Entwicklung der Fallzahlen</vt:lpstr>
      <vt:lpstr>Estimated incidence per 100.00 for alpha and delta</vt:lpstr>
      <vt:lpstr>Alpha and Delta on hospitalized cases (cw 22-25)</vt:lpstr>
      <vt:lpstr>Notification</vt:lpstr>
      <vt:lpstr>IfSG: Vergleich Alpha (links) vs. Delta (rechts)</vt:lpstr>
      <vt:lpstr>Ausbrüche: Vergleich Alpha vs. Delta (MW22-25)</vt:lpstr>
      <vt:lpstr>VOC &amp; VOI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638</cp:revision>
  <dcterms:created xsi:type="dcterms:W3CDTF">2015-11-02T12:29:13Z</dcterms:created>
  <dcterms:modified xsi:type="dcterms:W3CDTF">2021-07-01T08:35:06Z</dcterms:modified>
</cp:coreProperties>
</file>