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1" r:id="rId2"/>
    <p:sldId id="727" r:id="rId3"/>
    <p:sldId id="728" r:id="rId4"/>
    <p:sldId id="264" r:id="rId5"/>
    <p:sldId id="743" r:id="rId6"/>
    <p:sldId id="266" r:id="rId7"/>
    <p:sldId id="742" r:id="rId8"/>
    <p:sldId id="740" r:id="rId9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85" autoAdjust="0"/>
    <p:restoredTop sz="93737" autoAdjust="0"/>
  </p:normalViewPr>
  <p:slideViewPr>
    <p:cSldViewPr snapToGrid="0" snapToObjects="1">
      <p:cViewPr>
        <p:scale>
          <a:sx n="125" d="100"/>
          <a:sy n="125" d="100"/>
        </p:scale>
        <p:origin x="762" y="7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rki.local\daten\Wissdaten\RKI_nCoV-Lage\3.Kommunikation\3.7.Lageberichte\2021-06-29\Lagebericht_Dienstag_2021-06-29.xlsm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rki.local\daten\Wissdaten\RKI_nCoV-Lage\3.Kommunikation\3.7.Lageberichte\2021-06-29\Lagebericht_Dienstag_2021-06-29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764129483814525"/>
          <c:y val="4.214129483814523E-2"/>
          <c:w val="0.84790485564304463"/>
          <c:h val="0.77148512685914261"/>
        </c:manualLayout>
      </c:layout>
      <c:lineChart>
        <c:grouping val="standard"/>
        <c:varyColors val="0"/>
        <c:ser>
          <c:idx val="0"/>
          <c:order val="0"/>
          <c:tx>
            <c:strRef>
              <c:f>'Demografische_Verteilung (2)'!$C$5</c:f>
              <c:strCache>
                <c:ptCount val="1"/>
                <c:pt idx="0">
                  <c:v>0 - 4 Jährige</c:v>
                </c:pt>
              </c:strCache>
            </c:strRef>
          </c:tx>
          <c:marker>
            <c:symbol val="none"/>
          </c:marker>
          <c:cat>
            <c:strRef>
              <c:f>'Demografische_Verteilung (2)'!$B$15:$B$83</c:f>
              <c:strCache>
                <c:ptCount val="69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29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  <c:pt idx="40">
                  <c:v>50</c:v>
                </c:pt>
                <c:pt idx="41">
                  <c:v>51</c:v>
                </c:pt>
                <c:pt idx="42">
                  <c:v>52</c:v>
                </c:pt>
                <c:pt idx="43">
                  <c:v>53</c:v>
                </c:pt>
                <c:pt idx="44">
                  <c:v>01</c:v>
                </c:pt>
                <c:pt idx="45">
                  <c:v>02</c:v>
                </c:pt>
                <c:pt idx="46">
                  <c:v>03</c:v>
                </c:pt>
                <c:pt idx="47">
                  <c:v>04</c:v>
                </c:pt>
                <c:pt idx="48">
                  <c:v>05</c:v>
                </c:pt>
                <c:pt idx="49">
                  <c:v>06</c:v>
                </c:pt>
                <c:pt idx="50">
                  <c:v>07</c:v>
                </c:pt>
                <c:pt idx="51">
                  <c:v>08</c:v>
                </c:pt>
                <c:pt idx="52">
                  <c:v>09</c:v>
                </c:pt>
                <c:pt idx="53">
                  <c:v>10</c:v>
                </c:pt>
                <c:pt idx="54">
                  <c:v>11</c:v>
                </c:pt>
                <c:pt idx="55">
                  <c:v>12</c:v>
                </c:pt>
                <c:pt idx="56">
                  <c:v>13</c:v>
                </c:pt>
                <c:pt idx="57">
                  <c:v>14</c:v>
                </c:pt>
                <c:pt idx="58">
                  <c:v>15</c:v>
                </c:pt>
                <c:pt idx="59">
                  <c:v>16</c:v>
                </c:pt>
                <c:pt idx="60">
                  <c:v>17</c:v>
                </c:pt>
                <c:pt idx="61">
                  <c:v>18</c:v>
                </c:pt>
                <c:pt idx="62">
                  <c:v>19</c:v>
                </c:pt>
                <c:pt idx="63">
                  <c:v>20</c:v>
                </c:pt>
                <c:pt idx="64">
                  <c:v>21</c:v>
                </c:pt>
                <c:pt idx="65">
                  <c:v>22</c:v>
                </c:pt>
                <c:pt idx="66">
                  <c:v>23</c:v>
                </c:pt>
                <c:pt idx="67">
                  <c:v>24</c:v>
                </c:pt>
                <c:pt idx="68">
                  <c:v>25</c:v>
                </c:pt>
              </c:strCache>
            </c:strRef>
          </c:cat>
          <c:val>
            <c:numRef>
              <c:f>'Demografische_Verteilung (2)'!$C$15:$C$83</c:f>
              <c:numCache>
                <c:formatCode>0.00</c:formatCode>
                <c:ptCount val="69"/>
                <c:pt idx="0">
                  <c:v>0.2271937832</c:v>
                </c:pt>
                <c:pt idx="1">
                  <c:v>0.88353137900000001</c:v>
                </c:pt>
                <c:pt idx="2">
                  <c:v>3.6098567770000001</c:v>
                </c:pt>
                <c:pt idx="3">
                  <c:v>6.3866696825</c:v>
                </c:pt>
                <c:pt idx="4">
                  <c:v>6.8158134950999996</c:v>
                </c:pt>
                <c:pt idx="5">
                  <c:v>5.9827696235000003</c:v>
                </c:pt>
                <c:pt idx="6">
                  <c:v>3.9885130822999999</c:v>
                </c:pt>
                <c:pt idx="7">
                  <c:v>4.6700944317999999</c:v>
                </c:pt>
                <c:pt idx="8">
                  <c:v>3.3574192402</c:v>
                </c:pt>
                <c:pt idx="9">
                  <c:v>3.4836380085999998</c:v>
                </c:pt>
                <c:pt idx="10">
                  <c:v>2.9282754275</c:v>
                </c:pt>
                <c:pt idx="11">
                  <c:v>3.0797379496000001</c:v>
                </c:pt>
                <c:pt idx="12">
                  <c:v>2.1962065705999998</c:v>
                </c:pt>
                <c:pt idx="13">
                  <c:v>2.7010816443999999</c:v>
                </c:pt>
                <c:pt idx="14">
                  <c:v>2.8020566590999998</c:v>
                </c:pt>
                <c:pt idx="15">
                  <c:v>4.0137568359999998</c:v>
                </c:pt>
                <c:pt idx="16">
                  <c:v>3.4331505012000001</c:v>
                </c:pt>
                <c:pt idx="17">
                  <c:v>3.6098567770000001</c:v>
                </c:pt>
                <c:pt idx="18">
                  <c:v>3.7108317918</c:v>
                </c:pt>
                <c:pt idx="19">
                  <c:v>3.534125516</c:v>
                </c:pt>
                <c:pt idx="20">
                  <c:v>4.0642443434000004</c:v>
                </c:pt>
                <c:pt idx="21">
                  <c:v>3.7865630528000001</c:v>
                </c:pt>
                <c:pt idx="22">
                  <c:v>4.7458256928999996</c:v>
                </c:pt>
                <c:pt idx="23">
                  <c:v>6.9420322634999998</c:v>
                </c:pt>
                <c:pt idx="24">
                  <c:v>7.1439822929999997</c:v>
                </c:pt>
                <c:pt idx="25">
                  <c:v>5.6293570719000003</c:v>
                </c:pt>
                <c:pt idx="26">
                  <c:v>5.7050883328999999</c:v>
                </c:pt>
                <c:pt idx="27">
                  <c:v>5.7050883328999999</c:v>
                </c:pt>
                <c:pt idx="28">
                  <c:v>7.3206885687999996</c:v>
                </c:pt>
                <c:pt idx="29">
                  <c:v>7.5731261057000001</c:v>
                </c:pt>
                <c:pt idx="30">
                  <c:v>8.2294637015000003</c:v>
                </c:pt>
                <c:pt idx="31">
                  <c:v>13.2024831776</c:v>
                </c:pt>
                <c:pt idx="32">
                  <c:v>22.391209519099998</c:v>
                </c:pt>
                <c:pt idx="33">
                  <c:v>36.754905366199999</c:v>
                </c:pt>
                <c:pt idx="34">
                  <c:v>56.318814472500002</c:v>
                </c:pt>
                <c:pt idx="35">
                  <c:v>61.014152658100002</c:v>
                </c:pt>
                <c:pt idx="36">
                  <c:v>60.963665150700002</c:v>
                </c:pt>
                <c:pt idx="37">
                  <c:v>59.979158757</c:v>
                </c:pt>
                <c:pt idx="38">
                  <c:v>58.615996057899999</c:v>
                </c:pt>
                <c:pt idx="39">
                  <c:v>58.186852245300003</c:v>
                </c:pt>
                <c:pt idx="40">
                  <c:v>67.249359818399995</c:v>
                </c:pt>
                <c:pt idx="41">
                  <c:v>78.230392671600001</c:v>
                </c:pt>
                <c:pt idx="42">
                  <c:v>53.289564030299999</c:v>
                </c:pt>
                <c:pt idx="43">
                  <c:v>38.597699385299997</c:v>
                </c:pt>
                <c:pt idx="44">
                  <c:v>48.013619509999998</c:v>
                </c:pt>
                <c:pt idx="45">
                  <c:v>46.9028943478</c:v>
                </c:pt>
                <c:pt idx="46">
                  <c:v>42.8134062508</c:v>
                </c:pt>
                <c:pt idx="47">
                  <c:v>38.622943138899998</c:v>
                </c:pt>
                <c:pt idx="48">
                  <c:v>38.092824311599998</c:v>
                </c:pt>
                <c:pt idx="49">
                  <c:v>34.028579968199999</c:v>
                </c:pt>
                <c:pt idx="50">
                  <c:v>34.7858925787</c:v>
                </c:pt>
                <c:pt idx="51">
                  <c:v>47.5844756973</c:v>
                </c:pt>
                <c:pt idx="52">
                  <c:v>59.903427495899997</c:v>
                </c:pt>
                <c:pt idx="53">
                  <c:v>75.554554780999993</c:v>
                </c:pt>
                <c:pt idx="54">
                  <c:v>102.1867149193</c:v>
                </c:pt>
                <c:pt idx="55">
                  <c:v>126.9508372848</c:v>
                </c:pt>
                <c:pt idx="56">
                  <c:v>112.8395789746</c:v>
                </c:pt>
                <c:pt idx="57">
                  <c:v>101.68183984549999</c:v>
                </c:pt>
                <c:pt idx="58">
                  <c:v>128.44021875230001</c:v>
                </c:pt>
                <c:pt idx="59">
                  <c:v>141.03685184139999</c:v>
                </c:pt>
                <c:pt idx="60">
                  <c:v>127.8596124175</c:v>
                </c:pt>
                <c:pt idx="61">
                  <c:v>103.9032901699</c:v>
                </c:pt>
                <c:pt idx="62">
                  <c:v>74.8729734315</c:v>
                </c:pt>
                <c:pt idx="63">
                  <c:v>58.212095998999999</c:v>
                </c:pt>
                <c:pt idx="64">
                  <c:v>35.770398972499997</c:v>
                </c:pt>
                <c:pt idx="65">
                  <c:v>25.7991162667</c:v>
                </c:pt>
                <c:pt idx="66">
                  <c:v>15.499664763</c:v>
                </c:pt>
                <c:pt idx="67">
                  <c:v>9.5926264005000004</c:v>
                </c:pt>
                <c:pt idx="68">
                  <c:v>6.4119134360999999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6A7-488F-99B6-E29513EDC779}"/>
            </c:ext>
          </c:extLst>
        </c:ser>
        <c:ser>
          <c:idx val="1"/>
          <c:order val="1"/>
          <c:tx>
            <c:strRef>
              <c:f>'Demografische_Verteilung (2)'!$D$5</c:f>
              <c:strCache>
                <c:ptCount val="1"/>
                <c:pt idx="0">
                  <c:v>5 - 14 Jährige</c:v>
                </c:pt>
              </c:strCache>
            </c:strRef>
          </c:tx>
          <c:marker>
            <c:symbol val="none"/>
          </c:marker>
          <c:cat>
            <c:strRef>
              <c:f>'Demografische_Verteilung (2)'!$B$15:$B$83</c:f>
              <c:strCache>
                <c:ptCount val="69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29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  <c:pt idx="40">
                  <c:v>50</c:v>
                </c:pt>
                <c:pt idx="41">
                  <c:v>51</c:v>
                </c:pt>
                <c:pt idx="42">
                  <c:v>52</c:v>
                </c:pt>
                <c:pt idx="43">
                  <c:v>53</c:v>
                </c:pt>
                <c:pt idx="44">
                  <c:v>01</c:v>
                </c:pt>
                <c:pt idx="45">
                  <c:v>02</c:v>
                </c:pt>
                <c:pt idx="46">
                  <c:v>03</c:v>
                </c:pt>
                <c:pt idx="47">
                  <c:v>04</c:v>
                </c:pt>
                <c:pt idx="48">
                  <c:v>05</c:v>
                </c:pt>
                <c:pt idx="49">
                  <c:v>06</c:v>
                </c:pt>
                <c:pt idx="50">
                  <c:v>07</c:v>
                </c:pt>
                <c:pt idx="51">
                  <c:v>08</c:v>
                </c:pt>
                <c:pt idx="52">
                  <c:v>09</c:v>
                </c:pt>
                <c:pt idx="53">
                  <c:v>10</c:v>
                </c:pt>
                <c:pt idx="54">
                  <c:v>11</c:v>
                </c:pt>
                <c:pt idx="55">
                  <c:v>12</c:v>
                </c:pt>
                <c:pt idx="56">
                  <c:v>13</c:v>
                </c:pt>
                <c:pt idx="57">
                  <c:v>14</c:v>
                </c:pt>
                <c:pt idx="58">
                  <c:v>15</c:v>
                </c:pt>
                <c:pt idx="59">
                  <c:v>16</c:v>
                </c:pt>
                <c:pt idx="60">
                  <c:v>17</c:v>
                </c:pt>
                <c:pt idx="61">
                  <c:v>18</c:v>
                </c:pt>
                <c:pt idx="62">
                  <c:v>19</c:v>
                </c:pt>
                <c:pt idx="63">
                  <c:v>20</c:v>
                </c:pt>
                <c:pt idx="64">
                  <c:v>21</c:v>
                </c:pt>
                <c:pt idx="65">
                  <c:v>22</c:v>
                </c:pt>
                <c:pt idx="66">
                  <c:v>23</c:v>
                </c:pt>
                <c:pt idx="67">
                  <c:v>24</c:v>
                </c:pt>
                <c:pt idx="68">
                  <c:v>25</c:v>
                </c:pt>
              </c:strCache>
            </c:strRef>
          </c:cat>
          <c:val>
            <c:numRef>
              <c:f>'Demografische_Verteilung (2)'!$D$15:$D$83</c:f>
              <c:numCache>
                <c:formatCode>0.00</c:formatCode>
                <c:ptCount val="69"/>
                <c:pt idx="0">
                  <c:v>0.39031570209999999</c:v>
                </c:pt>
                <c:pt idx="1">
                  <c:v>2.1400067806999998</c:v>
                </c:pt>
                <c:pt idx="2">
                  <c:v>5.6932255864999997</c:v>
                </c:pt>
                <c:pt idx="3">
                  <c:v>8.4388946635999993</c:v>
                </c:pt>
                <c:pt idx="4">
                  <c:v>9.7040559051000006</c:v>
                </c:pt>
                <c:pt idx="5">
                  <c:v>7.2814067192999996</c:v>
                </c:pt>
                <c:pt idx="6">
                  <c:v>5.3432873706999997</c:v>
                </c:pt>
                <c:pt idx="7">
                  <c:v>4.6030334529000001</c:v>
                </c:pt>
                <c:pt idx="8">
                  <c:v>3.4455455086</c:v>
                </c:pt>
                <c:pt idx="9">
                  <c:v>3.1090664549999998</c:v>
                </c:pt>
                <c:pt idx="10">
                  <c:v>3.0821481306999998</c:v>
                </c:pt>
                <c:pt idx="11">
                  <c:v>2.5034041586</c:v>
                </c:pt>
                <c:pt idx="12">
                  <c:v>3.1225256172</c:v>
                </c:pt>
                <c:pt idx="13">
                  <c:v>2.7322099149999999</c:v>
                </c:pt>
                <c:pt idx="14">
                  <c:v>3.2571172385999998</c:v>
                </c:pt>
                <c:pt idx="15">
                  <c:v>4.9529716686</c:v>
                </c:pt>
                <c:pt idx="16">
                  <c:v>3.8224020485999999</c:v>
                </c:pt>
                <c:pt idx="17">
                  <c:v>3.0552298063999999</c:v>
                </c:pt>
                <c:pt idx="18">
                  <c:v>2.9340973471999998</c:v>
                </c:pt>
                <c:pt idx="19">
                  <c:v>3.8224020485999999</c:v>
                </c:pt>
                <c:pt idx="20">
                  <c:v>4.6030334529000001</c:v>
                </c:pt>
                <c:pt idx="21">
                  <c:v>6.0566229642999998</c:v>
                </c:pt>
                <c:pt idx="22">
                  <c:v>8.7215370686</c:v>
                </c:pt>
                <c:pt idx="23">
                  <c:v>12.8669590086</c:v>
                </c:pt>
                <c:pt idx="24">
                  <c:v>12.8534998465</c:v>
                </c:pt>
                <c:pt idx="25">
                  <c:v>11.238400389300001</c:v>
                </c:pt>
                <c:pt idx="26">
                  <c:v>10.1347490936</c:v>
                </c:pt>
                <c:pt idx="27">
                  <c:v>11.0768904436</c:v>
                </c:pt>
                <c:pt idx="28">
                  <c:v>11.7633077129</c:v>
                </c:pt>
                <c:pt idx="29">
                  <c:v>13.0823056029</c:v>
                </c:pt>
                <c:pt idx="30">
                  <c:v>15.383822329399999</c:v>
                </c:pt>
                <c:pt idx="31">
                  <c:v>23.768880344399999</c:v>
                </c:pt>
                <c:pt idx="32">
                  <c:v>35.289923138799999</c:v>
                </c:pt>
                <c:pt idx="33">
                  <c:v>61.656421776800002</c:v>
                </c:pt>
                <c:pt idx="34">
                  <c:v>92.504821408400005</c:v>
                </c:pt>
                <c:pt idx="35">
                  <c:v>109.5441206813</c:v>
                </c:pt>
                <c:pt idx="36">
                  <c:v>120.55371531420001</c:v>
                </c:pt>
                <c:pt idx="37">
                  <c:v>124.05309747139999</c:v>
                </c:pt>
                <c:pt idx="38">
                  <c:v>121.1728367728</c:v>
                </c:pt>
                <c:pt idx="39">
                  <c:v>119.03282999210001</c:v>
                </c:pt>
                <c:pt idx="40">
                  <c:v>134.03979578139999</c:v>
                </c:pt>
                <c:pt idx="41">
                  <c:v>129.1675790857</c:v>
                </c:pt>
                <c:pt idx="42">
                  <c:v>86.219392687600006</c:v>
                </c:pt>
                <c:pt idx="43">
                  <c:v>61.817931722499999</c:v>
                </c:pt>
                <c:pt idx="44">
                  <c:v>77.053703268299998</c:v>
                </c:pt>
                <c:pt idx="45">
                  <c:v>66.097945283900003</c:v>
                </c:pt>
                <c:pt idx="46">
                  <c:v>55.586339650299998</c:v>
                </c:pt>
                <c:pt idx="47">
                  <c:v>47.4031690674</c:v>
                </c:pt>
                <c:pt idx="48">
                  <c:v>44.751714125200003</c:v>
                </c:pt>
                <c:pt idx="49">
                  <c:v>37.699113162300002</c:v>
                </c:pt>
                <c:pt idx="50">
                  <c:v>42.019504210199997</c:v>
                </c:pt>
                <c:pt idx="51">
                  <c:v>52.261926600999999</c:v>
                </c:pt>
                <c:pt idx="52">
                  <c:v>67.820718038199999</c:v>
                </c:pt>
                <c:pt idx="53">
                  <c:v>88.184430360500002</c:v>
                </c:pt>
                <c:pt idx="54">
                  <c:v>120.43258285490001</c:v>
                </c:pt>
                <c:pt idx="55">
                  <c:v>167.36468124730001</c:v>
                </c:pt>
                <c:pt idx="56">
                  <c:v>135.10306959069999</c:v>
                </c:pt>
                <c:pt idx="57">
                  <c:v>132.86884867500001</c:v>
                </c:pt>
                <c:pt idx="58">
                  <c:v>197.13634790750001</c:v>
                </c:pt>
                <c:pt idx="59">
                  <c:v>230.99959985909999</c:v>
                </c:pt>
                <c:pt idx="60">
                  <c:v>189.12814643249999</c:v>
                </c:pt>
                <c:pt idx="61">
                  <c:v>157.7413803151</c:v>
                </c:pt>
                <c:pt idx="62">
                  <c:v>116.78514991420001</c:v>
                </c:pt>
                <c:pt idx="63">
                  <c:v>96.704079996999994</c:v>
                </c:pt>
                <c:pt idx="64">
                  <c:v>54.401933381699997</c:v>
                </c:pt>
                <c:pt idx="65">
                  <c:v>41.925290075200003</c:v>
                </c:pt>
                <c:pt idx="66">
                  <c:v>33.149916357999999</c:v>
                </c:pt>
                <c:pt idx="67">
                  <c:v>16.541310273699999</c:v>
                </c:pt>
                <c:pt idx="68">
                  <c:v>10.565442282199999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6A7-488F-99B6-E29513EDC779}"/>
            </c:ext>
          </c:extLst>
        </c:ser>
        <c:ser>
          <c:idx val="2"/>
          <c:order val="2"/>
          <c:tx>
            <c:strRef>
              <c:f>'Demografische_Verteilung (2)'!$E$5</c:f>
              <c:strCache>
                <c:ptCount val="1"/>
                <c:pt idx="0">
                  <c:v>15 - 34 Jährige</c:v>
                </c:pt>
              </c:strCache>
            </c:strRef>
          </c:tx>
          <c:marker>
            <c:symbol val="none"/>
          </c:marker>
          <c:cat>
            <c:strRef>
              <c:f>'Demografische_Verteilung (2)'!$B$15:$B$83</c:f>
              <c:strCache>
                <c:ptCount val="69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29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  <c:pt idx="40">
                  <c:v>50</c:v>
                </c:pt>
                <c:pt idx="41">
                  <c:v>51</c:v>
                </c:pt>
                <c:pt idx="42">
                  <c:v>52</c:v>
                </c:pt>
                <c:pt idx="43">
                  <c:v>53</c:v>
                </c:pt>
                <c:pt idx="44">
                  <c:v>01</c:v>
                </c:pt>
                <c:pt idx="45">
                  <c:v>02</c:v>
                </c:pt>
                <c:pt idx="46">
                  <c:v>03</c:v>
                </c:pt>
                <c:pt idx="47">
                  <c:v>04</c:v>
                </c:pt>
                <c:pt idx="48">
                  <c:v>05</c:v>
                </c:pt>
                <c:pt idx="49">
                  <c:v>06</c:v>
                </c:pt>
                <c:pt idx="50">
                  <c:v>07</c:v>
                </c:pt>
                <c:pt idx="51">
                  <c:v>08</c:v>
                </c:pt>
                <c:pt idx="52">
                  <c:v>09</c:v>
                </c:pt>
                <c:pt idx="53">
                  <c:v>10</c:v>
                </c:pt>
                <c:pt idx="54">
                  <c:v>11</c:v>
                </c:pt>
                <c:pt idx="55">
                  <c:v>12</c:v>
                </c:pt>
                <c:pt idx="56">
                  <c:v>13</c:v>
                </c:pt>
                <c:pt idx="57">
                  <c:v>14</c:v>
                </c:pt>
                <c:pt idx="58">
                  <c:v>15</c:v>
                </c:pt>
                <c:pt idx="59">
                  <c:v>16</c:v>
                </c:pt>
                <c:pt idx="60">
                  <c:v>17</c:v>
                </c:pt>
                <c:pt idx="61">
                  <c:v>18</c:v>
                </c:pt>
                <c:pt idx="62">
                  <c:v>19</c:v>
                </c:pt>
                <c:pt idx="63">
                  <c:v>20</c:v>
                </c:pt>
                <c:pt idx="64">
                  <c:v>21</c:v>
                </c:pt>
                <c:pt idx="65">
                  <c:v>22</c:v>
                </c:pt>
                <c:pt idx="66">
                  <c:v>23</c:v>
                </c:pt>
                <c:pt idx="67">
                  <c:v>24</c:v>
                </c:pt>
                <c:pt idx="68">
                  <c:v>25</c:v>
                </c:pt>
              </c:strCache>
            </c:strRef>
          </c:cat>
          <c:val>
            <c:numRef>
              <c:f>'Demografische_Verteilung (2)'!$E$15:$E$83</c:f>
              <c:numCache>
                <c:formatCode>0.00</c:formatCode>
                <c:ptCount val="69"/>
                <c:pt idx="0">
                  <c:v>1.349523077</c:v>
                </c:pt>
                <c:pt idx="1">
                  <c:v>8.3011361363000002</c:v>
                </c:pt>
                <c:pt idx="2">
                  <c:v>31.5150253441</c:v>
                </c:pt>
                <c:pt idx="3">
                  <c:v>44.623183603400001</c:v>
                </c:pt>
                <c:pt idx="4">
                  <c:v>43.017355756000001</c:v>
                </c:pt>
                <c:pt idx="5">
                  <c:v>32.770395648300003</c:v>
                </c:pt>
                <c:pt idx="6">
                  <c:v>22.460667025300001</c:v>
                </c:pt>
                <c:pt idx="7">
                  <c:v>17.036421169400001</c:v>
                </c:pt>
                <c:pt idx="8">
                  <c:v>11.0001822902</c:v>
                </c:pt>
                <c:pt idx="9">
                  <c:v>9.2845095412000003</c:v>
                </c:pt>
                <c:pt idx="10">
                  <c:v>7.2549942161000001</c:v>
                </c:pt>
                <c:pt idx="11">
                  <c:v>5.8845483007999997</c:v>
                </c:pt>
                <c:pt idx="12">
                  <c:v>5.3928615982999997</c:v>
                </c:pt>
                <c:pt idx="13">
                  <c:v>4.2734897437999999</c:v>
                </c:pt>
                <c:pt idx="14">
                  <c:v>4.3310275493999999</c:v>
                </c:pt>
                <c:pt idx="15">
                  <c:v>7.4485304713999998</c:v>
                </c:pt>
                <c:pt idx="16">
                  <c:v>5.6857813358999998</c:v>
                </c:pt>
                <c:pt idx="17">
                  <c:v>5.0685576031000004</c:v>
                </c:pt>
                <c:pt idx="18">
                  <c:v>4.5768709006000003</c:v>
                </c:pt>
                <c:pt idx="19">
                  <c:v>5.7433191414999998</c:v>
                </c:pt>
                <c:pt idx="20">
                  <c:v>7.4066847946000003</c:v>
                </c:pt>
                <c:pt idx="21">
                  <c:v>9.5198914731999995</c:v>
                </c:pt>
                <c:pt idx="22">
                  <c:v>12.590318008800001</c:v>
                </c:pt>
                <c:pt idx="23">
                  <c:v>18.019794574300001</c:v>
                </c:pt>
                <c:pt idx="24">
                  <c:v>23.888650746300002</c:v>
                </c:pt>
                <c:pt idx="25">
                  <c:v>22.193900835699999</c:v>
                </c:pt>
                <c:pt idx="26">
                  <c:v>21.534831426</c:v>
                </c:pt>
                <c:pt idx="27">
                  <c:v>22.397898510099999</c:v>
                </c:pt>
                <c:pt idx="28">
                  <c:v>27.4141490172</c:v>
                </c:pt>
                <c:pt idx="29">
                  <c:v>28.083679845999999</c:v>
                </c:pt>
                <c:pt idx="30">
                  <c:v>33.136545320300002</c:v>
                </c:pt>
                <c:pt idx="31">
                  <c:v>51.784025046700002</c:v>
                </c:pt>
                <c:pt idx="32">
                  <c:v>82.001834409899999</c:v>
                </c:pt>
                <c:pt idx="33">
                  <c:v>138.31565397080001</c:v>
                </c:pt>
                <c:pt idx="34">
                  <c:v>196.22483995990001</c:v>
                </c:pt>
                <c:pt idx="35">
                  <c:v>218.52335498759999</c:v>
                </c:pt>
                <c:pt idx="36">
                  <c:v>213.92556124859999</c:v>
                </c:pt>
                <c:pt idx="37">
                  <c:v>200.94817072929999</c:v>
                </c:pt>
                <c:pt idx="38">
                  <c:v>181.840388558</c:v>
                </c:pt>
                <c:pt idx="39">
                  <c:v>185.86280424099999</c:v>
                </c:pt>
                <c:pt idx="40">
                  <c:v>219.29750000850001</c:v>
                </c:pt>
                <c:pt idx="41">
                  <c:v>239.1428122335</c:v>
                </c:pt>
                <c:pt idx="42">
                  <c:v>180.13517722820001</c:v>
                </c:pt>
                <c:pt idx="43">
                  <c:v>163.02552612439999</c:v>
                </c:pt>
                <c:pt idx="44">
                  <c:v>207.50748056859999</c:v>
                </c:pt>
                <c:pt idx="45">
                  <c:v>164.89288945179999</c:v>
                </c:pt>
                <c:pt idx="46">
                  <c:v>125.89271866919999</c:v>
                </c:pt>
                <c:pt idx="47">
                  <c:v>103.7825091871</c:v>
                </c:pt>
                <c:pt idx="48">
                  <c:v>87.373773169800003</c:v>
                </c:pt>
                <c:pt idx="49">
                  <c:v>71.106266311599995</c:v>
                </c:pt>
                <c:pt idx="50">
                  <c:v>76.300360945099996</c:v>
                </c:pt>
                <c:pt idx="51">
                  <c:v>83.487355936499995</c:v>
                </c:pt>
                <c:pt idx="52">
                  <c:v>87.766076389800006</c:v>
                </c:pt>
                <c:pt idx="53">
                  <c:v>110.0541299983</c:v>
                </c:pt>
                <c:pt idx="54">
                  <c:v>143.09129183620001</c:v>
                </c:pt>
                <c:pt idx="55">
                  <c:v>178.1422768704</c:v>
                </c:pt>
                <c:pt idx="56">
                  <c:v>172.7180310144</c:v>
                </c:pt>
                <c:pt idx="57">
                  <c:v>192.071656537</c:v>
                </c:pt>
                <c:pt idx="58">
                  <c:v>236.8988378148</c:v>
                </c:pt>
                <c:pt idx="59">
                  <c:v>231.8355109213</c:v>
                </c:pt>
                <c:pt idx="60">
                  <c:v>198.62050495700001</c:v>
                </c:pt>
                <c:pt idx="61">
                  <c:v>160.33694138960001</c:v>
                </c:pt>
                <c:pt idx="62">
                  <c:v>112.9414816979</c:v>
                </c:pt>
                <c:pt idx="63">
                  <c:v>86.740857308100004</c:v>
                </c:pt>
                <c:pt idx="64">
                  <c:v>51.574796662700003</c:v>
                </c:pt>
                <c:pt idx="65">
                  <c:v>35.772822959000003</c:v>
                </c:pt>
                <c:pt idx="66">
                  <c:v>24.762179249599999</c:v>
                </c:pt>
                <c:pt idx="67">
                  <c:v>13.395847287300001</c:v>
                </c:pt>
                <c:pt idx="68">
                  <c:v>9.1432803820000004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6A7-488F-99B6-E29513EDC779}"/>
            </c:ext>
          </c:extLst>
        </c:ser>
        <c:ser>
          <c:idx val="3"/>
          <c:order val="3"/>
          <c:tx>
            <c:strRef>
              <c:f>'Demografische_Verteilung (2)'!$F$5</c:f>
              <c:strCache>
                <c:ptCount val="1"/>
                <c:pt idx="0">
                  <c:v>35 - 59 Jährige</c:v>
                </c:pt>
              </c:strCache>
            </c:strRef>
          </c:tx>
          <c:marker>
            <c:symbol val="none"/>
          </c:marker>
          <c:cat>
            <c:strRef>
              <c:f>'Demografische_Verteilung (2)'!$B$15:$B$83</c:f>
              <c:strCache>
                <c:ptCount val="69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29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  <c:pt idx="40">
                  <c:v>50</c:v>
                </c:pt>
                <c:pt idx="41">
                  <c:v>51</c:v>
                </c:pt>
                <c:pt idx="42">
                  <c:v>52</c:v>
                </c:pt>
                <c:pt idx="43">
                  <c:v>53</c:v>
                </c:pt>
                <c:pt idx="44">
                  <c:v>01</c:v>
                </c:pt>
                <c:pt idx="45">
                  <c:v>02</c:v>
                </c:pt>
                <c:pt idx="46">
                  <c:v>03</c:v>
                </c:pt>
                <c:pt idx="47">
                  <c:v>04</c:v>
                </c:pt>
                <c:pt idx="48">
                  <c:v>05</c:v>
                </c:pt>
                <c:pt idx="49">
                  <c:v>06</c:v>
                </c:pt>
                <c:pt idx="50">
                  <c:v>07</c:v>
                </c:pt>
                <c:pt idx="51">
                  <c:v>08</c:v>
                </c:pt>
                <c:pt idx="52">
                  <c:v>09</c:v>
                </c:pt>
                <c:pt idx="53">
                  <c:v>10</c:v>
                </c:pt>
                <c:pt idx="54">
                  <c:v>11</c:v>
                </c:pt>
                <c:pt idx="55">
                  <c:v>12</c:v>
                </c:pt>
                <c:pt idx="56">
                  <c:v>13</c:v>
                </c:pt>
                <c:pt idx="57">
                  <c:v>14</c:v>
                </c:pt>
                <c:pt idx="58">
                  <c:v>15</c:v>
                </c:pt>
                <c:pt idx="59">
                  <c:v>16</c:v>
                </c:pt>
                <c:pt idx="60">
                  <c:v>17</c:v>
                </c:pt>
                <c:pt idx="61">
                  <c:v>18</c:v>
                </c:pt>
                <c:pt idx="62">
                  <c:v>19</c:v>
                </c:pt>
                <c:pt idx="63">
                  <c:v>20</c:v>
                </c:pt>
                <c:pt idx="64">
                  <c:v>21</c:v>
                </c:pt>
                <c:pt idx="65">
                  <c:v>22</c:v>
                </c:pt>
                <c:pt idx="66">
                  <c:v>23</c:v>
                </c:pt>
                <c:pt idx="67">
                  <c:v>24</c:v>
                </c:pt>
                <c:pt idx="68">
                  <c:v>25</c:v>
                </c:pt>
              </c:strCache>
            </c:strRef>
          </c:cat>
          <c:val>
            <c:numRef>
              <c:f>'Demografische_Verteilung (2)'!$F$15:$F$83</c:f>
              <c:numCache>
                <c:formatCode>0.00</c:formatCode>
                <c:ptCount val="69"/>
                <c:pt idx="0">
                  <c:v>1.5906423754000001</c:v>
                </c:pt>
                <c:pt idx="1">
                  <c:v>12.396636773399999</c:v>
                </c:pt>
                <c:pt idx="2">
                  <c:v>39.195502880500001</c:v>
                </c:pt>
                <c:pt idx="3">
                  <c:v>52.608767606900003</c:v>
                </c:pt>
                <c:pt idx="4">
                  <c:v>50.406073708800001</c:v>
                </c:pt>
                <c:pt idx="5">
                  <c:v>36.152534858099997</c:v>
                </c:pt>
                <c:pt idx="6">
                  <c:v>21.7745109518</c:v>
                </c:pt>
                <c:pt idx="7">
                  <c:v>14.8552166189</c:v>
                </c:pt>
                <c:pt idx="8">
                  <c:v>8.9525502389000007</c:v>
                </c:pt>
                <c:pt idx="9">
                  <c:v>7.9670435497999996</c:v>
                </c:pt>
                <c:pt idx="10">
                  <c:v>6.1412627362999999</c:v>
                </c:pt>
                <c:pt idx="11">
                  <c:v>4.4503407329</c:v>
                </c:pt>
                <c:pt idx="12">
                  <c:v>3.9627742655999998</c:v>
                </c:pt>
                <c:pt idx="13">
                  <c:v>2.7110078745999999</c:v>
                </c:pt>
                <c:pt idx="14">
                  <c:v>2.6833445289000002</c:v>
                </c:pt>
                <c:pt idx="15">
                  <c:v>5.9407034802999998</c:v>
                </c:pt>
                <c:pt idx="16">
                  <c:v>4.5713678700999996</c:v>
                </c:pt>
                <c:pt idx="17">
                  <c:v>3.451002371</c:v>
                </c:pt>
                <c:pt idx="18">
                  <c:v>2.9772675765000001</c:v>
                </c:pt>
                <c:pt idx="19">
                  <c:v>3.8797842287000002</c:v>
                </c:pt>
                <c:pt idx="20">
                  <c:v>5.3563153031999997</c:v>
                </c:pt>
                <c:pt idx="21">
                  <c:v>6.3591115833999998</c:v>
                </c:pt>
                <c:pt idx="22">
                  <c:v>7.5590092013000003</c:v>
                </c:pt>
                <c:pt idx="23">
                  <c:v>9.1773149224000008</c:v>
                </c:pt>
                <c:pt idx="24">
                  <c:v>10.9304794535</c:v>
                </c:pt>
                <c:pt idx="25">
                  <c:v>9.938056928</c:v>
                </c:pt>
                <c:pt idx="26">
                  <c:v>9.8585248092000004</c:v>
                </c:pt>
                <c:pt idx="27">
                  <c:v>11.4249617572</c:v>
                </c:pt>
                <c:pt idx="28">
                  <c:v>14.803347845799999</c:v>
                </c:pt>
                <c:pt idx="29">
                  <c:v>15.9859558727</c:v>
                </c:pt>
                <c:pt idx="30">
                  <c:v>19.7723763097</c:v>
                </c:pt>
                <c:pt idx="31">
                  <c:v>34.126194788500001</c:v>
                </c:pt>
                <c:pt idx="32">
                  <c:v>54.285857937499998</c:v>
                </c:pt>
                <c:pt idx="33">
                  <c:v>99.169636269199998</c:v>
                </c:pt>
                <c:pt idx="34">
                  <c:v>149.0259009831</c:v>
                </c:pt>
                <c:pt idx="35">
                  <c:v>167.54996882</c:v>
                </c:pt>
                <c:pt idx="36">
                  <c:v>168.56313885469999</c:v>
                </c:pt>
                <c:pt idx="37">
                  <c:v>170.08116494769999</c:v>
                </c:pt>
                <c:pt idx="38">
                  <c:v>161.85131961420001</c:v>
                </c:pt>
                <c:pt idx="39">
                  <c:v>166.4296033208</c:v>
                </c:pt>
                <c:pt idx="40">
                  <c:v>205.01997051500001</c:v>
                </c:pt>
                <c:pt idx="41">
                  <c:v>230.29389469270001</c:v>
                </c:pt>
                <c:pt idx="42">
                  <c:v>183.73994186690001</c:v>
                </c:pt>
                <c:pt idx="43">
                  <c:v>160.04974422820001</c:v>
                </c:pt>
                <c:pt idx="44">
                  <c:v>186.53739769660001</c:v>
                </c:pt>
                <c:pt idx="45">
                  <c:v>150.0010339175</c:v>
                </c:pt>
                <c:pt idx="46">
                  <c:v>123.0396456547</c:v>
                </c:pt>
                <c:pt idx="47">
                  <c:v>101.3481247398</c:v>
                </c:pt>
                <c:pt idx="48">
                  <c:v>84.207224185900003</c:v>
                </c:pt>
                <c:pt idx="49">
                  <c:v>67.218472033099999</c:v>
                </c:pt>
                <c:pt idx="50">
                  <c:v>69.836116116100001</c:v>
                </c:pt>
                <c:pt idx="51">
                  <c:v>75.967005097699996</c:v>
                </c:pt>
                <c:pt idx="52">
                  <c:v>78.584649180699998</c:v>
                </c:pt>
                <c:pt idx="53">
                  <c:v>96.479375903900007</c:v>
                </c:pt>
                <c:pt idx="54">
                  <c:v>124.13580572639999</c:v>
                </c:pt>
                <c:pt idx="55">
                  <c:v>156.34977174630001</c:v>
                </c:pt>
                <c:pt idx="56">
                  <c:v>150.01486559040001</c:v>
                </c:pt>
                <c:pt idx="57">
                  <c:v>163.16878645119999</c:v>
                </c:pt>
                <c:pt idx="58">
                  <c:v>186.58580855150001</c:v>
                </c:pt>
                <c:pt idx="59">
                  <c:v>191.94558177299999</c:v>
                </c:pt>
                <c:pt idx="60">
                  <c:v>168.49052257240001</c:v>
                </c:pt>
                <c:pt idx="61">
                  <c:v>134.85881008749999</c:v>
                </c:pt>
                <c:pt idx="62">
                  <c:v>92.865851377200002</c:v>
                </c:pt>
                <c:pt idx="63">
                  <c:v>66.277918280700007</c:v>
                </c:pt>
                <c:pt idx="64">
                  <c:v>37.034304000900001</c:v>
                </c:pt>
                <c:pt idx="65">
                  <c:v>24.976543211799999</c:v>
                </c:pt>
                <c:pt idx="66">
                  <c:v>16.1726834559</c:v>
                </c:pt>
                <c:pt idx="67">
                  <c:v>8.1122761145000002</c:v>
                </c:pt>
                <c:pt idx="68">
                  <c:v>5.2387460841999998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6A7-488F-99B6-E29513EDC779}"/>
            </c:ext>
          </c:extLst>
        </c:ser>
        <c:ser>
          <c:idx val="4"/>
          <c:order val="4"/>
          <c:tx>
            <c:strRef>
              <c:f>'Demografische_Verteilung (2)'!$G$5</c:f>
              <c:strCache>
                <c:ptCount val="1"/>
                <c:pt idx="0">
                  <c:v>60 - 79 Jährige</c:v>
                </c:pt>
              </c:strCache>
            </c:strRef>
          </c:tx>
          <c:marker>
            <c:symbol val="none"/>
          </c:marker>
          <c:cat>
            <c:strRef>
              <c:f>'Demografische_Verteilung (2)'!$B$15:$B$83</c:f>
              <c:strCache>
                <c:ptCount val="69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29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  <c:pt idx="40">
                  <c:v>50</c:v>
                </c:pt>
                <c:pt idx="41">
                  <c:v>51</c:v>
                </c:pt>
                <c:pt idx="42">
                  <c:v>52</c:v>
                </c:pt>
                <c:pt idx="43">
                  <c:v>53</c:v>
                </c:pt>
                <c:pt idx="44">
                  <c:v>01</c:v>
                </c:pt>
                <c:pt idx="45">
                  <c:v>02</c:v>
                </c:pt>
                <c:pt idx="46">
                  <c:v>03</c:v>
                </c:pt>
                <c:pt idx="47">
                  <c:v>04</c:v>
                </c:pt>
                <c:pt idx="48">
                  <c:v>05</c:v>
                </c:pt>
                <c:pt idx="49">
                  <c:v>06</c:v>
                </c:pt>
                <c:pt idx="50">
                  <c:v>07</c:v>
                </c:pt>
                <c:pt idx="51">
                  <c:v>08</c:v>
                </c:pt>
                <c:pt idx="52">
                  <c:v>09</c:v>
                </c:pt>
                <c:pt idx="53">
                  <c:v>10</c:v>
                </c:pt>
                <c:pt idx="54">
                  <c:v>11</c:v>
                </c:pt>
                <c:pt idx="55">
                  <c:v>12</c:v>
                </c:pt>
                <c:pt idx="56">
                  <c:v>13</c:v>
                </c:pt>
                <c:pt idx="57">
                  <c:v>14</c:v>
                </c:pt>
                <c:pt idx="58">
                  <c:v>15</c:v>
                </c:pt>
                <c:pt idx="59">
                  <c:v>16</c:v>
                </c:pt>
                <c:pt idx="60">
                  <c:v>17</c:v>
                </c:pt>
                <c:pt idx="61">
                  <c:v>18</c:v>
                </c:pt>
                <c:pt idx="62">
                  <c:v>19</c:v>
                </c:pt>
                <c:pt idx="63">
                  <c:v>20</c:v>
                </c:pt>
                <c:pt idx="64">
                  <c:v>21</c:v>
                </c:pt>
                <c:pt idx="65">
                  <c:v>22</c:v>
                </c:pt>
                <c:pt idx="66">
                  <c:v>23</c:v>
                </c:pt>
                <c:pt idx="67">
                  <c:v>24</c:v>
                </c:pt>
                <c:pt idx="68">
                  <c:v>25</c:v>
                </c:pt>
              </c:strCache>
            </c:strRef>
          </c:cat>
          <c:val>
            <c:numRef>
              <c:f>'Demografische_Verteilung (2)'!$G$15:$G$83</c:f>
              <c:numCache>
                <c:formatCode>0.00</c:formatCode>
                <c:ptCount val="69"/>
                <c:pt idx="0">
                  <c:v>0.6811642792</c:v>
                </c:pt>
                <c:pt idx="1">
                  <c:v>5.1170389755999999</c:v>
                </c:pt>
                <c:pt idx="2">
                  <c:v>20.318632036099999</c:v>
                </c:pt>
                <c:pt idx="3">
                  <c:v>38.206116766599997</c:v>
                </c:pt>
                <c:pt idx="4">
                  <c:v>42.459240071000004</c:v>
                </c:pt>
                <c:pt idx="5">
                  <c:v>29.140540139999999</c:v>
                </c:pt>
                <c:pt idx="6">
                  <c:v>17.8764088886</c:v>
                </c:pt>
                <c:pt idx="7">
                  <c:v>12.111433159700001</c:v>
                </c:pt>
                <c:pt idx="8">
                  <c:v>7.1771455761</c:v>
                </c:pt>
                <c:pt idx="9">
                  <c:v>5.6652931515000002</c:v>
                </c:pt>
                <c:pt idx="10">
                  <c:v>3.8100896268</c:v>
                </c:pt>
                <c:pt idx="11">
                  <c:v>2.7523467216999999</c:v>
                </c:pt>
                <c:pt idx="12">
                  <c:v>2.4256093845</c:v>
                </c:pt>
                <c:pt idx="13">
                  <c:v>1.5007765826999999</c:v>
                </c:pt>
                <c:pt idx="14">
                  <c:v>1.2626459809999999</c:v>
                </c:pt>
                <c:pt idx="15">
                  <c:v>1.7167555004999999</c:v>
                </c:pt>
                <c:pt idx="16">
                  <c:v>1.5007765826999999</c:v>
                </c:pt>
                <c:pt idx="17">
                  <c:v>1.3844802423</c:v>
                </c:pt>
                <c:pt idx="18">
                  <c:v>1.3955560842000001</c:v>
                </c:pt>
                <c:pt idx="19">
                  <c:v>1.5893833181999999</c:v>
                </c:pt>
                <c:pt idx="20">
                  <c:v>1.9770377859999999</c:v>
                </c:pt>
                <c:pt idx="21">
                  <c:v>2.1985546247999999</c:v>
                </c:pt>
                <c:pt idx="22">
                  <c:v>2.6083607765000001</c:v>
                </c:pt>
                <c:pt idx="23">
                  <c:v>2.5086781990999998</c:v>
                </c:pt>
                <c:pt idx="24">
                  <c:v>2.8963326668999998</c:v>
                </c:pt>
                <c:pt idx="25">
                  <c:v>2.9517118766000001</c:v>
                </c:pt>
                <c:pt idx="26">
                  <c:v>3.0790840588999999</c:v>
                </c:pt>
                <c:pt idx="27">
                  <c:v>4.7681499545000001</c:v>
                </c:pt>
                <c:pt idx="28">
                  <c:v>6.7673394244000002</c:v>
                </c:pt>
                <c:pt idx="29">
                  <c:v>7.4485037036000001</c:v>
                </c:pt>
                <c:pt idx="30">
                  <c:v>9.9128785349000008</c:v>
                </c:pt>
                <c:pt idx="31">
                  <c:v>16.885121035099999</c:v>
                </c:pt>
                <c:pt idx="32">
                  <c:v>29.029781720599999</c:v>
                </c:pt>
                <c:pt idx="33">
                  <c:v>53.457551115800001</c:v>
                </c:pt>
                <c:pt idx="34">
                  <c:v>83.467544848000003</c:v>
                </c:pt>
                <c:pt idx="35">
                  <c:v>96.121694262700004</c:v>
                </c:pt>
                <c:pt idx="36">
                  <c:v>97.040989143600001</c:v>
                </c:pt>
                <c:pt idx="37">
                  <c:v>100.74585827200001</c:v>
                </c:pt>
                <c:pt idx="38">
                  <c:v>98.735592960199995</c:v>
                </c:pt>
                <c:pt idx="39">
                  <c:v>106.4166893445</c:v>
                </c:pt>
                <c:pt idx="40">
                  <c:v>132.82149652570001</c:v>
                </c:pt>
                <c:pt idx="41">
                  <c:v>157.7366029662</c:v>
                </c:pt>
                <c:pt idx="42">
                  <c:v>134.6268587616</c:v>
                </c:pt>
                <c:pt idx="43">
                  <c:v>121.92840597919999</c:v>
                </c:pt>
                <c:pt idx="44">
                  <c:v>138.83014077729999</c:v>
                </c:pt>
                <c:pt idx="45">
                  <c:v>110.5036750197</c:v>
                </c:pt>
                <c:pt idx="46">
                  <c:v>90.489628636999996</c:v>
                </c:pt>
                <c:pt idx="47">
                  <c:v>75.000063686100006</c:v>
                </c:pt>
                <c:pt idx="48">
                  <c:v>61.027889080800001</c:v>
                </c:pt>
                <c:pt idx="49">
                  <c:v>46.407777721999999</c:v>
                </c:pt>
                <c:pt idx="50">
                  <c:v>47.659347861100002</c:v>
                </c:pt>
                <c:pt idx="51">
                  <c:v>49.060441866300003</c:v>
                </c:pt>
                <c:pt idx="52">
                  <c:v>46.164109199400002</c:v>
                </c:pt>
                <c:pt idx="53">
                  <c:v>53.524006167499998</c:v>
                </c:pt>
                <c:pt idx="54">
                  <c:v>70.724788697899996</c:v>
                </c:pt>
                <c:pt idx="55">
                  <c:v>86.031602256799999</c:v>
                </c:pt>
                <c:pt idx="56">
                  <c:v>85.632871946999998</c:v>
                </c:pt>
                <c:pt idx="57">
                  <c:v>92.4112872133</c:v>
                </c:pt>
                <c:pt idx="58">
                  <c:v>104.28458977130001</c:v>
                </c:pt>
                <c:pt idx="59">
                  <c:v>101.1667402656</c:v>
                </c:pt>
                <c:pt idx="60">
                  <c:v>87.3773170523</c:v>
                </c:pt>
                <c:pt idx="61">
                  <c:v>70.885388406000004</c:v>
                </c:pt>
                <c:pt idx="62">
                  <c:v>48.7226286872</c:v>
                </c:pt>
                <c:pt idx="63">
                  <c:v>34.008372672</c:v>
                </c:pt>
                <c:pt idx="64">
                  <c:v>17.234010056199999</c:v>
                </c:pt>
                <c:pt idx="65">
                  <c:v>11.280745014300001</c:v>
                </c:pt>
                <c:pt idx="66">
                  <c:v>6.9556287372999996</c:v>
                </c:pt>
                <c:pt idx="67">
                  <c:v>3.2784492138000001</c:v>
                </c:pt>
                <c:pt idx="68">
                  <c:v>2.0767203635000002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6A7-488F-99B6-E29513EDC779}"/>
            </c:ext>
          </c:extLst>
        </c:ser>
        <c:ser>
          <c:idx val="5"/>
          <c:order val="5"/>
          <c:tx>
            <c:strRef>
              <c:f>'Demografische_Verteilung (2)'!$H$5</c:f>
              <c:strCache>
                <c:ptCount val="1"/>
                <c:pt idx="0">
                  <c:v>80+ Jährige</c:v>
                </c:pt>
              </c:strCache>
            </c:strRef>
          </c:tx>
          <c:marker>
            <c:symbol val="none"/>
          </c:marker>
          <c:cat>
            <c:strRef>
              <c:f>'Demografische_Verteilung (2)'!$B$15:$B$83</c:f>
              <c:strCache>
                <c:ptCount val="69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29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  <c:pt idx="40">
                  <c:v>50</c:v>
                </c:pt>
                <c:pt idx="41">
                  <c:v>51</c:v>
                </c:pt>
                <c:pt idx="42">
                  <c:v>52</c:v>
                </c:pt>
                <c:pt idx="43">
                  <c:v>53</c:v>
                </c:pt>
                <c:pt idx="44">
                  <c:v>01</c:v>
                </c:pt>
                <c:pt idx="45">
                  <c:v>02</c:v>
                </c:pt>
                <c:pt idx="46">
                  <c:v>03</c:v>
                </c:pt>
                <c:pt idx="47">
                  <c:v>04</c:v>
                </c:pt>
                <c:pt idx="48">
                  <c:v>05</c:v>
                </c:pt>
                <c:pt idx="49">
                  <c:v>06</c:v>
                </c:pt>
                <c:pt idx="50">
                  <c:v>07</c:v>
                </c:pt>
                <c:pt idx="51">
                  <c:v>08</c:v>
                </c:pt>
                <c:pt idx="52">
                  <c:v>09</c:v>
                </c:pt>
                <c:pt idx="53">
                  <c:v>10</c:v>
                </c:pt>
                <c:pt idx="54">
                  <c:v>11</c:v>
                </c:pt>
                <c:pt idx="55">
                  <c:v>12</c:v>
                </c:pt>
                <c:pt idx="56">
                  <c:v>13</c:v>
                </c:pt>
                <c:pt idx="57">
                  <c:v>14</c:v>
                </c:pt>
                <c:pt idx="58">
                  <c:v>15</c:v>
                </c:pt>
                <c:pt idx="59">
                  <c:v>16</c:v>
                </c:pt>
                <c:pt idx="60">
                  <c:v>17</c:v>
                </c:pt>
                <c:pt idx="61">
                  <c:v>18</c:v>
                </c:pt>
                <c:pt idx="62">
                  <c:v>19</c:v>
                </c:pt>
                <c:pt idx="63">
                  <c:v>20</c:v>
                </c:pt>
                <c:pt idx="64">
                  <c:v>21</c:v>
                </c:pt>
                <c:pt idx="65">
                  <c:v>22</c:v>
                </c:pt>
                <c:pt idx="66">
                  <c:v>23</c:v>
                </c:pt>
                <c:pt idx="67">
                  <c:v>24</c:v>
                </c:pt>
                <c:pt idx="68">
                  <c:v>25</c:v>
                </c:pt>
              </c:strCache>
            </c:strRef>
          </c:cat>
          <c:val>
            <c:numRef>
              <c:f>'Demografische_Verteilung (2)'!$H$15:$H$83</c:f>
              <c:numCache>
                <c:formatCode>0.00</c:formatCode>
                <c:ptCount val="69"/>
                <c:pt idx="0">
                  <c:v>0.33444021309999999</c:v>
                </c:pt>
                <c:pt idx="1">
                  <c:v>2.3762857246000002</c:v>
                </c:pt>
                <c:pt idx="2">
                  <c:v>13.870467785000001</c:v>
                </c:pt>
                <c:pt idx="3">
                  <c:v>42.949164207499997</c:v>
                </c:pt>
                <c:pt idx="4">
                  <c:v>80.705704053900007</c:v>
                </c:pt>
                <c:pt idx="5">
                  <c:v>77.097270175800006</c:v>
                </c:pt>
                <c:pt idx="6">
                  <c:v>51.926243611499999</c:v>
                </c:pt>
                <c:pt idx="7">
                  <c:v>36.6652086247</c:v>
                </c:pt>
                <c:pt idx="8">
                  <c:v>18.675845583699999</c:v>
                </c:pt>
                <c:pt idx="9">
                  <c:v>13.500823339</c:v>
                </c:pt>
                <c:pt idx="10">
                  <c:v>9.9627979268000004</c:v>
                </c:pt>
                <c:pt idx="11">
                  <c:v>6.7240084947999996</c:v>
                </c:pt>
                <c:pt idx="12">
                  <c:v>4.7525714492000004</c:v>
                </c:pt>
                <c:pt idx="13">
                  <c:v>2.9747576849000001</c:v>
                </c:pt>
                <c:pt idx="14">
                  <c:v>2.7811344035999999</c:v>
                </c:pt>
                <c:pt idx="15">
                  <c:v>2.5699090059</c:v>
                </c:pt>
                <c:pt idx="16">
                  <c:v>1.9714370456000001</c:v>
                </c:pt>
                <c:pt idx="17">
                  <c:v>1.7778137643</c:v>
                </c:pt>
                <c:pt idx="18">
                  <c:v>1.2497502700000001</c:v>
                </c:pt>
                <c:pt idx="19">
                  <c:v>1.5665883666</c:v>
                </c:pt>
                <c:pt idx="20">
                  <c:v>1.7954158808</c:v>
                </c:pt>
                <c:pt idx="21">
                  <c:v>2.9923598013000001</c:v>
                </c:pt>
                <c:pt idx="22">
                  <c:v>2.4114899576000002</c:v>
                </c:pt>
                <c:pt idx="23">
                  <c:v>2.8515428694999998</c:v>
                </c:pt>
                <c:pt idx="24">
                  <c:v>1.8482222302</c:v>
                </c:pt>
                <c:pt idx="25">
                  <c:v>1.9538349290999999</c:v>
                </c:pt>
                <c:pt idx="26">
                  <c:v>1.9186306961999999</c:v>
                </c:pt>
                <c:pt idx="27">
                  <c:v>4.6117545173999996</c:v>
                </c:pt>
                <c:pt idx="28">
                  <c:v>6.5303852134999998</c:v>
                </c:pt>
                <c:pt idx="29">
                  <c:v>7.5161037362999998</c:v>
                </c:pt>
                <c:pt idx="30">
                  <c:v>10.5260656541</c:v>
                </c:pt>
                <c:pt idx="31">
                  <c:v>16.898031819300002</c:v>
                </c:pt>
                <c:pt idx="32">
                  <c:v>32.933559931200001</c:v>
                </c:pt>
                <c:pt idx="33">
                  <c:v>68.049782305799994</c:v>
                </c:pt>
                <c:pt idx="34">
                  <c:v>107.17928723750001</c:v>
                </c:pt>
                <c:pt idx="35">
                  <c:v>131.03015506579999</c:v>
                </c:pt>
                <c:pt idx="36">
                  <c:v>157.39812555060001</c:v>
                </c:pt>
                <c:pt idx="37">
                  <c:v>189.99724526879999</c:v>
                </c:pt>
                <c:pt idx="38">
                  <c:v>217.87899777070001</c:v>
                </c:pt>
                <c:pt idx="39">
                  <c:v>250.40770902290001</c:v>
                </c:pt>
                <c:pt idx="40">
                  <c:v>323.52690087460002</c:v>
                </c:pt>
                <c:pt idx="41">
                  <c:v>372.39037621879999</c:v>
                </c:pt>
                <c:pt idx="42">
                  <c:v>325.23430617299999</c:v>
                </c:pt>
                <c:pt idx="43">
                  <c:v>306.54085847279998</c:v>
                </c:pt>
                <c:pt idx="44">
                  <c:v>337.41497077610001</c:v>
                </c:pt>
                <c:pt idx="45">
                  <c:v>304.34059391300002</c:v>
                </c:pt>
                <c:pt idx="46">
                  <c:v>241.5362423178</c:v>
                </c:pt>
                <c:pt idx="47">
                  <c:v>182.8507859785</c:v>
                </c:pt>
                <c:pt idx="48">
                  <c:v>134.8850185746</c:v>
                </c:pt>
                <c:pt idx="49">
                  <c:v>92.235090347300002</c:v>
                </c:pt>
                <c:pt idx="50">
                  <c:v>79.825598229899995</c:v>
                </c:pt>
                <c:pt idx="51">
                  <c:v>67.046461666599996</c:v>
                </c:pt>
                <c:pt idx="52">
                  <c:v>54.953807645799998</c:v>
                </c:pt>
                <c:pt idx="53">
                  <c:v>56.097945216900001</c:v>
                </c:pt>
                <c:pt idx="54">
                  <c:v>62.469911382100001</c:v>
                </c:pt>
                <c:pt idx="55">
                  <c:v>71.3237759708</c:v>
                </c:pt>
                <c:pt idx="56">
                  <c:v>65.356658484600004</c:v>
                </c:pt>
                <c:pt idx="57">
                  <c:v>66.025538910799995</c:v>
                </c:pt>
                <c:pt idx="58">
                  <c:v>74.175318840299994</c:v>
                </c:pt>
                <c:pt idx="59">
                  <c:v>70.355659564500002</c:v>
                </c:pt>
                <c:pt idx="60">
                  <c:v>56.766825643099999</c:v>
                </c:pt>
                <c:pt idx="61">
                  <c:v>48.828271111299998</c:v>
                </c:pt>
                <c:pt idx="62">
                  <c:v>34.500148297800003</c:v>
                </c:pt>
                <c:pt idx="63">
                  <c:v>24.6605651864</c:v>
                </c:pt>
                <c:pt idx="64">
                  <c:v>13.7120487367</c:v>
                </c:pt>
                <c:pt idx="65">
                  <c:v>8.8538645887000005</c:v>
                </c:pt>
                <c:pt idx="66">
                  <c:v>5.5270645741999997</c:v>
                </c:pt>
                <c:pt idx="67">
                  <c:v>2.7635322870999999</c:v>
                </c:pt>
                <c:pt idx="68">
                  <c:v>1.6722010654999999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6A7-488F-99B6-E29513EDC7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3044608"/>
        <c:axId val="103046528"/>
      </c:lineChart>
      <c:catAx>
        <c:axId val="1030446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Meldewochen 2020/2021</a:t>
                </a:r>
              </a:p>
            </c:rich>
          </c:tx>
          <c:layout>
            <c:manualLayout>
              <c:xMode val="edge"/>
              <c:yMode val="edge"/>
              <c:x val="0.4809825021872266"/>
              <c:y val="0.91108778069407992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de-DE"/>
          </a:p>
        </c:txPr>
        <c:crossAx val="103046528"/>
        <c:crosses val="autoZero"/>
        <c:auto val="1"/>
        <c:lblAlgn val="ctr"/>
        <c:lblOffset val="100"/>
        <c:tickLblSkip val="2"/>
        <c:noMultiLvlLbl val="0"/>
      </c:catAx>
      <c:valAx>
        <c:axId val="10304652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COVID-19 Fälle/ 100.000 Einwohner</a:t>
                </a:r>
              </a:p>
            </c:rich>
          </c:tx>
          <c:layout>
            <c:manualLayout>
              <c:xMode val="edge"/>
              <c:yMode val="edge"/>
              <c:x val="1.2989515813285769E-2"/>
              <c:y val="0.18590435697895161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crossAx val="1030446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5714847197298101"/>
          <c:y val="3.1188056398436664E-2"/>
          <c:w val="0.20451518693066756"/>
          <c:h val="0.33191672185004889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02908477941966"/>
          <c:y val="3.3470123709519531E-2"/>
          <c:w val="0.88310892112324946"/>
          <c:h val="0.827082500548332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'EpiCurve_Sterbedatum (2)'!$C$5</c:f>
              <c:strCache>
                <c:ptCount val="1"/>
                <c:pt idx="0">
                  <c:v>Anzahl der COVID-19-Todesfälle</c:v>
                </c:pt>
              </c:strCache>
            </c:strRef>
          </c:tx>
          <c:spPr>
            <a:solidFill>
              <a:srgbClr val="045AA0"/>
            </a:solidFill>
          </c:spPr>
          <c:invertIfNegative val="0"/>
          <c:cat>
            <c:strRef>
              <c:f>'EpiCurve_Sterbedatum (2)'!$B$15:$B$83</c:f>
              <c:strCache>
                <c:ptCount val="69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29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  <c:pt idx="40">
                  <c:v>50</c:v>
                </c:pt>
                <c:pt idx="41">
                  <c:v>51</c:v>
                </c:pt>
                <c:pt idx="42">
                  <c:v>52</c:v>
                </c:pt>
                <c:pt idx="43">
                  <c:v>53</c:v>
                </c:pt>
                <c:pt idx="44">
                  <c:v>01</c:v>
                </c:pt>
                <c:pt idx="45">
                  <c:v>02</c:v>
                </c:pt>
                <c:pt idx="46">
                  <c:v>03</c:v>
                </c:pt>
                <c:pt idx="47">
                  <c:v>04</c:v>
                </c:pt>
                <c:pt idx="48">
                  <c:v>05</c:v>
                </c:pt>
                <c:pt idx="49">
                  <c:v>06</c:v>
                </c:pt>
                <c:pt idx="50">
                  <c:v>07</c:v>
                </c:pt>
                <c:pt idx="51">
                  <c:v>08</c:v>
                </c:pt>
                <c:pt idx="52">
                  <c:v>09</c:v>
                </c:pt>
                <c:pt idx="53">
                  <c:v>10</c:v>
                </c:pt>
                <c:pt idx="54">
                  <c:v>11</c:v>
                </c:pt>
                <c:pt idx="55">
                  <c:v>12</c:v>
                </c:pt>
                <c:pt idx="56">
                  <c:v>13</c:v>
                </c:pt>
                <c:pt idx="57">
                  <c:v>14</c:v>
                </c:pt>
                <c:pt idx="58">
                  <c:v>15</c:v>
                </c:pt>
                <c:pt idx="59">
                  <c:v>16</c:v>
                </c:pt>
                <c:pt idx="60">
                  <c:v>17</c:v>
                </c:pt>
                <c:pt idx="61">
                  <c:v>18</c:v>
                </c:pt>
                <c:pt idx="62">
                  <c:v>19</c:v>
                </c:pt>
                <c:pt idx="63">
                  <c:v>20</c:v>
                </c:pt>
                <c:pt idx="64">
                  <c:v>21</c:v>
                </c:pt>
                <c:pt idx="65">
                  <c:v>22</c:v>
                </c:pt>
                <c:pt idx="66">
                  <c:v>23</c:v>
                </c:pt>
                <c:pt idx="67">
                  <c:v>24</c:v>
                </c:pt>
                <c:pt idx="68">
                  <c:v>25</c:v>
                </c:pt>
              </c:strCache>
            </c:strRef>
          </c:cat>
          <c:val>
            <c:numRef>
              <c:f>'EpiCurve_Sterbedatum (2)'!$C$15:$C$83</c:f>
              <c:numCache>
                <c:formatCode>General</c:formatCode>
                <c:ptCount val="69"/>
                <c:pt idx="0">
                  <c:v>3</c:v>
                </c:pt>
                <c:pt idx="1">
                  <c:v>19</c:v>
                </c:pt>
                <c:pt idx="2">
                  <c:v>162</c:v>
                </c:pt>
                <c:pt idx="3">
                  <c:v>602</c:v>
                </c:pt>
                <c:pt idx="4">
                  <c:v>1373</c:v>
                </c:pt>
                <c:pt idx="5">
                  <c:v>1746</c:v>
                </c:pt>
                <c:pt idx="6">
                  <c:v>1598</c:v>
                </c:pt>
                <c:pt idx="7">
                  <c:v>1178</c:v>
                </c:pt>
                <c:pt idx="8">
                  <c:v>801</c:v>
                </c:pt>
                <c:pt idx="9">
                  <c:v>518</c:v>
                </c:pt>
                <c:pt idx="10">
                  <c:v>355</c:v>
                </c:pt>
                <c:pt idx="11">
                  <c:v>276</c:v>
                </c:pt>
                <c:pt idx="12">
                  <c:v>150</c:v>
                </c:pt>
                <c:pt idx="13">
                  <c:v>115</c:v>
                </c:pt>
                <c:pt idx="14">
                  <c:v>73</c:v>
                </c:pt>
                <c:pt idx="15">
                  <c:v>53</c:v>
                </c:pt>
                <c:pt idx="16">
                  <c:v>56</c:v>
                </c:pt>
                <c:pt idx="17">
                  <c:v>45</c:v>
                </c:pt>
                <c:pt idx="18">
                  <c:v>28</c:v>
                </c:pt>
                <c:pt idx="19">
                  <c:v>25</c:v>
                </c:pt>
                <c:pt idx="20">
                  <c:v>31</c:v>
                </c:pt>
                <c:pt idx="21">
                  <c:v>30</c:v>
                </c:pt>
                <c:pt idx="22">
                  <c:v>30</c:v>
                </c:pt>
                <c:pt idx="23">
                  <c:v>31</c:v>
                </c:pt>
                <c:pt idx="24">
                  <c:v>41</c:v>
                </c:pt>
                <c:pt idx="25">
                  <c:v>37</c:v>
                </c:pt>
                <c:pt idx="26">
                  <c:v>21</c:v>
                </c:pt>
                <c:pt idx="27">
                  <c:v>34</c:v>
                </c:pt>
                <c:pt idx="28">
                  <c:v>54</c:v>
                </c:pt>
                <c:pt idx="29">
                  <c:v>66</c:v>
                </c:pt>
                <c:pt idx="30">
                  <c:v>83</c:v>
                </c:pt>
                <c:pt idx="31">
                  <c:v>123</c:v>
                </c:pt>
                <c:pt idx="32">
                  <c:v>244</c:v>
                </c:pt>
                <c:pt idx="33">
                  <c:v>412</c:v>
                </c:pt>
                <c:pt idx="34">
                  <c:v>801</c:v>
                </c:pt>
                <c:pt idx="35">
                  <c:v>1260</c:v>
                </c:pt>
                <c:pt idx="36">
                  <c:v>1661</c:v>
                </c:pt>
                <c:pt idx="37">
                  <c:v>2136</c:v>
                </c:pt>
                <c:pt idx="38">
                  <c:v>2926</c:v>
                </c:pt>
                <c:pt idx="39">
                  <c:v>3438</c:v>
                </c:pt>
                <c:pt idx="40">
                  <c:v>4345</c:v>
                </c:pt>
                <c:pt idx="41">
                  <c:v>5263</c:v>
                </c:pt>
                <c:pt idx="42">
                  <c:v>5862</c:v>
                </c:pt>
                <c:pt idx="43">
                  <c:v>5827</c:v>
                </c:pt>
                <c:pt idx="44">
                  <c:v>5506</c:v>
                </c:pt>
                <c:pt idx="45">
                  <c:v>5047</c:v>
                </c:pt>
                <c:pt idx="46">
                  <c:v>4773</c:v>
                </c:pt>
                <c:pt idx="47">
                  <c:v>4088</c:v>
                </c:pt>
                <c:pt idx="48">
                  <c:v>3312</c:v>
                </c:pt>
                <c:pt idx="49">
                  <c:v>2675</c:v>
                </c:pt>
                <c:pt idx="50">
                  <c:v>2009</c:v>
                </c:pt>
                <c:pt idx="51">
                  <c:v>1698</c:v>
                </c:pt>
                <c:pt idx="52">
                  <c:v>1346</c:v>
                </c:pt>
                <c:pt idx="53">
                  <c:v>1219</c:v>
                </c:pt>
                <c:pt idx="54">
                  <c:v>1108</c:v>
                </c:pt>
                <c:pt idx="55">
                  <c:v>1167</c:v>
                </c:pt>
                <c:pt idx="56">
                  <c:v>1348</c:v>
                </c:pt>
                <c:pt idx="57">
                  <c:v>1480</c:v>
                </c:pt>
                <c:pt idx="58">
                  <c:v>1470</c:v>
                </c:pt>
                <c:pt idx="59">
                  <c:v>1559</c:v>
                </c:pt>
                <c:pt idx="60">
                  <c:v>1516</c:v>
                </c:pt>
                <c:pt idx="61">
                  <c:v>1379</c:v>
                </c:pt>
                <c:pt idx="62">
                  <c:v>1101</c:v>
                </c:pt>
                <c:pt idx="63">
                  <c:v>863</c:v>
                </c:pt>
                <c:pt idx="64">
                  <c:v>633</c:v>
                </c:pt>
                <c:pt idx="65">
                  <c:v>432</c:v>
                </c:pt>
                <c:pt idx="66">
                  <c:v>229</c:v>
                </c:pt>
                <c:pt idx="67">
                  <c:v>156</c:v>
                </c:pt>
                <c:pt idx="68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26-491D-BF66-94F4C5994B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axId val="113956736"/>
        <c:axId val="114618368"/>
      </c:barChart>
      <c:catAx>
        <c:axId val="1139567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Sterbewoche 2020/2021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14618368"/>
        <c:crosses val="autoZero"/>
        <c:auto val="1"/>
        <c:lblAlgn val="ctr"/>
        <c:lblOffset val="100"/>
        <c:tickLblSkip val="2"/>
        <c:noMultiLvlLbl val="1"/>
      </c:catAx>
      <c:valAx>
        <c:axId val="11461836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Anzahl der COVID-19-Todesfälle</a:t>
                </a:r>
              </a:p>
            </c:rich>
          </c:tx>
          <c:layout>
            <c:manualLayout>
              <c:xMode val="edge"/>
              <c:yMode val="edge"/>
              <c:x val="4.8814499520695425E-3"/>
              <c:y val="0.29080758343082175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crossAx val="1139567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30.06.2021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30.06.2021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385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9890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16.06.2021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16.06.2021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16.06.2021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16.06.2021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16.06.2021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16.06.2021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16.06.2021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16.06.2021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16.06.2021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16.06.2021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Lage national</a:t>
            </a:r>
            <a:br>
              <a:rPr lang="de-DE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30. Juni 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30.06.2021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 Kennzahlen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2AAFE86-9BC7-4232-90BA-BF55E31370ED}"/>
              </a:ext>
            </a:extLst>
          </p:cNvPr>
          <p:cNvSpPr txBox="1"/>
          <p:nvPr/>
        </p:nvSpPr>
        <p:spPr>
          <a:xfrm>
            <a:off x="5501586" y="1106474"/>
            <a:ext cx="28327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>
                <a:solidFill>
                  <a:srgbClr val="FF0000"/>
                </a:solidFill>
              </a:rPr>
              <a:t>Impfmonitoring/DIVI-Datenstand 29.06.21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0E8AA0-E9A7-4C96-81FE-BDAD75A7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2</a:t>
            </a:fld>
            <a:endParaRPr lang="de-DE"/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9EB5E9DF-226A-41C5-9C3C-C666BC69FE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139786"/>
              </p:ext>
            </p:extLst>
          </p:nvPr>
        </p:nvGraphicFramePr>
        <p:xfrm>
          <a:off x="809625" y="1352695"/>
          <a:ext cx="7715047" cy="3194598"/>
        </p:xfrm>
        <a:graphic>
          <a:graphicData uri="http://schemas.openxmlformats.org/drawingml/2006/table">
            <a:tbl>
              <a:tblPr firstRow="1" firstCol="1" bandRow="1"/>
              <a:tblGrid>
                <a:gridCol w="1004515">
                  <a:extLst>
                    <a:ext uri="{9D8B030D-6E8A-4147-A177-3AD203B41FA5}">
                      <a16:colId xmlns:a16="http://schemas.microsoft.com/office/drawing/2014/main" val="2316038740"/>
                    </a:ext>
                  </a:extLst>
                </a:gridCol>
                <a:gridCol w="991365">
                  <a:extLst>
                    <a:ext uri="{9D8B030D-6E8A-4147-A177-3AD203B41FA5}">
                      <a16:colId xmlns:a16="http://schemas.microsoft.com/office/drawing/2014/main" val="2926808792"/>
                    </a:ext>
                  </a:extLst>
                </a:gridCol>
                <a:gridCol w="75248">
                  <a:extLst>
                    <a:ext uri="{9D8B030D-6E8A-4147-A177-3AD203B41FA5}">
                      <a16:colId xmlns:a16="http://schemas.microsoft.com/office/drawing/2014/main" val="3784748083"/>
                    </a:ext>
                  </a:extLst>
                </a:gridCol>
                <a:gridCol w="621704">
                  <a:extLst>
                    <a:ext uri="{9D8B030D-6E8A-4147-A177-3AD203B41FA5}">
                      <a16:colId xmlns:a16="http://schemas.microsoft.com/office/drawing/2014/main" val="4009927681"/>
                    </a:ext>
                  </a:extLst>
                </a:gridCol>
                <a:gridCol w="517964">
                  <a:extLst>
                    <a:ext uri="{9D8B030D-6E8A-4147-A177-3AD203B41FA5}">
                      <a16:colId xmlns:a16="http://schemas.microsoft.com/office/drawing/2014/main" val="2063973"/>
                    </a:ext>
                  </a:extLst>
                </a:gridCol>
                <a:gridCol w="43180">
                  <a:extLst>
                    <a:ext uri="{9D8B030D-6E8A-4147-A177-3AD203B41FA5}">
                      <a16:colId xmlns:a16="http://schemas.microsoft.com/office/drawing/2014/main" val="4223711120"/>
                    </a:ext>
                  </a:extLst>
                </a:gridCol>
                <a:gridCol w="60960">
                  <a:extLst>
                    <a:ext uri="{9D8B030D-6E8A-4147-A177-3AD203B41FA5}">
                      <a16:colId xmlns:a16="http://schemas.microsoft.com/office/drawing/2014/main" val="3221090950"/>
                    </a:ext>
                  </a:extLst>
                </a:gridCol>
                <a:gridCol w="1174956">
                  <a:extLst>
                    <a:ext uri="{9D8B030D-6E8A-4147-A177-3AD203B41FA5}">
                      <a16:colId xmlns:a16="http://schemas.microsoft.com/office/drawing/2014/main" val="1682548380"/>
                    </a:ext>
                  </a:extLst>
                </a:gridCol>
                <a:gridCol w="70609">
                  <a:extLst>
                    <a:ext uri="{9D8B030D-6E8A-4147-A177-3AD203B41FA5}">
                      <a16:colId xmlns:a16="http://schemas.microsoft.com/office/drawing/2014/main" val="2128482764"/>
                    </a:ext>
                  </a:extLst>
                </a:gridCol>
                <a:gridCol w="1601382">
                  <a:extLst>
                    <a:ext uri="{9D8B030D-6E8A-4147-A177-3AD203B41FA5}">
                      <a16:colId xmlns:a16="http://schemas.microsoft.com/office/drawing/2014/main" val="3096130516"/>
                    </a:ext>
                  </a:extLst>
                </a:gridCol>
                <a:gridCol w="103739">
                  <a:extLst>
                    <a:ext uri="{9D8B030D-6E8A-4147-A177-3AD203B41FA5}">
                      <a16:colId xmlns:a16="http://schemas.microsoft.com/office/drawing/2014/main" val="919491229"/>
                    </a:ext>
                  </a:extLst>
                </a:gridCol>
                <a:gridCol w="1449425">
                  <a:extLst>
                    <a:ext uri="{9D8B030D-6E8A-4147-A177-3AD203B41FA5}">
                      <a16:colId xmlns:a16="http://schemas.microsoft.com/office/drawing/2014/main" val="3822236267"/>
                    </a:ext>
                  </a:extLst>
                </a:gridCol>
              </a:tblGrid>
              <a:tr h="21948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811111"/>
                  </a:ext>
                </a:extLst>
              </a:tr>
              <a:tr h="9190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0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0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 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r>
                        <a:rPr lang="de-DE" sz="11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zum Vortag der Fälle in intensivmedizinischer Behandlung</a:t>
                      </a:r>
                      <a:r>
                        <a:rPr lang="de-DE" sz="11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200647"/>
                  </a:ext>
                </a:extLst>
              </a:tr>
              <a:tr h="3434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+808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-900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5,2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±0</a:t>
                      </a:r>
                      <a:endParaRPr lang="de-DE" sz="10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11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6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+ 242.054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6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-27</a:t>
                      </a:r>
                      <a:endParaRPr lang="de-DE" sz="16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788484"/>
                  </a:ext>
                </a:extLst>
              </a:tr>
              <a:tr h="3748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(3.728.141)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13.000]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[0/412]</a:t>
                      </a:r>
                      <a:endParaRPr lang="de-DE" sz="10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6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Zweitimpfungen:  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+ 346.012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6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</a:t>
                      </a:r>
                      <a:r>
                        <a:rPr lang="de-DE" sz="1100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666</a:t>
                      </a:r>
                      <a:r>
                        <a:rPr lang="de-DE" sz="11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]</a:t>
                      </a:r>
                      <a:endParaRPr lang="de-DE" sz="16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046220"/>
                  </a:ext>
                </a:extLst>
              </a:tr>
              <a:tr h="885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60-79 Jahre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80+ Jahre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100/ 100.000 EW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 Impfung und Anteil an Bevölkerung</a:t>
                      </a:r>
                      <a:r>
                        <a:rPr lang="de-DE" sz="105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 verstorben zum Vortag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705837"/>
                  </a:ext>
                </a:extLst>
              </a:tr>
              <a:tr h="2194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+1.600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+56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1,9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1,4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±0</a:t>
                      </a:r>
                      <a:endParaRPr lang="de-DE" sz="10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44.886.784 (54,0%)</a:t>
                      </a:r>
                      <a:r>
                        <a:rPr lang="de-DE" sz="1050" b="1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6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+16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4916613"/>
                  </a:ext>
                </a:extLst>
              </a:tr>
              <a:tr h="2194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3.624.200)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(90.875)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[0/412]</a:t>
                      </a: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29.803.258 (35,8%)</a:t>
                      </a:r>
                      <a:r>
                        <a:rPr lang="de-DE" sz="1050" b="1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7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2315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30.06.2021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15" y="376237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3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FB6548B-5B51-48D9-883B-8377917CB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99" y="942606"/>
            <a:ext cx="8331200" cy="396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30.06.2021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91" y="142468"/>
            <a:ext cx="7114609" cy="714291"/>
          </a:xfrm>
        </p:spPr>
        <p:txBody>
          <a:bodyPr/>
          <a:lstStyle/>
          <a:p>
            <a:r>
              <a:rPr lang="de-DE" sz="2000" dirty="0"/>
              <a:t>Geografische Verteilung 7-Tage-Inzidenz nach Landkreis (COVID-19)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C4D60E-F2F9-4F8C-A496-E01597FE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4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918E117-FBF0-44E7-8A23-BA9CF41F2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791" y="624989"/>
            <a:ext cx="6185392" cy="437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31943FA-87C8-4BF9-9689-5469DEDF1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30.06.2021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9F5071-1CEF-475C-B0F8-1FC112488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5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7250A62-C81F-42D1-AF3A-DD17B17BE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2154"/>
            <a:ext cx="7983646" cy="714291"/>
          </a:xfrm>
        </p:spPr>
        <p:txBody>
          <a:bodyPr/>
          <a:lstStyle/>
          <a:p>
            <a:r>
              <a:rPr lang="de-DE" dirty="0"/>
              <a:t>Wochenvergleich</a:t>
            </a:r>
            <a:br>
              <a:rPr lang="de-DE" dirty="0"/>
            </a:b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C01BB6A-834E-46DB-A66A-3B32F272E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731" y="679299"/>
            <a:ext cx="6055690" cy="428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59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24BD9A4-D6D6-43EF-8E92-3F607F2B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7-Tage-Inzidenz der COVID-19-Fälle nach Altersgruppe und Meldewoche (Stand 29.06.2021)</a:t>
            </a:r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217305C6-3FE0-46CF-9FF2-CD7747120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30.06.2021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7C73B1B-AF1F-4907-ADA8-4C6E23559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291278D-9F30-4A9C-A022-F1856DC10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750" y="1321862"/>
            <a:ext cx="7020499" cy="35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24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D5D264D-21FD-4C20-BB92-3AA7AE32B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COVID-19-Fälle/100.000 Einwohner nach Altersgruppe und Meldewoche (Stand 29.06.2021) </a:t>
            </a:r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09A8DC9E-99D7-4580-B5A8-C297075CD6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30.06.2021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56C780C-4F0B-4976-84C5-1068B615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34FF2D7D-36A8-44C4-8D4E-3A4E68D0C9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6632949"/>
              </p:ext>
            </p:extLst>
          </p:nvPr>
        </p:nvGraphicFramePr>
        <p:xfrm>
          <a:off x="1000064" y="1187322"/>
          <a:ext cx="6896100" cy="4090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71007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FD59BF7-2E3F-4C73-A528-AD48C796B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COVID-19-Todesfälle nach Sterbewoche</a:t>
            </a:r>
            <a:br>
              <a:rPr lang="de-DE" dirty="0"/>
            </a:br>
            <a:r>
              <a:rPr lang="de-DE" dirty="0"/>
              <a:t>(Stand 29.06.2021) </a:t>
            </a:r>
            <a:endParaRPr lang="de-DE" dirty="0">
              <a:highlight>
                <a:srgbClr val="FF0000"/>
              </a:highlight>
            </a:endParaRPr>
          </a:p>
        </p:txBody>
      </p:sp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BE6898B6-4436-4A28-9447-D810CBB054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30.06.2021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C580688-D3B8-4F92-B9DC-721A91549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8</a:t>
            </a:fld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CD139D4-210A-44E8-BDF0-5E9F3A7A19FB}"/>
              </a:ext>
            </a:extLst>
          </p:cNvPr>
          <p:cNvGrpSpPr/>
          <p:nvPr/>
        </p:nvGrpSpPr>
        <p:grpSpPr>
          <a:xfrm>
            <a:off x="1463048" y="1352695"/>
            <a:ext cx="6133877" cy="3623562"/>
            <a:chOff x="0" y="0"/>
            <a:chExt cx="7765200" cy="4675414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DDED04EB-3E56-40CC-9637-1C8FE8C2D2BE}"/>
                </a:ext>
              </a:extLst>
            </p:cNvPr>
            <p:cNvGrpSpPr/>
            <p:nvPr/>
          </p:nvGrpSpPr>
          <p:grpSpPr>
            <a:xfrm>
              <a:off x="0" y="0"/>
              <a:ext cx="7707085" cy="4332514"/>
              <a:chOff x="0" y="0"/>
              <a:chExt cx="7707085" cy="4332514"/>
            </a:xfrm>
          </p:grpSpPr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D0E9036B-FED5-4347-99FF-F071DFCC7498}"/>
                  </a:ext>
                </a:extLst>
              </p:cNvPr>
              <p:cNvSpPr/>
              <p:nvPr/>
            </p:nvSpPr>
            <p:spPr>
              <a:xfrm>
                <a:off x="0" y="0"/>
                <a:ext cx="7707085" cy="4332514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de-DE" sz="1100"/>
              </a:p>
            </p:txBody>
          </p:sp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23437530-2951-4424-9670-4627926F1FDD}"/>
                  </a:ext>
                </a:extLst>
              </p:cNvPr>
              <p:cNvSpPr/>
              <p:nvPr/>
            </p:nvSpPr>
            <p:spPr>
              <a:xfrm>
                <a:off x="7287444" y="450732"/>
                <a:ext cx="348822" cy="36358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de-DE" sz="1100"/>
              </a:p>
            </p:txBody>
          </p:sp>
        </p:grpSp>
        <p:graphicFrame>
          <p:nvGraphicFramePr>
            <p:cNvPr id="10" name="Diagramm 9">
              <a:extLst>
                <a:ext uri="{FF2B5EF4-FFF2-40B4-BE49-F238E27FC236}">
                  <a16:creationId xmlns:a16="http://schemas.microsoft.com/office/drawing/2014/main" id="{FBED84EC-3EE7-4335-86E7-68D6E42E62C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58364953"/>
                </p:ext>
              </p:extLst>
            </p:nvPr>
          </p:nvGraphicFramePr>
          <p:xfrm>
            <a:off x="74442" y="462642"/>
            <a:ext cx="7690758" cy="42127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889077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255</Words>
  <Application>Microsoft Office PowerPoint</Application>
  <PresentationFormat>Bildschirmpräsentation (16:9)</PresentationFormat>
  <Paragraphs>101</Paragraphs>
  <Slides>8</Slides>
  <Notes>5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6" baseType="lpstr">
      <vt:lpstr>Arial</vt:lpstr>
      <vt:lpstr>Calibri</vt:lpstr>
      <vt:lpstr>Cambria</vt:lpstr>
      <vt:lpstr>MS Mincho</vt:lpstr>
      <vt:lpstr>MS Mincho</vt:lpstr>
      <vt:lpstr>ScalaSans</vt:lpstr>
      <vt:lpstr>Wingdings</vt:lpstr>
      <vt:lpstr>Office-Design</vt:lpstr>
      <vt:lpstr>Lage national </vt:lpstr>
      <vt:lpstr>Überblick Kennzahlen</vt:lpstr>
      <vt:lpstr>Verlauf der 7-Tage-Inzidenz der Bundesländer</vt:lpstr>
      <vt:lpstr>Geografische Verteilung 7-Tage-Inzidenz nach Landkreis (COVID-19)</vt:lpstr>
      <vt:lpstr>Wochenvergleich </vt:lpstr>
      <vt:lpstr>7-Tage-Inzidenz der COVID-19-Fälle nach Altersgruppe und Meldewoche (Stand 29.06.2021)</vt:lpstr>
      <vt:lpstr>COVID-19-Fälle/100.000 Einwohner nach Altersgruppe und Meldewoche (Stand 29.06.2021) </vt:lpstr>
      <vt:lpstr>Anzahl COVID-19-Todesfälle nach Sterbewoche (Stand 29.06.2021)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Ackermann, Jasmin</cp:lastModifiedBy>
  <cp:revision>311</cp:revision>
  <dcterms:created xsi:type="dcterms:W3CDTF">2015-11-02T12:29:13Z</dcterms:created>
  <dcterms:modified xsi:type="dcterms:W3CDTF">2021-06-30T07:14:50Z</dcterms:modified>
</cp:coreProperties>
</file>