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8" r:id="rId2"/>
    <p:sldId id="363" r:id="rId3"/>
    <p:sldId id="344" r:id="rId4"/>
    <p:sldId id="362" r:id="rId5"/>
    <p:sldId id="366" r:id="rId6"/>
    <p:sldId id="365" r:id="rId7"/>
    <p:sldId id="364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bel el bcheraoui" initials="ceb" lastIdx="1" clrIdx="0">
    <p:extLst>
      <p:ext uri="{19B8F6BF-5375-455C-9EA6-DF929625EA0E}">
        <p15:presenceInfo xmlns:p15="http://schemas.microsoft.com/office/powerpoint/2012/main" userId="60a56895d38452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7"/>
    <a:srgbClr val="4D8AD2"/>
    <a:srgbClr val="80A5DC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0" autoAdjust="0"/>
    <p:restoredTop sz="69006" autoAdjust="0"/>
  </p:normalViewPr>
  <p:slideViewPr>
    <p:cSldViewPr snapToGrid="0" snapToObjects="1">
      <p:cViewPr varScale="1">
        <p:scale>
          <a:sx n="93" d="100"/>
          <a:sy n="93" d="100"/>
        </p:scale>
        <p:origin x="13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7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38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9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47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14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</p:sldLayoutIdLst>
  <p:hf hd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B34D88-053A-4A23-8AA2-B2939CE9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 June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9832FA-9BEA-4D3A-9399-85F5463C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45722-051D-4991-8B44-49C1224D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en-US" smtClean="0"/>
              <a:t>1</a:t>
            </a:fld>
            <a:endParaRPr lang="en-US"/>
          </a:p>
        </p:txBody>
      </p:sp>
      <p:sp>
        <p:nvSpPr>
          <p:cNvPr id="112" name="Inhaltsplatzhalter 111">
            <a:extLst>
              <a:ext uri="{FF2B5EF4-FFF2-40B4-BE49-F238E27FC236}">
                <a16:creationId xmlns:a16="http://schemas.microsoft.com/office/drawing/2014/main" id="{0E12A524-F109-4DD4-B65F-7A76ED0E29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591" y="1479176"/>
            <a:ext cx="7983646" cy="3051737"/>
          </a:xfrm>
        </p:spPr>
        <p:txBody>
          <a:bodyPr>
            <a:normAutofit/>
          </a:bodyPr>
          <a:lstStyle/>
          <a:p>
            <a:r>
              <a:rPr lang="en-US" dirty="0"/>
              <a:t>Countries with high vaccination coverage that recently experienced surges in COVID-19 incidence</a:t>
            </a:r>
          </a:p>
          <a:p>
            <a:endParaRPr lang="en-US" sz="1800" dirty="0"/>
          </a:p>
          <a:p>
            <a:r>
              <a:rPr lang="en-US" dirty="0"/>
              <a:t>Countries: Bahrain, Chile, Seychelles, the United Kingdom, Uruguay (and Germany)</a:t>
            </a:r>
          </a:p>
          <a:p>
            <a:endParaRPr lang="en-US" dirty="0"/>
          </a:p>
          <a:p>
            <a:r>
              <a:rPr lang="en-US" dirty="0"/>
              <a:t>1 March to 29 June 2021</a:t>
            </a:r>
            <a:endParaRPr lang="de-DE" sz="1800" dirty="0"/>
          </a:p>
          <a:p>
            <a:pPr lvl="1"/>
            <a:endParaRPr lang="de-DE" sz="1200" dirty="0"/>
          </a:p>
        </p:txBody>
      </p:sp>
      <p:sp>
        <p:nvSpPr>
          <p:cNvPr id="111" name="Titel 110">
            <a:extLst>
              <a:ext uri="{FF2B5EF4-FFF2-40B4-BE49-F238E27FC236}">
                <a16:creationId xmlns:a16="http://schemas.microsoft.com/office/drawing/2014/main" id="{C3C04818-F5A1-44BB-A656-FE4419E6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564257"/>
          </a:xfrm>
        </p:spPr>
        <p:txBody>
          <a:bodyPr/>
          <a:lstStyle/>
          <a:p>
            <a:r>
              <a:rPr lang="en-US" dirty="0"/>
              <a:t>COVID-19 Containment Measures Analysis</a:t>
            </a:r>
            <a:br>
              <a:rPr lang="en-US" dirty="0"/>
            </a:br>
            <a:endParaRPr lang="en-US" dirty="0"/>
          </a:p>
        </p:txBody>
      </p:sp>
      <p:sp>
        <p:nvSpPr>
          <p:cNvPr id="5" name="OTLSHAPE_TB_00000000000000000000000000000000_LeftEndCaps" hidden="1">
            <a:extLst>
              <a:ext uri="{FF2B5EF4-FFF2-40B4-BE49-F238E27FC236}">
                <a16:creationId xmlns:a16="http://schemas.microsoft.com/office/drawing/2014/main" id="{E8A452D0-08E5-4F4E-9A82-60A534960EA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b="1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  <a:endParaRPr lang="de-DE" b="1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B_00000000000000000000000000000000_RightEndCaps" hidden="1">
            <a:extLst>
              <a:ext uri="{FF2B5EF4-FFF2-40B4-BE49-F238E27FC236}">
                <a16:creationId xmlns:a16="http://schemas.microsoft.com/office/drawing/2014/main" id="{5018C593-5ABD-4987-AA43-AE851D33EC2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b="1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8" name="OTLSHAPE_TB_00000000000000000000000000000000_ElapsedTime" hidden="1">
            <a:extLst>
              <a:ext uri="{FF2B5EF4-FFF2-40B4-BE49-F238E27FC236}">
                <a16:creationId xmlns:a16="http://schemas.microsoft.com/office/drawing/2014/main" id="{3E25FAF4-623C-42E9-956F-25D23764E57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  <a:solidFill>
            <a:srgbClr val="FF0000">
              <a:alpha val="29804"/>
            </a:srgb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TLSHAPE_TB_00000000000000000000000000000000_TodayMarkerShape" hidden="1">
            <a:extLst>
              <a:ext uri="{FF2B5EF4-FFF2-40B4-BE49-F238E27FC236}">
                <a16:creationId xmlns:a16="http://schemas.microsoft.com/office/drawing/2014/main" id="{33F2D84C-42B2-4D8B-A9C1-7B83E8C67CF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30153" y="4111625"/>
            <a:ext cx="76200" cy="84667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TLSHAPE_TB_00000000000000000000000000000000_TodayMarkerText" hidden="1">
            <a:extLst>
              <a:ext uri="{FF2B5EF4-FFF2-40B4-BE49-F238E27FC236}">
                <a16:creationId xmlns:a16="http://schemas.microsoft.com/office/drawing/2014/main" id="{86DBCD31-A6DD-4DB3-8DE4-1E042A5451F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33660" y="4196292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7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9EF286-1C86-43E6-A915-D907936C7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716"/>
            <a:ext cx="9144000" cy="39558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3F290-9BFE-4435-B775-F9936735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 June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35B76-CDA6-4C69-8EF4-2763799A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E6BAB-685B-4A86-97B7-1C555FA6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72510"/>
          </a:xfrm>
        </p:spPr>
        <p:txBody>
          <a:bodyPr/>
          <a:lstStyle/>
          <a:p>
            <a:r>
              <a:rPr lang="en-US" sz="1800" dirty="0"/>
              <a:t>COVID-19 Incidence, Death Rates and Vaccination Coverage, March – June 2021</a:t>
            </a:r>
          </a:p>
        </p:txBody>
      </p:sp>
    </p:spTree>
    <p:extLst>
      <p:ext uri="{BB962C8B-B14F-4D97-AF65-F5344CB8AC3E}">
        <p14:creationId xmlns:p14="http://schemas.microsoft.com/office/powerpoint/2010/main" val="314500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432B0F-48C2-4E81-8562-205C3D82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 June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73D418-F5FD-4C14-B39F-E85CE62C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8C7A48-18F5-4CD6-88A6-AF240EF7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3C41FC4-E81F-496D-A536-A9918144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 Containment </a:t>
            </a:r>
            <a:r>
              <a:rPr lang="de-DE" dirty="0" err="1"/>
              <a:t>Measures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1E71DD-C1A0-4264-B6F3-F247C01EEC8E}"/>
              </a:ext>
            </a:extLst>
          </p:cNvPr>
          <p:cNvSpPr txBox="1"/>
          <p:nvPr/>
        </p:nvSpPr>
        <p:spPr>
          <a:xfrm>
            <a:off x="7219701" y="631713"/>
            <a:ext cx="2158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Source: Oxford COVID-19 Government Response Tracker/</a:t>
            </a:r>
            <a:r>
              <a:rPr lang="de-DE" sz="800" dirty="0" err="1"/>
              <a:t>Our</a:t>
            </a:r>
            <a:r>
              <a:rPr lang="de-DE" sz="800" dirty="0"/>
              <a:t> World in Data.  </a:t>
            </a:r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52C2D73B-D758-47C7-8904-38BDE855B3A7}"/>
              </a:ext>
            </a:extLst>
          </p:cNvPr>
          <p:cNvPicPr preferRelativeResize="0">
            <a:picLocks noGrp="1"/>
          </p:cNvPicPr>
          <p:nvPr>
            <p:ph sz="quarter" idx="14"/>
          </p:nvPr>
        </p:nvPicPr>
        <p:blipFill rotWithShape="1">
          <a:blip r:embed="rId3"/>
          <a:srcRect/>
          <a:stretch/>
        </p:blipFill>
        <p:spPr>
          <a:xfrm>
            <a:off x="4571999" y="1027761"/>
            <a:ext cx="4572000" cy="3908262"/>
          </a:xfrm>
          <a:prstGeom prst="rect">
            <a:avLst/>
          </a:prstGeom>
        </p:spPr>
      </p:pic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6F118043-A6A2-4E8D-8470-DFC8E08C1BE8}"/>
              </a:ext>
            </a:extLst>
          </p:cNvPr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4"/>
          <a:srcRect b="2618"/>
          <a:stretch/>
        </p:blipFill>
        <p:spPr>
          <a:xfrm>
            <a:off x="1" y="1009271"/>
            <a:ext cx="4608000" cy="39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2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A5B195-7823-4FE6-89E0-825B21BA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 June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684A2F-568D-434A-B005-96BCD301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45836D-0D66-4842-AD42-5D10B2AD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E5FD72-364E-422B-8830-7EA748FD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</p:spPr>
        <p:txBody>
          <a:bodyPr/>
          <a:lstStyle/>
          <a:p>
            <a:r>
              <a:rPr lang="en-US" dirty="0"/>
              <a:t>Possible Reasons for Surges in Incidence</a:t>
            </a:r>
            <a:endParaRPr lang="de-DE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88B49D95-CB90-4EE2-9F02-AA570EE2CFE7}"/>
              </a:ext>
            </a:extLst>
          </p:cNvPr>
          <p:cNvSpPr txBox="1">
            <a:spLocks/>
          </p:cNvSpPr>
          <p:nvPr/>
        </p:nvSpPr>
        <p:spPr>
          <a:xfrm>
            <a:off x="457200" y="1312606"/>
            <a:ext cx="7983646" cy="3266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de-DE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793FA290-EB5B-4491-9B08-382A1D14F357}"/>
              </a:ext>
            </a:extLst>
          </p:cNvPr>
          <p:cNvSpPr txBox="1">
            <a:spLocks/>
          </p:cNvSpPr>
          <p:nvPr/>
        </p:nvSpPr>
        <p:spPr>
          <a:xfrm>
            <a:off x="609600" y="1465006"/>
            <a:ext cx="7983646" cy="3266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B601C642-2485-4B3B-8F47-499809C37F9F}"/>
              </a:ext>
            </a:extLst>
          </p:cNvPr>
          <p:cNvSpPr txBox="1">
            <a:spLocks/>
          </p:cNvSpPr>
          <p:nvPr/>
        </p:nvSpPr>
        <p:spPr>
          <a:xfrm>
            <a:off x="762000" y="1308304"/>
            <a:ext cx="7983646" cy="11485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endParaRPr lang="en-US" dirty="0"/>
          </a:p>
          <a:p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B5895D6-CE0E-41F4-AC18-0979B72752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Premature loosening of COVID-19 containment measures.</a:t>
            </a:r>
            <a:endParaRPr lang="de-DE" dirty="0"/>
          </a:p>
          <a:p>
            <a:pPr lvl="0"/>
            <a:endParaRPr lang="en-US" dirty="0"/>
          </a:p>
          <a:p>
            <a:pPr lvl="0"/>
            <a:r>
              <a:rPr lang="en-US" dirty="0"/>
              <a:t>Reduced compliance with physical distancing requirements, including by individuals with incomplete vaccination coverage.</a:t>
            </a:r>
          </a:p>
          <a:p>
            <a:pPr lvl="1"/>
            <a:r>
              <a:rPr lang="en-US" dirty="0"/>
              <a:t>Effectiveness </a:t>
            </a:r>
            <a:r>
              <a:rPr lang="en-US" dirty="0" err="1"/>
              <a:t>Sinovac</a:t>
            </a:r>
            <a:r>
              <a:rPr lang="en-US" dirty="0"/>
              <a:t> early after first dose especially low.</a:t>
            </a:r>
            <a:r>
              <a:rPr lang="de-DE" dirty="0"/>
              <a:t>  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Spread of Variants of Concern (Gamma, Delta). </a:t>
            </a:r>
          </a:p>
          <a:p>
            <a:pPr marL="0" lvl="0" indent="0">
              <a:buNone/>
            </a:pP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303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A5B195-7823-4FE6-89E0-825B21BA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 June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684A2F-568D-434A-B005-96BCD301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45836D-0D66-4842-AD42-5D10B2AD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E5FD72-364E-422B-8830-7EA748FD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</p:spPr>
        <p:txBody>
          <a:bodyPr/>
          <a:lstStyle/>
          <a:p>
            <a:r>
              <a:rPr lang="en-US" dirty="0"/>
              <a:t>Recommendations</a:t>
            </a:r>
            <a:endParaRPr lang="de-DE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88B49D95-CB90-4EE2-9F02-AA570EE2CFE7}"/>
              </a:ext>
            </a:extLst>
          </p:cNvPr>
          <p:cNvSpPr txBox="1">
            <a:spLocks/>
          </p:cNvSpPr>
          <p:nvPr/>
        </p:nvSpPr>
        <p:spPr>
          <a:xfrm>
            <a:off x="457200" y="1312606"/>
            <a:ext cx="7983646" cy="3266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de-DE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793FA290-EB5B-4491-9B08-382A1D14F357}"/>
              </a:ext>
            </a:extLst>
          </p:cNvPr>
          <p:cNvSpPr txBox="1">
            <a:spLocks/>
          </p:cNvSpPr>
          <p:nvPr/>
        </p:nvSpPr>
        <p:spPr>
          <a:xfrm>
            <a:off x="609600" y="1465006"/>
            <a:ext cx="7983646" cy="3266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B601C642-2485-4B3B-8F47-499809C37F9F}"/>
              </a:ext>
            </a:extLst>
          </p:cNvPr>
          <p:cNvSpPr txBox="1">
            <a:spLocks/>
          </p:cNvSpPr>
          <p:nvPr/>
        </p:nvSpPr>
        <p:spPr>
          <a:xfrm>
            <a:off x="762000" y="1308304"/>
            <a:ext cx="7983646" cy="11485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endParaRPr lang="en-US" dirty="0"/>
          </a:p>
          <a:p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B5895D6-CE0E-41F4-AC18-0979B72752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While vaccination campaigns are ongoing, risk communication should continue to emphasize the importance of protective measures for all individuals, including physical distancing and mask wearing.</a:t>
            </a:r>
          </a:p>
          <a:p>
            <a:pPr lvl="0"/>
            <a:endParaRPr lang="en-US" dirty="0"/>
          </a:p>
          <a:p>
            <a:r>
              <a:rPr lang="en-US" dirty="0"/>
              <a:t>National vaccination campaigns should strive to reach unvaccinated individuals. Continued high incidence worldwide entails a continued risk that further Variants of Concern may emerge and spread. Therefore, vaccination campaigns should also be considered a global effort. </a:t>
            </a:r>
          </a:p>
          <a:p>
            <a:endParaRPr lang="en-US" dirty="0"/>
          </a:p>
          <a:p>
            <a:r>
              <a:rPr lang="en-US" dirty="0"/>
              <a:t>Genomic surveillance remains crucial, even with higher vaccination coverage, since new Variants of Concern can spread quickly. </a:t>
            </a:r>
          </a:p>
          <a:p>
            <a:pPr lvl="0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31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3F290-9BFE-4435-B775-F9936735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 June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35B76-CDA6-4C69-8EF4-2763799A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E6BAB-685B-4A86-97B7-1C555FA6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2129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1851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97457E3-A36C-4E8E-A765-F46DBB56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6" y="703847"/>
            <a:ext cx="7880685" cy="440838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3F290-9BFE-4435-B775-F9936735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 June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35B76-CDA6-4C69-8EF4-2763799A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E6BAB-685B-4A86-97B7-1C555FA6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7" y="505007"/>
            <a:ext cx="7983646" cy="292837"/>
          </a:xfrm>
        </p:spPr>
        <p:txBody>
          <a:bodyPr/>
          <a:lstStyle/>
          <a:p>
            <a:r>
              <a:rPr lang="en-US" dirty="0"/>
              <a:t>COVID-19 Incidence by Age Group, March – June 2021</a:t>
            </a:r>
          </a:p>
        </p:txBody>
      </p:sp>
    </p:spTree>
    <p:extLst>
      <p:ext uri="{BB962C8B-B14F-4D97-AF65-F5344CB8AC3E}">
        <p14:creationId xmlns:p14="http://schemas.microsoft.com/office/powerpoint/2010/main" val="3635696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MuMiIsIk9yaWdpbmFsQXNzZW1ibHlWZXJzaW9uIjoiNS4wMC4wMS4wMCIsIkVkaXRpb24iOiJQcm8iLCJJc1BsdXNFZGl0aW9uIjp0cnVlLCJJc1Byb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c5LCJHIjoxMjksIkIiOjE4OX19LCJJc1Zpc2libGUiOnRydWUsIldpZHRoIjo4NTguMCwiSGVpZ2h0Ijoy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mZhbHNlLCJFbGFwc2VkVGltZUZvcm1hdCI6MCwiVG9kYXlNYXJrZXJQb3NpdGlvbiI6MCwiUXVpY2tQb3NpdGlvbiI6MywiQWJzb2x1dGVQb3NpdGlvbiI6MzAzLjc1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OTEsIkciOjE1NSwiQiI6MjEzfX0sIkxpbmVXZWlnaHQiOjEuMCwiTGluZVR5cGUiOjAsIlBhcmVudFN0eWxlIjpudWxsfSwiSXNCZWxvd1RpbWViYW5kIjpmYWxzZSwiUG9zaXRpb25PblRhc2siOjA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MuMCwiSGVpZ2h0IjoxMy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TU0gZCIsIlNlcGFyYXRvciI6Ii8iLCJVc2VJbnRlcm5hdGlvbmFsRGF0ZUZvcm1hdCI6ZmFsc2UsIkRhdGVJc1Zpc2libGUiOmZhbHNlLCJUaW1lSXNWaXNpYmxlIjp0cnVlLCJIb3VyRGlnaXRzIjoxLCJBbVBtRGVzaWduYXRvciI6MiwiVHJpbTAwTWludXRlcyI6ZmFsc2UsIkxhc3RLbm93blZpc2liaWxpdHlTdGF0ZSI6bnVsbH0sIldlZWtOdW1iZXJpbmciOnsiJGlkIjoiODIiLCJGb3JtYXQiOjAsIklzVmlzaWJsZSI6ZmFsc2UsIkxhc3RLbm93blZpc2liaWxpdHlTdGF0ZSI6ZmFsc2V9LCJJc1Zpc2libGUiOnRydWUsIlBhcmVudFN0eWxlIjpudWxsfSwiRGVmYXVsdFRhc2tTdHlsZSI6eyIkaWQiOiI4MyIsIlNoYXBlIjoxLCJTaGFwZVRoaWNrbmVzcyI6MCwiRHVyYXRpb25Gb3JtYXQiOjc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IiwiVG9wIjowLCJMZWZ0IjowLCJSaWdodCI6MCwiQm90dG9tIjowfSwiUGFkZGluZyI6eyIkaWQiOiI5NiIsIlRvcCI6MCwiTGVmdCI6MCwiUmlnaHQiOjAsIkJvdHRvbSI6MH0sIkJhY2tncm91bmQiOnsiJGlkIjoiOTciLCJDb2xvciI6eyIkcmVmIjoiMjAifX0sIklzVmlzaWJsZSI6dHJ1ZSwiV2lkdGgiOjAuMCwiSGVpZ2h0IjowLjAsIkJvcmRlclN0eWxlIjpudWxsLCJQYXJlbnRTdHlsZSI6bnVsbH0sIkhvcml6b250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WZXJ0aWNhbENvbm5lY3RvclN0eWxlIjp7IiRpZCI6IjEwMSIsIkxpbmVDb2xvciI6eyIkaWQiOiIxMDIiLCIkdHlwZSI6Ik5MUkUuQ29tbW9uLkRvbS5Tb2xpZENvbG9yQnJ1c2gsIE5MUkUuQ29tbW9uIiwiQ29sb3IiOnsiJGlkIjoiMTAz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MC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NTU0gZCIsIlNlcGFyYXRvciI6Ii8iLCJVc2VJbnRlcm5hdGlvbmFsRGF0ZUZvcm1hdCI6ZmFsc2UsIkRhdGVJc1Zpc2libGUiOmZhbHNlLCJUaW1lSXNWaXNpYmxlIjp0cnVlLCJIb3VyRGlnaXRzIjoxLCJBbVBtRGVzaWduYXRvciI6MiwiVHJpbTAwTWludXRlcyI6ZmFsc2UsIkxhc3RLbm93blZpc2liaWxpdHlTdGF0ZSI6bnVsbH0sIldlZWtOdW1iZXJpbmciOnsiJGlkIjoiMTI3IiwiRm9ybWF0IjowLCJJc1Zpc2libGUiOmZhbHNlLCJMYXN0S25vd25WaXNpYmlsaXR5U3RhdGUiOmZhbHNlfSwiSXNWaXNpYmxlIjp0cnVlLCJQYXJlbnRTdHlsZSI6bnVsbCwiX2V4cGxpY2l0bHlTZXQiOnsiJGlkIjoiMTI4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dyaWRsaW5lUGFuZWxTdHlsZSI6eyIkaWQiOiIxMjkiLCJHcmlkbGluZVN0eWxlIjp7IiRpZCI6IjEzMCIsIkxpbmVDb2xvciI6eyIkaWQiOiIxMzEiLCIkdHlwZSI6Ik5MUkUuQ29tbW9uLkRvbS5Tb2xpZENvbG9yQnJ1c2gsIE5MUkUuQ29tbW9uIiwiQ29sb3IiOnsiJGlkIjoiMTMyIiwiQSI6MzgsIlIiOjkxLCJHIjoxNTUsIkIiOjIxM319LCJMaW5lV2VpZ2h0IjoxLjAsIkxpbmVUeXBlIjowLCJQYXJlbnRTdHlsZSI6bnVsbH0sIk1hcmdpbiI6eyIkaWQiOiIxMzMiLCJUb3AiOjAsIkxlZnQiOjAsIlJpZ2h0IjowLCJCb3R0b20iOjB9LCJQYWRkaW5nIjp7IiRpZCI6IjEzNCIsIlRvcCI6MCwiTGVmdCI6MCwiUmlnaHQiOjAsIkJvdHRvbSI6MH0sIkJhY2tncm91bmQiOm51bGwsIklzVmlzaWJsZSI6dHJ1ZSwiV2lkdGgiOjAuMCwiSGVpZ2h0IjowLjAsIkJvcmRlclN0eWxlIjp7IiRpZCI6IjEzNSIsIkxpbmVDb2xvciI6bnVsbCwiTGluZVdlaWdodCI6MC4wLCJMaW5lVHlwZSI6MCwiUGFyZW50U3R5bGUiOm51bGx9LCJQYXJlbnRTdHlsZSI6bnVsbH0sIlNob3dFbGFwc2VkVGltZUdyYWRpZW50U3R5bGUiOmZhbHNlLCJEZWZhdWx0U3dpbWxhbmVTdHlsZSI6eyIkaWQiOiIxMzYiLCJIZWFkZXJTdHlsZSI6eyIkaWQiOiIxMzciLCJUZXh0U3R5bGUiOnsiJGlkIjoiMTM4IiwiRm9udFNldHRpbmdzIjp7IiRpZCI6IjEzOSIsIkZvbnRTaXplIjoxMiwiRm9udE5hbWUiOiJDYWxpYnJpIiwiSXNCb2xkIjpmYWxzZSwiSXNJdGFsaWMiOmZhbHNlLCJJc1VuZGVybGluZWQiOmZhbHNlLCJQYXJlbnRTdHlsZSI6bnVsbH0sIkF1dG9TaXplIjowLCJGb3JlZ3JvdW5kIjp7IiRpZCI6IjE0MCIsIkNvbG9yIjp7IiRpZCI6IjE0MSIsIkEiOjI1NSwiUiI6MzIsIkciOjU2LCJCIjoxMDB9fSwiTWF4V2lkdGgiOjAuMCwiTWF4SGVpZ2h0IjowLjAsIlNtYXJ0Rm9yZWdyb3VuZElzQWN0aXZlIjpmYWxzZSwiSG9yaXpvbnRhbEFsaWdubWVudCI6MCwiVmVydGljYWxBbGlnbm1lbnQiOjAsIlNtYXJ0Rm9yZWdyb3VuZCI6bnVsbCwiQmFja2dyb3VuZEZpbGxUeXBlIjowLCJNYXJnaW4iOnsiJGlkIjoiMTQyIiwiVG9wIjowLCJMZWZ0IjowLCJSaWdodCI6MCwiQm90dG9tIjowfSwiUGFkZGluZyI6eyIkaWQiOiIxNDMiLCJUb3AiOjAsIkxlZnQiOjAsIlJpZ2h0IjowLCJCb3R0b20iOjB9LCJCYWNrZ3JvdW5kIjpudWxsLCJJc1Zpc2libGUiOmZhbHNlLCJXaWR0aCI6MC4wLCJIZWlnaHQiOjAuMCwiQm9yZGVyU3R5bGUiOm51bGwsIlBhcmVudFN0eWxlIjpudWxsfSwiUmVjdGFuZ2xlU3R5bGUiOnsiJGlkIjoiMTQ0IiwiTWFyZ2luIjp7IiRpZCI6IjE0NSIsIlRvcCI6MCwiTGVmdCI6MCwiUmlnaHQiOjAsIkJvdHRvbSI6MH0sIlBhZGRpbmciOnsiJGlkIjoiMTQ2IiwiVG9wIjowLCJMZWZ0IjowLCJSaWdodCI6MCwiQm90dG9tIjowfSwiQmFja2dyb3VuZCI6eyIkaWQiOiIxNDciLCJDb2xvciI6eyIkaWQiOiIxNDgiLCJBIjoxMjcsIlIiOjkxLCJHIjoxNTUsIkIiOjIxM319LCJJc1Zpc2libGUiOmZhbHNlLCJXaWR0aCI6MC4wLCJIZWlnaHQiOjAuMCwiQm9yZGVyU3R5bGUiOnsiJGlkIjoiMTQ5IiwiTGluZUNvbG9yIjp7IiRpZCI6IjE1MCIsIiR0eXBlIjoiTkxSRS5Db21tb24uRG9tLlNvbGlkQ29sb3JCcnVzaCwgTkxSRS5Db21tb24iLCJDb2xvciI6eyIkaWQiOiIxNTEiLCJBIjoyNTUsIlIiOjI1NSwiRyI6MCwiQiI6MH19LCJMaW5lV2VpZ2h0IjowLjAsIkxpbmVUeXBlIjowLCJQYXJlbnRTdHlsZSI6bnVsbH0sIlBhcmVudFN0eWxlIjpudWxsfSwiTWFyZ2luIjp7IiRpZCI6IjE1MiIsIlRvcCI6MCwiTGVmdCI6MCwiUmlnaHQiOjAsIkJvdHRvbSI6MH0sIlBhZGRpbmciOnsiJGlkIjoiMTUzIiwiVG9wIjowLCJMZWZ0IjowLCJSaWdodCI6MCwiQm90dG9tIjowfSwiQmFja2dyb3VuZCI6bnVsbCwiSXNWaXNpYmxlIjp0cnVlLCJXaWR0aCI6MC4wLCJIZWlnaHQiOjAuMCwiQm9yZGVyU3R5bGUiOm51bGwsIlBhcmVudFN0eWxlIjpudWxsfSwiQmFja2dyb3VuZFN0eWxlIjp7IiRpZCI6IjE1NCIsIk1hcmdpbiI6eyIkaWQiOiIxNTUiLCJUb3AiOjAsIkxlZnQiOjAsIlJpZ2h0IjowLCJCb3R0b20iOjB9LCJQYWRkaW5nIjp7IiRpZCI6IjE1NiIsIlRvcCI6MCwiTGVmdCI6MCwiUmlnaHQiOjAsIkJvdHRvbSI6MH0sIkJhY2tncm91bmQiOnsiJGlkIjoiMTU3IiwiQ29sb3IiOnsiJGlkIjoiMTU4IiwiQSI6MzgsIlIiOjkxLCJHIjoxNTUsIkIiOjIxM319LCJJc1Zpc2libGUiOnRydWUsIldpZHRoIjowLjAsIkhlaWdodCI6MC4wLCJCb3JkZXJTdHlsZSI6eyIkaWQiOiIxNTkiLCJMaW5lQ29sb3IiOnsiJGlkIjoiMTYwIiwiJHR5cGUiOiJOTFJFLkNvbW1vbi5Eb20uU29saWRDb2xvckJydXNoLCBOTFJFLkNvbW1vbiIsIkNvbG9yIjp7IiRpZCI6IjE2MSIsIkEiOjI1NSwiUiI6MjU1LCJHIjowLCJCIjowfX0sIkxpbmVXZWlnaHQiOjAuMCwiTGluZVR5cGUiOjAsIlBhcmVudFN0eWxlIjpudWxsfSwiUGFyZW50U3R5bGUiOm51bGx9LCJJc0Fib3ZlVGltZWJhbmQiOmZhbHNlLCJNYXJnaW4iOnsiJGlkIjoiMTYyIiwiVG9wIjowLCJMZWZ0IjowLCJSaWdodCI6MCwiQm90dG9tIjowfSwiUGFkZGluZyI6eyIkaWQiOiIxNjMiLCJUb3AiOjAsIkxlZnQiOjAsIlJpZ2h0IjowLCJCb3R0b20iOjB9LCJJc1Zpc2libGUiOnRydWUsIldpZHRoIjowLjAsIkhlaWdodCI6MC4wLCJCb3JkZXJTdHlsZSI6bnVsbCwiUGFyZW50U3R5bGUiOm51bGx9fSwiU2NhbGUiOnsiJGlkIjoiMTY0IiwiU3RhcnREYXRlIjoiMDAwMS0wMS0wMVQwMDowMDowMCIsIkVuZERhdGUiOiIyMDIyLTAxLTE1VDIzOjU5OjAwIiwiRm9ybWF0IjoiTU1NIiwiVHlwZSI6MiwiQXV0b0RhdGVSYW5nZSI6dHJ1ZSwiV29ya2luZ0RheXMiOjMxLCJGaXNjYWxZZWFyIjp7IiRpZCI6IjE2NSIsIlN0YXJ0TW9udGgiOjEsIlVzZVN0YXJ0aW5nWWVhckZvck51bWJlcmluZyI6dHJ1ZSwiU2hvd0Zpc2NhbFllYXJMYWJlbCI6dHJ1ZX0sIlRvZGF5TWFya2VyVGV4dCI6IlRvZGF5IiwiQXV0b1NjYWxlVHlwZSI6dHJ1ZX0sIk1pbGVzdG9uZXMiOltdLCJUYXNrcyI6W3siJGlkIjoiMTY2IiwiR3JvdXBOYW1lIjpudWxsLCJTdGFydERhdGUiOiIyMDIxLTAyLTI2VDAwOjAwOjAwWiIsIkVuZERhdGUiOiIyMDIxLTAyLTI2VDIzOjU5OjAwWiIsIlBlcmNlbnRhZ2VDb21wbGV0ZSI6bnVsbCwiU3R5bGUiOnsiJGlkIjoiMTY3IiwiU2hhcGUiOjEsIlNoYXBlVGhpY2tuZXNzIjowLCJEdXJhdGlvbkZvcm1hdCI6MCwiSW5jbHVkZU5vbldvcmtpbmdEYXlzSW5EdXJhdGlvbiI6ZmFsc2UsIlBlcmNlbnRhZ2VDb21wbGV0ZVN0eWxlIjp7IiRpZCI6IjE2OCIsIkZvbnRTZXR0aW5ncyI6eyIkaWQiOiIxNjkiLCJGb250U2l6ZSI6MTAsIkZvbnROYW1lIjoiQ2FsaWJyaSIsIklzQm9sZCI6ZmFsc2UsIklzSXRhbGljIjpmYWxzZSwiSXNVbmRlcmxpbmVkIjpmYWxzZSwiUGFyZW50U3R5bGUiOm51bGx9LCJBdXRvU2l6ZSI6MCwiRm9yZWdyb3VuZCI6eyIkaWQiOiIxNzAiLCJDb2xvciI6eyIkaWQiOiIxNz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zIiLCJUb3AiOjAsIkxlZnQiOjAsIlJpZ2h0IjowLCJCb3R0b20iOjB9LCJQYWRkaW5nIjp7IiRpZCI6IjE3MyIsIlRvcCI6MCwiTGVmdCI6MCwiUmlnaHQiOjAsIkJvdHRvbSI6MH0sIkJhY2tncm91bmQiOnsiJGlkIjoiMTc0IiwiQ29sb3IiOnsiJGlkIjoiMTc1IiwiQSI6ODksIlIiOjAsIkciOjAsIkIiOjB9fSwiSXNWaXNpYmxlIjp0cnVlLCJXaWR0aCI6MC4wLCJIZWlnaHQiOjAuMCwiQm9yZGVyU3R5bGUiOnsiJGlkIjoiMTc2IiwiTGluZUNvbG9yIjpudWxsLCJMaW5lV2VpZ2h0IjowLjAsIkxpbmVUeXBlIjowLCJQYXJlbnRTdHlsZSI6bnVsbH0sIlBhcmVudFN0eWxlIjpudWxsfSwiRHVyYXRpb25TdHlsZSI6eyIkaWQiOiIxNzciLCJGb250U2V0dGluZ3MiOnsiJGlkIjoiMTc4IiwiRm9udFNpemUiOjEwLCJGb250TmFtZSI6IkNhbGlicmkiLCJJc0JvbGQiOmZhbHNlLCJJc0l0YWxpYyI6ZmFsc2UsIklzVW5kZXJsaW5lZCI6ZmFsc2UsIlBhcmVudFN0eWxlIjpudWxsfSwiQXV0b1NpemUiOjAsIkZvcmVncm91bmQiOnsiJGlkIjoiMTc5IiwiQ29sb3IiOnsiJGlkIjoiMTg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gxIiwiVG9wIjowLCJMZWZ0IjowLCJSaWdodCI6MCwiQm90dG9tIjowfSwiUGFkZGluZyI6eyIkaWQiOiIxODIiLCJUb3AiOjAsIkxlZnQiOjAsIlJpZ2h0IjowLCJCb3R0b20iOjB9LCJCYWNrZ3JvdW5kIjp7IiRpZCI6IjE4MyIsIkNvbG9yIjp7IiRyZWYiOiIxNzUifX0sIklzVmlzaWJsZSI6dHJ1ZSwiV2lkdGgiOjAuMCwiSGVpZ2h0IjowLjAsIkJvcmRlclN0eWxlIjp7IiRpZCI6IjE4NCIsIkxpbmVDb2xvciI6bnVsbCwiTGluZVdlaWdodCI6MC4wLCJMaW5lVHlwZSI6MCwiUGFyZW50U3R5bGUiOm51bGx9LCJQYXJlbnRTdHlsZSI6bnVsbH0sIkhvcml6b250YWxDb25uZWN0b3JTdHlsZSI6eyIkaWQiOiIxODUiLCJMaW5lQ29sb3IiOnsiJGlkIjoiMTg2IiwiJHR5cGUiOiJOTFJFLkNvbW1vbi5Eb20uU29saWRDb2xvckJydXNoLCBOTFJFLkNvbW1vbiIsIkNvbG9yIjp7IiRpZCI6IjE4NyIsIkEiOjI1NSwiUiI6MjA0LCJHIjoyMDQsIkIiOjIwNH19LCJMaW5lV2VpZ2h0IjowLjAsIkxpbmVUeXBlIjowLCJQYXJlbnRTdHlsZSI6bnVsbH0sIlZlcnRpY2FsQ29ubmVjdG9yU3R5bGUiOnsiJGlkIjoiMTg4IiwiTGluZUNvbG9yIjp7IiRpZCI6IjE4OSIsIiR0eXBlIjoiTkxSRS5Db21tb24uRG9tLlNvbGlkQ29sb3JCcnVzaCwgTkxSRS5Db21tb24iLCJDb2xvciI6eyIkaWQiOiIxOTA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OTEiLCJNYXJnaW4iOnsiJGlkIjoiMTkyIiwiVG9wIjowLCJMZWZ0Ijo0LCJSaWdodCI6NCwiQm90dG9tIjowfSwiUGFkZGluZyI6eyIkaWQiOiIxOTMiLCJUb3AiOjAsIkxlZnQiOjAsIlJpZ2h0IjowLCJCb3R0b20iOjB9LCJCYWNrZ3JvdW5kIjp7IiRpZCI6IjE5NCIsIkNvbG9yIjp7IiRpZCI6IjE5NSIsIkEiOjI1NSwiUiI6NzksIkciOjEyOSwiQiI6MTg5fX0sIklzVmlzaWJsZSI6dHJ1ZSwiV2lkdGgiOjAuMCwiSGVpZ2h0IjoxMC4wLCJCb3JkZXJTdHlsZSI6eyIkaWQiOiIxOTYiLCJMaW5lQ29sb3IiOnsiJGlkIjoiMTk3IiwiJHR5cGUiOiJOTFJFLkNvbW1vbi5Eb20uU29saWRDb2xvckJydXNoLCBOTFJFLkNvbW1vbiIsIkNvbG9yIjp7IiRpZCI6IjE5OCIsIkEiOjI1NSwiUiI6MjU1LCJHIjowLCJCIjowfX0sIkxpbmVXZWlnaHQiOjAuMCwiTGluZVR5cGUiOjAsIlBhcmVudFN0eWxlIjpudWxsfSwiUGFyZW50U3R5bGUiOm51bGx9LCJUaXRsZVN0eWxlIjp7IiRpZCI6IjE5OSIsIkZvbnRTZXR0aW5ncyI6eyIkaWQiOiIyMDAiLCJGb250U2l6ZSI6MTAsIkZvbnROYW1lIjoiQ2FsaWJyaSIsIklzQm9sZCI6dHJ1ZSwiSXNJdGFsaWMiOmZhbHNlLCJJc1VuZGVybGluZWQiOmZhbHNlLCJQYXJlbnRTdHlsZSI6bnVsbH0sIkF1dG9TaXplIjoyLCJGb3JlZ3JvdW5kIjp7IiRyZWYiOiIxMTQifSwiTWF4V2lkdGgiOjkxLjAsIk1heEhlaWdodCI6IkluZmluaXR5IiwiU21hcnRGb3JlZ3JvdW5kSXNBY3RpdmUiOmZhbHNlLCJIb3Jpem9udGFsQWxpZ25tZW50IjowLCJWZXJ0aWNhbEFsaWdubWVudCI6MCwiU21hcnRGb3JlZ3JvdW5kIjpudWxsLCJCYWNrZ3JvdW5kRmlsbFR5cGUiOjAsIk1hcmdpbiI6eyIkaWQiOiIyMDEiLCJUb3AiOjAsIkxlZnQiOjAsIlJpZ2h0IjowLCJCb3R0b20iOjB9LCJQYWRkaW5nIjp7IiRpZCI6IjIwMiIsIlRvcCI6MCwiTGVmdCI6MCwiUmlnaHQiOjAsIkJvdHRvbSI6MH0sIkJhY2tncm91bmQiOnsiJGlkIjoiMjAzIiwiQ29sb3IiOnsiJHJlZiI6IjE3NSJ9fSwiSXNWaXNpYmxlIjp0cnVlLCJXaWR0aCI6MC4wLCJIZWlnaHQiOjAuMCwiQm9yZGVyU3R5bGUiOnsiJGlkIjoiMjA0IiwiTGluZUNvbG9yIjpudWxsLCJMaW5lV2VpZ2h0IjowLjAsIkxpbmVUeXBlIjowLCJQYXJlbnRTdHlsZSI6bnVsbH0sIlBhcmVudFN0eWxlIjpudWxsfSwiRGF0ZVN0eWxlIjp7IiRpZCI6IjIwNSIsIkZvbnRTZXR0aW5ncyI6eyIkaWQiOiIyMDYiLCJGb250U2l6ZSI6MTAsIkZvbnROYW1lIjoiQ2FsaWJyaSIsIklzQm9sZCI6ZmFsc2UsIklzSXRhbGljIjpmYWxzZSwiSXNVbmRlcmxpbmVkIjpmYWxzZSwiUGFyZW50U3R5bGUiOm51bGx9LCJBdXRvU2l6ZSI6MCwiRm9yZWdyb3VuZCI6eyIkaWQiOiIyMDciLCJDb2xvciI6eyIkaWQiOiIyMDg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wOSIsIlRvcCI6MCwiTGVmdCI6MCwiUmlnaHQiOjAsIkJvdHRvbSI6MH0sIlBhZGRpbmciOnsiJGlkIjoiMjEwIiwiVG9wIjowLCJMZWZ0IjowLCJSaWdodCI6MCwiQm90dG9tIjowfSwiQmFja2dyb3VuZCI6eyIkaWQiOiIyMTEiLCJDb2xvciI6eyIkcmVmIjoiMTc1In19LCJJc1Zpc2libGUiOnRydWUsIldpZHRoIjowLjAsIkhlaWdodCI6MC4wLCJCb3JkZXJTdHlsZSI6eyIkaWQiOiIyMTIiLCJMaW5lQ29sb3IiOm51bGwsIkxpbmVXZWlnaHQiOjAuMCwiTGluZVR5cGUiOjAsIlBhcmVudFN0eWxlIjpudWxsfSwiUGFyZW50U3R5bGUiOm51bGx9LCJEYXRlRm9ybWF0Ijp7IiRpZCI6IjIx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QiLCJGb3JtYXQiOjAsIklzVmlzaWJsZSI6ZmFsc2UsIkxhc3RLbm93blZpc2liaWxpdHlTdGF0ZSI6ZmFsc2V9LCJJc1Zpc2libGUiOmZhbHNlLCJQYXJlbnRTdHlsZSI6bnVsbH0sIkluZGV4IjowLCJTbWFydER1cmF0aW9uQWN0aXZhdGVkIjpmYWxzZSwiRGF0ZUZvcm1hdCI6eyIkcmVmIjoiMjEzIn0sIldlZWtOdW1iZXJpbmciOnsiJGlkIjoiMjE1IiwiRm9ybWF0IjowLCJJc1Zpc2libGUiOmZhbHNlLCJMYXN0S25vd25WaXNpYmlsaXR5U3RhdGUiOmZhbHNlfSwiSWQiOiIyYjhlODQ3Ni1hNTE1LTQ3YzgtODc0Yy1hMzhkZDdiMTQzZTkiLCJJbXBvcnRJZCI6bnVsbCwiVGl0bGUiOiJQaWxvdCBhbmFseXNpcyByZXBvcnQiLCJOb3RlIjpudWxsLCJIeXBlcmxpbmsiOnsiJGlkIjoiMjE2IiwiQWRkcmVzcyI6bnVsbCwiU3ViQWRkcmVzcyI6bnVsbH0sIklzQ2hhbmdlZCI6ZmFsc2UsIklzTmV3IjpmYWxzZX0seyIkaWQiOiIyMTciLCJHcm91cE5hbWUiOm51bGwsIlN0YXJ0RGF0ZSI6IjIwMjEtMDUtMDFUMDA6MDA6MDBaIiwiRW5kRGF0ZSI6IjIwMjEtMDUtMDFUMjM6NTk6MDBaIiwiUGVyY2VudGFnZUNvbXBsZXRlIjpudWxsLCJTdHlsZSI6eyIkaWQiOiIyMTgiLCJTaGFwZSI6MSwiU2hhcGVUaGlja25lc3MiOjAsIkR1cmF0aW9uRm9ybWF0IjowLCJJbmNsdWRlTm9uV29ya2luZ0RheXNJbkR1cmF0aW9uIjpmYWxzZSwiUGVyY2VudGFnZUNvbXBsZXRlU3R5bGUiOnsiJGlkIjoiMjE5IiwiRm9udFNldHRpbmdzIjp7IiRpZCI6IjIyMC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IxIiwiTGluZUNvbG9yIjpudWxsLCJMaW5lV2VpZ2h0IjowLjAsIkxpbmVUeXBlIjowLCJQYXJlbnRTdHlsZSI6bnVsbH0sIlBhcmVudFN0eWxlIjpudWxsfSwiRHVyYXRpb25TdHlsZSI6eyIkaWQiOiIyMjIiLCJGb250U2V0dGluZ3MiOnsiJGlkIjoiMjIz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MjQiLCJMaW5lQ29sb3IiOm51bGwsIkxpbmVXZWlnaHQiOjAuMCwiTGluZVR5cGUiOjAsIlBhcmVudFN0eWxlIjpudWxsfSwiUGFyZW50U3R5bGUiOm51bGx9LCJIb3Jpem9udGFsQ29ubmVjdG9yU3R5bGUiOnsiJGlkIjoiMjI1IiwiTGluZUNvbG9yIjp7IiRyZWYiOiI5OSJ9LCJMaW5lV2VpZ2h0IjowLjAsIkxpbmVUeXBlIjowLCJQYXJlbnRTdHlsZSI6bnVsbH0sIlZlcnRpY2FsQ29ubmVjdG9yU3R5bGUiOnsiJGlkIjoiMjI2IiwiTGluZUNvbG9yIjp7IiRyZWYiOiIxMDIi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yMjciLCJNYXJnaW4iOnsiJHJlZiI6IjEwNSJ9LCJQYWRkaW5nIjp7IiRyZWYiOiIxMDYifSwiQmFja2dyb3VuZCI6eyIkaWQiOiIyMjgiLCJDb2xvciI6eyIkaWQiOiIyMjkiLCJBIjoyNTUsIlIiOjc5LCJHIjoxMjksIkIiOjE4OX19LCJJc1Zpc2libGUiOnRydWUsIldpZHRoIjowLjAsIkhlaWdodCI6MTAuMCwiQm9yZGVyU3R5bGUiOnsiJGlkIjoiMjMwIiwiTGluZUNvbG9yIjp7IiRyZWYiOiIxMTAifSwiTGluZVdlaWdodCI6MC4wLCJMaW5lVHlwZSI6MCwiUGFyZW50U3R5bGUiOm51bGx9LCJQYXJlbnRTdHlsZSI6bnVsbH0sIlRpdGxlU3R5bGUiOnsiJGlkIjoiMjMxIiwiRm9udFNldHRpbmdzIjp7IiRpZCI6IjIzMiIsIkZvbnRTaXplIjoxMCwiRm9udE5hbWUiOiJDYWxpYnJpIiwiSXNCb2xkIjp0cnVlLCJJc0l0YWxpYyI6ZmFsc2UsIklzVW5kZXJsaW5lZCI6ZmFsc2UsIlBhcmVudFN0eWxlIjpudWxsfSwiQXV0b1NpemUiOjIsIkZvcmVncm91bmQiOnsiJHJlZiI6IjExNCJ9LCJNYXhXaWR0aCI6MTE5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jMzIiwiTGluZUNvbG9yIjpudWxsLCJMaW5lV2VpZ2h0IjowLjAsIkxpbmVUeXBlIjowLCJQYXJlbnRTdHlsZSI6bnVsbH0sIlBhcmVudFN0eWxlIjpudWxsfSwiRGF0ZVN0eWxlIjp7IiRpZCI6IjIzNCIsIkZvbnRTZXR0aW5ncyI6eyIkaWQiOiIyMzU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I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yMzYiLCJMaW5lQ29sb3IiOm51bGwsIkxpbmVXZWlnaHQiOjAuMCwiTGluZVR5cGUiOjAsIlBhcmVudFN0eWxlIjpudWxsfSwiUGFyZW50U3R5bGUiOm51bGx9LCJEYXRlRm9ybWF0Ijp7IiRyZWYiOiIxMjYifSwiV2Vla051bWJlcmluZyI6eyIkaWQiOiIyMzciLCJGb3JtYXQiOjAsIklzVmlzaWJsZSI6ZmFsc2UsIkxhc3RLbm93blZpc2liaWxpdHlTdGF0ZSI6ZmFsc2V9LCJJc1Zpc2libGUiOmZhbHNlLCJQYXJlbnRTdHlsZSI6bnVsbH0sIkluZGV4IjoxLCJTbWFydER1cmF0aW9uQWN0aXZhdGVkIjpmYWxzZSwiRGF0ZUZvcm1hdCI6eyIkcmVmIjoiMTI2In0sIldlZWtOdW1iZXJpbmciOnsiJGlkIjoiMjM4IiwiRm9ybWF0IjowLCJJc1Zpc2libGUiOmZhbHNlLCJMYXN0S25vd25WaXNpYmlsaXR5U3RhdGUiOmZhbHNlfSwiSWQiOiJlZGI2ZGE5Zi1jMTBlLTRiZjItYjI2My03ZmRkNjRkYmQ1ZTQiLCJJbXBvcnRJZCI6bnVsbCwiVGl0bGUiOiJCaS13ZWVrbHkgYW5hbHlzaXMgcmVwb3J0cyIsIk5vdGUiOm51bGwsIkh5cGVybGluayI6eyIkaWQiOiIyMzkiLCJBZGRyZXNzIjpudWxsLCJTdWJBZGRyZXNzIjpudWxsfSwiSXNDaGFuZ2VkIjpmYWxzZSwiSXNOZXciOmZhbHNlfSx7IiRpZCI6IjI0MCIsIkdyb3VwTmFtZSI6bnVsbCwiU3RhcnREYXRlIjoiMjAyMS0wMS0xM1QwMDowMDowMFoiLCJFbmREYXRlIjoiMjAyMS0wMS0xM1QyMzo1OTowMFoiLCJQZXJjZW50YWdlQ29tcGxldGUiOm51bGwsIlN0eWxlIjp7IiRpZCI6IjI0MSIsIlNoYXBlIjoxLCJTaGFwZVRoaWNrbmVzcyI6MCwiRHVyYXRpb25Gb3JtYXQiOjAsIkluY2x1ZGVOb25Xb3JraW5nRGF5c0luRHVyYXRpb24iOmZhbHNlLCJQZXJjZW50YWdlQ29tcGxldGVTdHlsZSI6eyIkaWQiOiIyNDIiLCJGb250U2V0dGluZ3MiOnsiJGlkIjoiMjQzIiwiRm9udFNpemUiOjEwLCJGb250TmFtZSI6IkNhbGlicmkiLCJJc0JvbGQiOmZhbHNlLCJJc0l0YWxpYyI6ZmFsc2UsIklzVW5kZXJsaW5lZCI6ZmFsc2UsIlBhcmVudFN0eWxlIjpudWxsfSwiQXV0b1NpemUiOjAsIkZvcmVncm91bmQiOnsiJGlkIjoiMjQ0IiwiQ29sb3IiOnsiJGlkIjoiMjQ1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Q2IiwiVG9wIjowLCJMZWZ0IjowLCJSaWdodCI6MCwiQm90dG9tIjowfSwiUGFkZGluZyI6eyIkaWQiOiIyNDciLCJUb3AiOjAsIkxlZnQiOjAsIlJpZ2h0IjowLCJCb3R0b20iOjB9LCJCYWNrZ3JvdW5kIjp7IiRpZCI6IjI0OCIsIkNvbG9yIjp7IiRpZCI6IjI0OSIsIkEiOjg5LCJSIjowLCJHIjowLCJCIjowfX0sIklzVmlzaWJsZSI6dHJ1ZSwiV2lkdGgiOjAuMCwiSGVpZ2h0IjowLjAsIkJvcmRlclN0eWxlIjp7IiRpZCI6IjI1MCIsIkxpbmVDb2xvciI6bnVsbCwiTGluZVdlaWdodCI6MC4wLCJMaW5lVHlwZSI6MCwiUGFyZW50U3R5bGUiOm51bGx9LCJQYXJlbnRTdHlsZSI6bnVsbH0sIkR1cmF0aW9uU3R5bGUiOnsiJGlkIjoiMjUxIiwiRm9udFNldHRpbmdzIjp7IiRpZCI6IjI1MiIsIkZvbnRTaXplIjoxMCwiRm9udE5hbWUiOiJDYWxpYnJpIiwiSXNCb2xkIjpmYWxzZSwiSXNJdGFsaWMiOmZhbHNlLCJJc1VuZGVybGluZWQiOmZhbHNlLCJQYXJlbnRTdHlsZSI6bnVsbH0sIkF1dG9TaXplIjowLCJGb3JlZ3JvdW5kIjp7IiRpZCI6IjI1MyIsIkNvbG9yIjp7IiRpZCI6IjI1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1NSIsIlRvcCI6MCwiTGVmdCI6MCwiUmlnaHQiOjAsIkJvdHRvbSI6MH0sIlBhZGRpbmciOnsiJGlkIjoiMjU2IiwiVG9wIjowLCJMZWZ0IjowLCJSaWdodCI6MCwiQm90dG9tIjowfSwiQmFja2dyb3VuZCI6eyIkaWQiOiIyNTciLCJDb2xvciI6eyIkcmVmIjoiMjQ5In19LCJJc1Zpc2libGUiOnRydWUsIldpZHRoIjowLjAsIkhlaWdodCI6MC4wLCJCb3JkZXJTdHlsZSI6eyIkaWQiOiIyNTgiLCJMaW5lQ29sb3IiOm51bGwsIkxpbmVXZWlnaHQiOjAuMCwiTGluZVR5cGUiOjAsIlBhcmVudFN0eWxlIjpudWxsfSwiUGFyZW50U3R5bGUiOm51bGx9LCJIb3Jpem9udGFsQ29ubmVjdG9yU3R5bGUiOnsiJGlkIjoiMjU5IiwiTGluZUNvbG9yIjp7IiRpZCI6IjI2MCIsIiR0eXBlIjoiTkxSRS5Db21tb24uRG9tLlNvbGlkQ29sb3JCcnVzaCwgTkxSRS5Db21tb24iLCJDb2xvciI6eyIkaWQiOiIyNjEiLCJBIjoyNTUsIlIiOjIwNCwiRyI6MjA0LCJCIjoyMDR9fSwiTGluZVdlaWdodCI6MC4wLCJMaW5lVHlwZSI6MCwiUGFyZW50U3R5bGUiOm51bGx9LCJWZXJ0aWNhbENvbm5lY3RvclN0eWxlIjp7IiRpZCI6IjI2MiIsIkxpbmVDb2xvciI6eyIkaWQiOiIyNjMiLCIkdHlwZSI6Ik5MUkUuQ29tbW9uLkRvbS5Tb2xpZENvbG9yQnJ1c2gsIE5MUkUuQ29tbW9uIiwiQ29sb3IiOnsiJGlkIjoiMjY0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jY1IiwiTWFyZ2luIjp7IiRpZCI6IjI2NiIsIlRvcCI6MCwiTGVmdCI6NCwiUmlnaHQiOjQsIkJvdHRvbSI6MH0sIlBhZGRpbmciOnsiJGlkIjoiMjY3IiwiVG9wIjowLCJMZWZ0IjowLCJSaWdodCI6MCwiQm90dG9tIjowfSwiQmFja2dyb3VuZCI6eyIkaWQiOiIyNjgiLCJDb2xvciI6eyIkaWQiOiIyNjkiLCJBIjoyNTUsIlIiOjc5LCJHIjoxMjksIkIiOjE4OX19LCJJc1Zpc2libGUiOnRydWUsIldpZHRoIjowLjAsIkhlaWdodCI6MTAuMCwiQm9yZGVyU3R5bGUiOnsiJGlkIjoiMjcwIiwiTGluZUNvbG9yIjp7IiRpZCI6IjI3MSIsIiR0eXBlIjoiTkxSRS5Db21tb24uRG9tLlNvbGlkQ29sb3JCcnVzaCwgTkxSRS5Db21tb24iLCJDb2xvciI6eyIkaWQiOiIyNzIiLCJBIjoyNTUsIlIiOjI1NSwiRyI6MCwiQiI6MH19LCJMaW5lV2VpZ2h0IjowLjAsIkxpbmVUeXBlIjowLCJQYXJlbnRTdHlsZSI6bnVsbH0sIlBhcmVudFN0eWxlIjpudWxsfSwiVGl0bGVTdHlsZSI6eyIkaWQiOiIyNzMiLCJGb250U2V0dGluZ3MiOnsiJGlkIjoiMjc0IiwiRm9udFNpemUiOjEwLCJGb250TmFtZSI6IkNhbGlicmkiLCJJc0JvbGQiOnRydWUsIklzSXRhbGljIjpmYWxzZSwiSXNVbmRlcmxpbmVkIjpmYWxzZSwiUGFyZW50U3R5bGUiOm51bGx9LCJBdXRvU2l6ZSI6MiwiRm9yZWdyb3VuZCI6eyIkcmVmIjoiMTE0In0sIk1heFdpZHRoIjoxMjEuMCwiTWF4SGVpZ2h0IjoiSW5maW5pdHkiLCJTbWFydEZvcmVncm91bmRJc0FjdGl2ZSI6ZmFsc2UsIkhvcml6b250YWxBbGlnbm1lbnQiOjAsIlZlcnRpY2FsQWxpZ25tZW50IjowLCJTbWFydEZvcmVncm91bmQiOm51bGwsIkJhY2tncm91bmRGaWxsVHlwZSI6MCwiTWFyZ2luIjp7IiRpZCI6IjI3NSIsIlRvcCI6MCwiTGVmdCI6MCwiUmlnaHQiOjAsIkJvdHRvbSI6MH0sIlBhZGRpbmciOnsiJGlkIjoiMjc2IiwiVG9wIjowLCJMZWZ0IjowLCJSaWdodCI6MCwiQm90dG9tIjowfSwiQmFja2dyb3VuZCI6eyIkaWQiOiIyNzciLCJDb2xvciI6eyIkcmVmIjoiMjQ5In19LCJJc1Zpc2libGUiOnRydWUsIldpZHRoIjowLjAsIkhlaWdodCI6MC4wLCJCb3JkZXJTdHlsZSI6eyIkaWQiOiIyNzgiLCJMaW5lQ29sb3IiOm51bGwsIkxpbmVXZWlnaHQiOjAuMCwiTGluZVR5cGUiOjAsIlBhcmVudFN0eWxlIjpudWxsfSwiUGFyZW50U3R5bGUiOm51bGx9LCJEYXRlU3R5bGUiOnsiJGlkIjoiMjc5IiwiRm9udFNldHRpbmdzIjp7IiRpZCI6IjI4MCIsIkZvbnRTaXplIjoxMCwiRm9udE5hbWUiOiJDYWxpYnJpIiwiSXNCb2xkIjpmYWxzZSwiSXNJdGFsaWMiOmZhbHNlLCJJc1VuZGVybGluZWQiOmZhbHNlLCJQYXJlbnRTdHlsZSI6bnVsbH0sIkF1dG9TaXplIjowLCJGb3JlZ3JvdW5kIjp7IiRpZCI6IjI4MSIsIkNvbG9yIjp7IiRpZCI6IjI4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gzIiwiVG9wIjowLCJMZWZ0IjowLCJSaWdodCI6MCwiQm90dG9tIjowfSwiUGFkZGluZyI6eyIkaWQiOiIyODQiLCJUb3AiOjAsIkxlZnQiOjAsIlJpZ2h0IjowLCJCb3R0b20iOjB9LCJCYWNrZ3JvdW5kIjp7IiRpZCI6IjI4NSIsIkNvbG9yIjp7IiRyZWYiOiIyNDkifX0sIklzVmlzaWJsZSI6dHJ1ZSwiV2lkdGgiOjAuMCwiSGVpZ2h0IjowLjAsIkJvcmRlclN0eWxlIjp7IiRpZCI6IjI4NiIsIkxpbmVDb2xvciI6bnVsbCwiTGluZVdlaWdodCI6MC4wLCJMaW5lVHlwZSI6MCwiUGFyZW50U3R5bGUiOm51bGx9LCJQYXJlbnRTdHlsZSI6bnVsbH0sIkRhdGVGb3JtYXQiOnsiJGlkIjoiMjg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OCIsIkZvcm1hdCI6MCwiSXNWaXNpYmxlIjpmYWxzZSwiTGFzdEtub3duVmlzaWJpbGl0eVN0YXRlIjpmYWxzZX0sIklzVmlzaWJsZSI6ZmFsc2UsIlBhcmVudFN0eWxlIjpudWxsfSwiSW5kZXgiOjIsIlNtYXJ0RHVyYXRpb25BY3RpdmF0ZWQiOmZhbHNlLCJEYXRlRm9ybWF0Ijp7IiRyZWYiOiIyODcifSwiV2Vla051bWJlcmluZyI6eyIkaWQiOiIyODkiLCJGb3JtYXQiOjAsIklzVmlzaWJsZSI6ZmFsc2UsIkxhc3RLbm93blZpc2liaWxpdHlTdGF0ZSI6ZmFsc2V9LCJJZCI6ImYzYmRlMjhjLTRkM2YtNGJhNC04ZjBlLWQ0MjQzYjAzZmNiZCIsIkltcG9ydElkIjpudWxsLCJUaXRsZSI6IlBvbGljeSBBbmFseXNpcyBGcmFtZXdvcmsiLCJOb3RlIjpudWxsLCJIeXBlcmxpbmsiOnsiJGlkIjoiMjkwIiwiQWRkcmVzcyI6bnVsbCwiU3ViQWRkcmVzcyI6bnVsbH0sIklzQ2hhbmdlZCI6ZmFsc2UsIklzTmV3IjpmYWxzZX0seyIkaWQiOiIyOTEiLCJHcm91cE5hbWUiOm51bGwsIlN0YXJ0RGF0ZSI6IjIwMjItMDEtMDFUMDA6MDA6MDBaIiwiRW5kRGF0ZSI6IjIwMjItMDEtMDFUMjM6NTk6MDBaIiwiUGVyY2VudGFnZUNvbXBsZXRlIjpudWxsLCJTdHlsZSI6eyIkaWQiOiIyOTIiLCJTaGFwZSI6MSwiU2hhcGVUaGlja25lc3MiOjAsIkR1cmF0aW9uRm9ybWF0IjowLCJJbmNsdWRlTm9uV29ya2luZ0RheXNJbkR1cmF0aW9uIjpmYWxzZSwiUGVyY2VudGFnZUNvbXBsZXRlU3R5bGUiOnsiJGlkIjoiMjkzIiwiRm9udFNldHRpbmdzIjp7IiRpZCI6IjI5NCIsIkZvbnRTaXplIjoxMCwiRm9udE5hbWUiOiJDYWxpYnJpIiwiSXNCb2xkIjpmYWxzZSwiSXNJdGFsaWMiOmZhbHNlLCJJc1VuZGVybGluZWQiOmZhbHNlLCJQYXJlbnRTdHlsZSI6bnVsbH0sIkF1dG9TaXplIjowLCJGb3JlZ3JvdW5kIjp7IiRpZCI6IjI5NSIsIkNvbG9yIjp7IiRpZCI6IjI5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yOTciLCJMaW5lQ29sb3IiOm51bGwsIkxpbmVXZWlnaHQiOjAuMCwiTGluZVR5cGUiOjAsIlBhcmVudFN0eWxlIjpudWxsfSwiUGFyZW50U3R5bGUiOm51bGx9LCJEdXJhdGlvblN0eWxlIjp7IiRpZCI6IjI5OCIsIkZvbnRTZXR0aW5ncyI6eyIkaWQiOiIyOTkiLCJGb250U2l6ZSI6MTAsIkZvbnROYW1lIjoiQ2FsaWJyaSIsIklzQm9sZCI6ZmFsc2UsIklzSXRhbGljIjpmYWxzZSwiSXNVbmRlcmxpbmVkIjpmYWxzZSwiUGFyZW50U3R5bGUiOm51bGx9LCJBdXRvU2l6ZSI6MCwiRm9yZWdyb3VuZCI6eyIkaWQiOiIzMDAiLCJDb2xvciI6eyIkaWQiOiIzMD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mYWxzZSwiV2lkdGgiOjAuMCwiSGVpZ2h0IjowLjAsIkJvcmRlclN0eWxlIjp7IiRpZCI6IjMwMiIsIkxpbmVDb2xvciI6bnVsbCwiTGluZVdlaWdodCI6MC4wLCJMaW5lVHlwZSI6MCwiUGFyZW50U3R5bGUiOm51bGx9LCJQYXJlbnRTdHlsZSI6bnVsbH0sIkhvcml6b250YWxDb25uZWN0b3JTdHlsZSI6eyIkaWQiOiIzMDMiLCJMaW5lQ29sb3IiOnsiJHJlZiI6Ijk5In0sIkxpbmVXZWlnaHQiOjAuMCwiTGluZVR5cGUiOjAsIlBhcmVudFN0eWxlIjpudWxsfSwiVmVydGljYWxDb25uZWN0b3JTdHlsZSI6eyIkaWQiOiIzMDQiLCJMaW5lQ29sb3IiOnsiJHJlZiI6IjEwMi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mYWxzZSwiUGVyY2VudGFnZUNvbXBsZXRlU2hhcGVPcGFjaXR5IjozNSwiU2hhcGVTdHlsZSI6eyIkaWQiOiIzMDUiLCJNYXJnaW4iOnsiJHJlZiI6IjEwNSJ9LCJQYWRkaW5nIjp7IiRyZWYiOiIxMDYifSwiQmFja2dyb3VuZCI6eyIkaWQiOiIzMDYiLCJDb2xvciI6eyIkaWQiOiIzMDciLCJBIjoyNTUsIlIiOjc5LCJHIjoxMjksIkIiOjE4OX19LCJJc1Zpc2libGUiOnRydWUsIldpZHRoIjo0LjAsIkhlaWdodCI6MTAuMCwiQm9yZGVyU3R5bGUiOnsiJGlkIjoiMzA4IiwiTGluZUNvbG9yIjp7IiRpZCI6IjMwOSIsIiR0eXBlIjoiTkxSRS5Db21tb24uRG9tLlNvbGlkQ29sb3JCcnVzaCwgTkxSRS5Db21tb24iLCJDb2xvciI6eyIkaWQiOiIzMTAiLCJBIjoyNTUsIlIiOjc0LCJHIjoxMjYsIkIiOjE4N319LCJMaW5lV2VpZ2h0IjowLjAsIkxpbmVUeXBlIjowLCJQYXJlbnRTdHlsZSI6bnVsbH0sIlBhcmVudFN0eWxlIjpudWxsfSwiVGl0bGVTdHlsZSI6eyIkaWQiOiIzMTEiLCJGb250U2V0dGluZ3MiOnsiJGlkIjoiMzEyIiwiRm9udFNpemUiOjEwLCJGb250TmFtZSI6IkNhbGlicmkiLCJJc0JvbGQiOmZhbHNlLCJJc0l0YWxpYyI6ZmFsc2UsIklzVW5kZXJsaW5lZCI6ZmFsc2UsIlBhcmVudFN0eWxlIjpudWxsfSwiQXV0b1NpemUiOjIsIkZvcmVncm91bmQiOnsiJGlkIjoiMzEzIiwiQ29sb3IiOnsiJGlkIjoiMzE0IiwiQSI6MjU1LCJSIjo2OCwiRyI6ODQsIkIiOjEwNn19LCJNYXhXaWR0aCI6OTM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zMTUiLCJMaW5lQ29sb3IiOm51bGwsIkxpbmVXZWlnaHQiOjAuMCwiTGluZVR5cGUiOjAsIlBhcmVudFN0eWxlIjpudWxsfSwiUGFyZW50U3R5bGUiOm51bGx9LCJEYXRlU3R5bGUiOnsiJGlkIjoiMzE2IiwiRm9udFNldHRpbmdzIjp7IiRpZCI6IjMxNy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i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MxOCIsIkxpbmVDb2xvciI6bnVsbCwiTGluZVdlaWdodCI6MC4wLCJMaW5lVHlwZSI6MCwiUGFyZW50U3R5bGUiOm51bGx9LCJQYXJlbnRTdHlsZSI6bnVsbH0sIkRhdGVGb3JtYXQiOnsiJHJlZiI6IjEyNiJ9LCJXZWVrTnVtYmVyaW5nIjp7IiRpZCI6IjMxOSIsIkZvcm1hdCI6MCwiSXNWaXNpYmxlIjpmYWxzZSwiTGFzdEtub3duVmlzaWJpbGl0eVN0YXRlIjpmYWxzZX0sIklzVmlzaWJsZSI6ZmFsc2UsIlBhcmVudFN0eWxlIjpudWxsfSwiSW5kZXgiOjMsIlNtYXJ0RHVyYXRpb25BY3RpdmF0ZWQiOmZhbHNlLCJEYXRlRm9ybWF0Ijp7IiRyZWYiOiIxMjYifSwiV2Vla051bWJlcmluZyI6eyIkaWQiOiIzMjAiLCJGb3JtYXQiOjAsIklzVmlzaWJsZSI6ZmFsc2UsIkxhc3RLbm93blZpc2liaWxpdHlTdGF0ZSI6ZmFsc2V9LCJJZCI6IjhiMDAxNTRkLTk1ZmYtNDRiNC05NDE3LWRmMWI3MjRiYjNkMSIsIkltcG9ydElkIjpudWxsLCJUaXRsZSI6InRocm91Z2ggZW5kIG9mIDIwMjIiLCJOb3RlIjpudWxsLCJIeXBlcmxpbmsiOnsiJGlkIjoiMzIxIiwiQWRkcmVzcyI6bnVsbCwiU3ViQWRkcmVzcyI6bnVsbH0sIklzQ2hhbmdlZCI6ZmFsc2UsIklzTmV3IjpmYWxzZX0seyIkaWQiOiIzMjIiLCJHcm91cE5hbWUiOiIxZGYzMGEyNC1iZDFiLTQ4ZGEtYWVhNS00OWNhNDhhMmFjNDQiLCJTdGFydERhdGUiOiIyMDIxLTA0LTA5VDAwOjAwOjAwWiIsIkVuZERhdGUiOiIyMDIxLTA0LTA5VDIzOjU5OjAwWiIsIlBlcmNlbnRhZ2VDb21wbGV0ZSI6bnVsbCwiU3R5bGUiOnsiJGlkIjoiMzIzIiwiU2hhcGUiOjEsIlNoYXBlVGhpY2tuZXNzIjowLCJEdXJhdGlvbkZvcm1hdCI6MCwiSW5jbHVkZU5vbldvcmtpbmdEYXlzSW5EdXJhdGlvbiI6ZmFsc2UsIlBlcmNlbnRhZ2VDb21wbGV0ZVN0eWxlIjp7IiRpZCI6IjMyNCIsIkZvbnRTZXR0aW5ncyI6eyIkaWQiOiIzMjUiLCJGb250U2l6ZSI6MTAsIkZvbnROYW1lIjoiQ2FsaWJyaSIsIklzQm9sZCI6ZmFsc2UsIklzSXRhbGljIjpmYWxzZSwiSXNVbmRlcmxpbmVkIjpmYWxzZSwiUGFyZW50U3R5bGUiOm51bGx9LCJBdXRvU2l6ZSI6MCwiRm9yZWdyb3VuZCI6eyIkaWQiOiIzMjYiLCJDb2xvciI6eyIkaWQiOiIzMj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MjgiLCJUb3AiOjAsIkxlZnQiOjAsIlJpZ2h0IjowLCJCb3R0b20iOjB9LCJQYWRkaW5nIjp7IiRpZCI6IjMyOSIsIlRvcCI6MCwiTGVmdCI6MCwiUmlnaHQiOjAsIkJvdHRvbSI6MH0sIkJhY2tncm91bmQiOnsiJGlkIjoiMzMwIiwiQ29sb3IiOnsiJGlkIjoiMzMxIiwiQSI6ODksIlIiOjAsIkciOjAsIkIiOjB9fSwiSXNWaXNpYmxlIjp0cnVlLCJXaWR0aCI6MC4wLCJIZWlnaHQiOjAuMCwiQm9yZGVyU3R5bGUiOnsiJGlkIjoiMzMyIiwiTGluZUNvbG9yIjpudWxsLCJMaW5lV2VpZ2h0IjowLjAsIkxpbmVUeXBlIjowLCJQYXJlbnRTdHlsZSI6bnVsbH0sIlBhcmVudFN0eWxlIjpudWxsfSwiRHVyYXRpb25TdHlsZSI6eyIkaWQiOiIzMzMiLCJGb250U2V0dGluZ3MiOnsiJGlkIjoiMzM0IiwiRm9udFNpemUiOjEwLCJGb250TmFtZSI6IkNhbGlicmkiLCJJc0JvbGQiOmZhbHNlLCJJc0l0YWxpYyI6ZmFsc2UsIklzVW5kZXJsaW5lZCI6ZmFsc2UsIlBhcmVudFN0eWxlIjpudWxsfSwiQXV0b1NpemUiOjAsIkZvcmVncm91bmQiOnsiJGlkIjoiMzM1IiwiQ29sb3IiOnsiJGlkIjoiMzM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zM3IiwiVG9wIjowLCJMZWZ0IjowLCJSaWdodCI6MCwiQm90dG9tIjowfSwiUGFkZGluZyI6eyIkaWQiOiIzMzgiLCJUb3AiOjAsIkxlZnQiOjAsIlJpZ2h0IjowLCJCb3R0b20iOjB9LCJCYWNrZ3JvdW5kIjp7IiRpZCI6IjMzOSIsIkNvbG9yIjp7IiRyZWYiOiIzMzEifX0sIklzVmlzaWJsZSI6dHJ1ZSwiV2lkdGgiOjAuMCwiSGVpZ2h0IjowLjAsIkJvcmRlclN0eWxlIjp7IiRpZCI6IjM0MCIsIkxpbmVDb2xvciI6bnVsbCwiTGluZVdlaWdodCI6MC4wLCJMaW5lVHlwZSI6MCwiUGFyZW50U3R5bGUiOm51bGx9LCJQYXJlbnRTdHlsZSI6bnVsbH0sIkhvcml6b250YWxDb25uZWN0b3JTdHlsZSI6eyIkaWQiOiIzNDEiLCJMaW5lQ29sb3IiOnsiJGlkIjoiMzQyIiwiJHR5cGUiOiJOTFJFLkNvbW1vbi5Eb20uU29saWRDb2xvckJydXNoLCBOTFJFLkNvbW1vbiIsIkNvbG9yIjp7IiRpZCI6IjM0MyIsIkEiOjI1NSwiUiI6MjA0LCJHIjoyMDQsIkIiOjIwNH19LCJMaW5lV2VpZ2h0IjowLjAsIkxpbmVUeXBlIjowLCJQYXJlbnRTdHlsZSI6bnVsbH0sIlZlcnRpY2FsQ29ubmVjdG9yU3R5bGUiOnsiJGlkIjoiMzQ0IiwiTGluZUNvbG9yIjp7IiRpZCI6IjM0NSIsIiR0eXBlIjoiTkxSRS5Db21tb24uRG9tLlNvbGlkQ29sb3JCcnVzaCwgTkxSRS5Db21tb24iLCJDb2xvciI6eyIkaWQiOiIzNDY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zNDciLCJNYXJnaW4iOnsiJGlkIjoiMzQ4IiwiVG9wIjowLCJMZWZ0Ijo0LCJSaWdodCI6NCwiQm90dG9tIjowfSwiUGFkZGluZyI6eyIkaWQiOiIzNDkiLCJUb3AiOjAsIkxlZnQiOjAsIlJpZ2h0IjowLCJCb3R0b20iOjB9LCJCYWNrZ3JvdW5kIjp7IiRpZCI6IjM1MCIsIkNvbG9yIjp7IiRpZCI6IjM1MSIsIkEiOjI1NSwiUiI6NzksIkciOjEyOSwiQiI6MTg5fX0sIklzVmlzaWJsZSI6dHJ1ZSwiV2lkdGgiOjAuMCwiSGVpZ2h0IjoxMC4wLCJCb3JkZXJTdHlsZSI6eyIkaWQiOiIzNTIiLCJMaW5lQ29sb3IiOnsiJGlkIjoiMzUzIiwiJHR5cGUiOiJOTFJFLkNvbW1vbi5Eb20uU29saWRDb2xvckJydXNoLCBOTFJFLkNvbW1vbiIsIkNvbG9yIjp7IiRpZCI6IjM1NCIsIkEiOjI1NSwiUiI6MjU1LCJHIjowLCJCIjowfX0sIkxpbmVXZWlnaHQiOjAuMCwiTGluZVR5cGUiOjAsIlBhcmVudFN0eWxlIjpudWxsfSwiUGFyZW50U3R5bGUiOm51bGx9LCJUaXRsZVN0eWxlIjp7IiRpZCI6IjM1NSIsIkZvbnRTZXR0aW5ncyI6eyIkaWQiOiIzNTYiLCJGb250U2l6ZSI6MTAsIkZvbnROYW1lIjoiQ2FsaWJyaSIsIklzQm9sZCI6dHJ1ZSwiSXNJdGFsaWMiOmZhbHNlLCJJc1VuZGVybGluZWQiOmZhbHNlLCJQYXJlbnRTdHlsZSI6bnVsbH0sIkF1dG9TaXplIjoyLCJGb3JlZ3JvdW5kIjp7IiRyZWYiOiIxMTQifSwiTWF4V2lkdGgiOjkwLjAsIk1heEhlaWdodCI6IkluZmluaXR5IiwiU21hcnRGb3JlZ3JvdW5kSXNBY3RpdmUiOmZhbHNlLCJIb3Jpem9udGFsQWxpZ25tZW50IjowLCJWZXJ0aWNhbEFsaWdubWVudCI6MCwiU21hcnRGb3JlZ3JvdW5kIjpudWxsLCJCYWNrZ3JvdW5kRmlsbFR5cGUiOjAsIk1hcmdpbiI6eyIkaWQiOiIzNTciLCJUb3AiOjAsIkxlZnQiOjAsIlJpZ2h0IjowLCJCb3R0b20iOjB9LCJQYWRkaW5nIjp7IiRpZCI6IjM1OCIsIlRvcCI6MCwiTGVmdCI6MCwiUmlnaHQiOjAsIkJvdHRvbSI6MH0sIkJhY2tncm91bmQiOnsiJGlkIjoiMzU5IiwiQ29sb3IiOnsiJHJlZiI6IjMzMSJ9fSwiSXNWaXNpYmxlIjp0cnVlLCJXaWR0aCI6MC4wLCJIZWlnaHQiOjAuMCwiQm9yZGVyU3R5bGUiOnsiJGlkIjoiMzYwIiwiTGluZUNvbG9yIjpudWxsLCJMaW5lV2VpZ2h0IjowLjAsIkxpbmVUeXBlIjowLCJQYXJlbnRTdHlsZSI6bnVsbH0sIlBhcmVudFN0eWxlIjpudWxsfSwiRGF0ZVN0eWxlIjp7IiRpZCI6IjM2MSIsIkZvbnRTZXR0aW5ncyI6eyIkaWQiOiIzNjIiLCJGb250U2l6ZSI6MTAsIkZvbnROYW1lIjoiQ2FsaWJyaSIsIklzQm9sZCI6ZmFsc2UsIklzSXRhbGljIjpmYWxzZSwiSXNVbmRlcmxpbmVkIjpmYWxzZSwiUGFyZW50U3R5bGUiOm51bGx9LCJBdXRvU2l6ZSI6MCwiRm9yZWdyb3VuZCI6eyIkaWQiOiIzNjMiLCJDb2xvciI6eyIkaWQiOiIzNj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M2NSIsIlRvcCI6MCwiTGVmdCI6MCwiUmlnaHQiOjAsIkJvdHRvbSI6MH0sIlBhZGRpbmciOnsiJGlkIjoiMzY2IiwiVG9wIjowLCJMZWZ0IjowLCJSaWdodCI6MCwiQm90dG9tIjowfSwiQmFja2dyb3VuZCI6eyIkaWQiOiIzNjciLCJDb2xvciI6eyIkcmVmIjoiMzMxIn19LCJJc1Zpc2libGUiOnRydWUsIldpZHRoIjowLjAsIkhlaWdodCI6MC4wLCJCb3JkZXJTdHlsZSI6eyIkaWQiOiIzNjgiLCJMaW5lQ29sb3IiOm51bGwsIkxpbmVXZWlnaHQiOjAuMCwiTGluZVR5cGUiOjAsIlBhcmVudFN0eWxlIjpudWxsfSwiUGFyZW50U3R5bGUiOm51bGx9LCJEYXRlRm9ybWF0Ijp7IiRpZCI6IjM2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AiLCJGb3JtYXQiOjAsIklzVmlzaWJsZSI6ZmFsc2UsIkxhc3RLbm93blZpc2liaWxpdHlTdGF0ZSI6ZmFsc2V9LCJJc1Zpc2libGUiOmZhbHNlLCJQYXJlbnRTdHlsZSI6bnVsbH0sIkluZGV4Ijo0LCJTbWFydER1cmF0aW9uQWN0aXZhdGVkIjpmYWxzZSwiRGF0ZUZvcm1hdCI6eyIkcmVmIjoiMzY5In0sIldlZWtOdW1iZXJpbmciOnsiJGlkIjoiMzcxIiwiRm9ybWF0IjowLCJJc1Zpc2libGUiOmZhbHNlLCJMYXN0S25vd25WaXNpYmlsaXR5U3RhdGUiOmZhbHNlfSwiSWQiOiIyMzUzODU5ZC1lNGYyLTQzOWYtYjVhNS02NDdjMjAyMGMyZWIiLCJJbXBvcnRJZCI6bnVsbCwiVGl0bGUiOiJGaXJzdCBhbmFseXNpcyByZXBvcnQiLCJOb3RlIjpudWxsLCJIeXBlcmxpbmsiOnsiJGlkIjoiMzcyIiwiQWRkcmVzcyI6bnVsbCwiU3ViQWRkcmVzcyI6bnVsbH0sIklzQ2hhbmdlZCI6ZmFsc2UsIklzTmV3IjpmYWxzZX0seyIkaWQiOiIzNzMiLCJHcm91cE5hbWUiOiIxZGYzMGEyNC1iZDFiLTQ4ZGEtYWVhNS00OWNhNDhhMmFjNDQiLCJTdGFydERhdGUiOiIyMDIwLTEyLTA3VDAwOjAwOjAwWiIsIkVuZERhdGUiOiIyMDIwLTEyLTA3VDIzOjU5OjAwWiIsIlBlcmNlbnRhZ2VDb21wbGV0ZSI6bnVsbCwiU3R5bGUiOnsiJGlkIjoiMzc0IiwiU2hhcGUiOjEsIlNoYXBlVGhpY2tuZXNzIjowLCJEdXJhdGlvbkZvcm1hdCI6MCwiSW5jbHVkZU5vbldvcmtpbmdEYXlzSW5EdXJhdGlvbiI6ZmFsc2UsIlBlcmNlbnRhZ2VDb21wbGV0ZVN0eWxlIjp7IiRpZCI6IjM3NSIsIkZvbnRTZXR0aW5ncyI6eyIkaWQiOiIzNz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3NyIsIkxpbmVDb2xvciI6bnVsbCwiTGluZVdlaWdodCI6MC4wLCJMaW5lVHlwZSI6MCwiUGFyZW50U3R5bGUiOm51bGx9LCJQYXJlbnRTdHlsZSI6bnVsbH0sIkR1cmF0aW9uU3R5bGUiOnsiJGlkIjoiMzc4IiwiRm9udFNldHRpbmdzIjp7IiRpZCI6IjM3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zgwIiwiTGluZUNvbG9yIjpudWxsLCJMaW5lV2VpZ2h0IjowLjAsIkxpbmVUeXBlIjowLCJQYXJlbnRTdHlsZSI6bnVsbH0sIlBhcmVudFN0eWxlIjpudWxsfSwiSG9yaXpvbnRhbENvbm5lY3RvclN0eWxlIjp7IiRpZCI6IjM4MSIsIkxpbmVDb2xvciI6eyIkcmVmIjoiOTkifSwiTGluZVdlaWdodCI6MC4wLCJMaW5lVHlwZSI6MCwiUGFyZW50U3R5bGUiOm51bGx9LCJWZXJ0aWNhbENvbm5lY3RvclN0eWxlIjp7IiRpZCI6IjM4MiIsIkxpbmVDb2xvciI6eyIkcmVmIjoiMTAy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1LCJJc0JlbG93VGltZWJhbmQiOmZhbHNlLCJQZXJjZW50YWdlQ29tcGxldGVTaGFwZU9wYWNpdHkiOjM1LCJTaGFwZVN0eWxlIjp7IiRpZCI6IjM4MyIsIk1hcmdpbiI6eyIkcmVmIjoiMTA1In0sIlBhZGRpbmciOnsiJHJlZiI6IjEwNiJ9LCJCYWNrZ3JvdW5kIjp7IiRpZCI6IjM4NCIsIkNvbG9yIjp7IiRpZCI6IjM4NSIsIkEiOjI1NSwiUiI6NzksIkciOjEyOSwiQiI6MTg5fX0sIklzVmlzaWJsZSI6dHJ1ZSwiV2lkdGgiOjQuMCwiSGVpZ2h0IjoxMC4wLCJCb3JkZXJTdHlsZSI6eyIkaWQiOiIzODYiLCJMaW5lQ29sb3IiOnsiJGlkIjoiMzg3IiwiJHR5cGUiOiJOTFJFLkNvbW1vbi5Eb20uU29saWRDb2xvckJydXNoLCBOTFJFLkNvbW1vbiIsIkNvbG9yIjp7IiRpZCI6IjM4OCIsIkEiOjI1NSwiUiI6NzQsIkciOjEyNiwiQiI6MTg3fX0sIkxpbmVXZWlnaHQiOjAuMCwiTGluZVR5cGUiOjAsIlBhcmVudFN0eWxlIjpudWxsfSwiUGFyZW50U3R5bGUiOm51bGx9LCJUaXRsZVN0eWxlIjp7IiRpZCI6IjM4OSIsIkZvbnRTZXR0aW5ncyI6eyIkaWQiOiIzOTAiLCJGb250U2l6ZSI6MTAsIkZvbnROYW1lIjoiQ2FsaWJyaSIsIklzQm9sZCI6dHJ1ZSwiSXNJdGFsaWMiOmZhbHNlLCJJc1VuZGVybGluZWQiOmZhbHNlLCJQYXJlbnRTdHlsZSI6bnVsbH0sIkF1dG9TaXplIjoyLCJGb3JlZ3JvdW5kIjp7IiRyZWYiOiIxMTQifSwiTWF4V2lkdGgiOjk5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kxIiwiTGluZUNvbG9yIjpudWxsLCJMaW5lV2VpZ2h0IjowLjAsIkxpbmVUeXBlIjowLCJQYXJlbnRTdHlsZSI6bnVsbH0sIlBhcmVudFN0eWxlIjpudWxsfSwiRGF0ZVN0eWxlIjp7IiRpZCI6IjM5MiIsIkZvbnRTZXR0aW5ncyI6eyIkaWQiOiIzOTM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I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OTQiLCJMaW5lQ29sb3IiOm51bGwsIkxpbmVXZWlnaHQiOjAuMCwiTGluZVR5cGUiOjAsIlBhcmVudFN0eWxlIjpudWxsfSwiUGFyZW50U3R5bGUiOm51bGx9LCJEYXRlRm9ybWF0Ijp7IiRyZWYiOiIxMjYifSwiV2Vla051bWJlcmluZyI6eyIkaWQiOiIzOTUiLCJGb3JtYXQiOjAsIklzVmlzaWJsZSI6ZmFsc2UsIkxhc3RLbm93blZpc2liaWxpdHlTdGF0ZSI6ZmFsc2V9LCJJc1Zpc2libGUiOmZhbHNlLCJQYXJlbnRTdHlsZSI6bnVsbH0sIkluZGV4Ijo0LCJTbWFydER1cmF0aW9uQWN0aXZhdGVkIjpmYWxzZSwiRGF0ZUZvcm1hdCI6eyIkcmVmIjoiMTI2In0sIldlZWtOdW1iZXJpbmciOnsiJGlkIjoiMzk2IiwiRm9ybWF0IjowLCJJc1Zpc2libGUiOmZhbHNlLCJMYXN0S25vd25WaXNpYmlsaXR5U3RhdGUiOmZhbHNlfSwiSWQiOiJjZGZkNGJkYy03NWEyLTQ1MjktODBhZC0wMTk2NjEyNzVjYjMiLCJJbXBvcnRJZCI6bnVsbCwiVGl0bGUiOiJCTUcgZnVuZGluZyBncmFudGVkIiwiTm90ZSI6bnVsbCwiSHlwZXJsaW5rIjp7IiRpZCI6IjM5NyIsIkFkZHJlc3MiOm51bGwsIlN1YkFkZHJlc3MiOm51bGx9LCJJc0NoYW5nZWQiOmZhbHNlLCJJc05ldyI6ZmFsc2V9XSwiU3dpbWxhbmVzIjpbXSwiTXNQcm9qZWN0SXRlbXNUcmVlIjp7IiRpZCI6IjM5OCIsIlJvb3QiOnsiSW1wb3J0SWQiOm51bGwsIklzSW1wb3J0ZWQiOmZhbHNlLCJDaGlsZHJlbiI6W119fSwiTWV0YWRhdGEiOnsiJGlkIjoiMzk5IiwiUmVjZW50Q29sb3JzQ29sbGVjdGlvbiI6IltdIn0sIlNldHRpbmdzIjp7IiRpZCI6IjQwMCIsIkltcGFPcHRpb25zIjp7IiRpZCI6IjQwMS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QwMiIsIlVzZVRpbWUiOmZhbHNlLCJXb3JrRGF5U3RhcnQiOiIwMDowMDowMCIsIldvcmtEYXlFbmQiOiIyMzo1OTowMCJ9LCJMYXN0VXNlZFRlbXBsYXRlSWQiOiI5YTFiNmM3ZC00YWIxLTQ3N2QtODkzOC00MDIxMWE4ZGY2MzciLCJGaXJzdFdlZWtPZlllYXIiOjB9"/>
  <p:tag name="__MASTER" val="__part_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Hide"/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Hide"/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Bildschirmpräsentation (16:9)</PresentationFormat>
  <Paragraphs>55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COVID-19 Containment Measures Analysis </vt:lpstr>
      <vt:lpstr>COVID-19 Incidence, Death Rates and Vaccination Coverage, March – June 2021</vt:lpstr>
      <vt:lpstr>COVID-19 Containment Measures</vt:lpstr>
      <vt:lpstr>Possible Reasons for Surges in Incidence</vt:lpstr>
      <vt:lpstr>Recommendations</vt:lpstr>
      <vt:lpstr>Extra Slides</vt:lpstr>
      <vt:lpstr>COVID-19 Incidence by Age Group, March – June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Bahr, Thurid</cp:lastModifiedBy>
  <cp:revision>423</cp:revision>
  <dcterms:created xsi:type="dcterms:W3CDTF">2015-11-02T12:29:13Z</dcterms:created>
  <dcterms:modified xsi:type="dcterms:W3CDTF">2021-06-30T08:43:00Z</dcterms:modified>
</cp:coreProperties>
</file>