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6" r:id="rId2"/>
    <p:sldId id="588" r:id="rId3"/>
    <p:sldId id="578" r:id="rId4"/>
    <p:sldId id="587" r:id="rId5"/>
    <p:sldId id="611" r:id="rId6"/>
    <p:sldId id="637" r:id="rId7"/>
    <p:sldId id="630" r:id="rId8"/>
    <p:sldId id="629" r:id="rId9"/>
    <p:sldId id="634" r:id="rId10"/>
    <p:sldId id="635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A8DD"/>
    <a:srgbClr val="045AA6"/>
    <a:srgbClr val="006EC7"/>
    <a:srgbClr val="D0D8E8"/>
    <a:srgbClr val="E9EDF4"/>
    <a:srgbClr val="367BB8"/>
    <a:srgbClr val="338BD2"/>
    <a:srgbClr val="4D8AD2"/>
    <a:srgbClr val="0DE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1988" autoAdjust="0"/>
  </p:normalViewPr>
  <p:slideViewPr>
    <p:cSldViewPr snapToGrid="0" snapToObjects="1">
      <p:cViewPr varScale="1">
        <p:scale>
          <a:sx n="55" d="100"/>
          <a:sy n="55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-37 neue Ausbrüche (inkl. Nachmeldungen)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-seit Ende Mai auf einem konstant niedrigen Niveau; ca. 20 Ausbrüche pro Woche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-mediane Ausbruchsgröße seit Ostern bei 3 Fällen pro Ausbruch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-durchschnittliche Ausbruchsgröße nahm Anfang Juni leicht zu auf 4-5Fällen (kann sich durch Nachmeldungen noch ändern)</a:t>
            </a:r>
            <a:b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25. KW zur Vorwoche deutlich gestiegen; ARE-Rate liegt nun im </a:t>
            </a:r>
            <a:r>
              <a:rPr lang="de-DE" dirty="0" err="1"/>
              <a:t>bereich</a:t>
            </a:r>
            <a:r>
              <a:rPr lang="de-DE" dirty="0"/>
              <a:t> der Vorjahre (vor </a:t>
            </a:r>
            <a:r>
              <a:rPr lang="de-DE" dirty="0" err="1"/>
              <a:t>vor</a:t>
            </a:r>
            <a:r>
              <a:rPr lang="de-DE" dirty="0"/>
              <a:t> Pandemie/kontaktreduzierenden Maßnahmen)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in allen Altersgruppen (Ausnahme: 60Jahre und älter: relativ stabil geblieben</a:t>
            </a:r>
          </a:p>
          <a:p>
            <a:pPr marL="171450" indent="-171450">
              <a:buFontTx/>
              <a:buChar char="-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(ohne Abbildung): auch wenn die ILI-Rate gesamt niedrig und stabil ist (0,4 %), zeichnet sich ein deutlicher Anstieg bei den 0-bis 4-Jährigen ab und liegt dadurch bei den Kindern insgesamt aktuell höher als z.B. in Saison 2018/19 zur 25. KW.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gestiegen (seit KW22 kontinuierlich gestiegen); Anstieg in allen Altersgruppen (wie bei GrippeWeb mit der Ausnahme der über 59-Jährigen).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Auf </a:t>
            </a:r>
            <a:r>
              <a:rPr lang="de-DE" dirty="0" err="1"/>
              <a:t>AGIRegionen</a:t>
            </a:r>
            <a:r>
              <a:rPr lang="de-DE" dirty="0"/>
              <a:t>-Ebene: in vielen BL/AGI-Regionen z.B. BaWü und NRW (hier besonders eindrücklich) Anstieg bei den Kindern, aber nicht in allen BL (z.B. nicht in HB/NI)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- weitere AGI-Regionen (Quelle):  \\rki.local\daten\Projekte\FG36_AGI\Wochenberichte\Berichterstellung\AGI-Wochenbericht.xls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weiter zurück gegangen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v.a. in AG ab 60 Jahre Rückgang, in allen anderen AG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weitestgehend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Niveau der Vorjahre bzw. leicht niedriger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Neu: ab diesem Monatsbericht wird die erweiterte Falldefinition genutzt, in der auch die vorläufigen Diagnosen von noch liegenden Patienten berücksichtigt werden;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hierbei fallen im direkten Abgleich die älteren Altersgruppen ab 60 Jahren stärker ins Gewicht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insgesamt weiter zurück gegangen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v.a. in AG ab 60 Jahre Rückgang, in allen anderen AG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weitestgehend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Fallzahlen in allen AG etwa auf Niveau der Vorjahre bzw. leicht niedriger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5% (KW 24: 8%)</a:t>
            </a:r>
          </a:p>
          <a:p>
            <a:pPr marL="0" indent="0">
              <a:buFontTx/>
              <a:buNone/>
            </a:pPr>
            <a:r>
              <a:rPr lang="de-DE" b="0" dirty="0"/>
              <a:t>seit KW 39 (vor Beginn 2. Welle) zweite Woche infolge unter 10%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10% (KW 23: 15%) </a:t>
            </a:r>
          </a:p>
          <a:p>
            <a:pPr marL="0" indent="0">
              <a:buFontTx/>
              <a:buNone/>
            </a:pPr>
            <a:r>
              <a:rPr lang="de-DE" b="0" dirty="0"/>
              <a:t>Anteil COVID bei SARI mit Intensivbehandlung deutlich niedriger seit KW 23, vermutlich Sommerplateau erreicht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raus: Rückgang in allen Altersgruppen, sowohl Anzahl COVID-SARI-Fälle als auch Anzahl COVID-SARI mit Intensivbehandlung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41 neue Ausbrüche (inkl. Nachmeldungen)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Rückgang an Ausbrüchen hält seit April weiterhin an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durchschnittliche Ausbruchsgröße sank seit März von 9 auf 3-4 Fälle; Median = 3 Fälle pro Ausbruch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Welle 3 (seit KW 9) ist die Mehrheit der Fälle im Alter von 0 bis 10 (58%), in Welle 2 war die Mehrheit in AG 15+ (59%)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/>
            </a:br>
            <a:r>
              <a:rPr lang="de-DE" sz="1800" b="0" dirty="0"/>
              <a:t>Datenstand  29.6.2021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2.596 Ausbrüche in Schulen übermittelt (&gt;= 2 Fälle, 0-5 Jahre ausgeschlossen) </a:t>
            </a:r>
          </a:p>
          <a:p>
            <a:pPr lvl="1"/>
            <a:r>
              <a:rPr lang="de-DE" sz="1200" dirty="0"/>
              <a:t>2.434 (94%) Ausbrüche mit Fällen &lt; 21 Jahren, 30% (6-10J.), 22% (11-14J.), 27% (15-20J.), 21% (21+)</a:t>
            </a:r>
          </a:p>
          <a:p>
            <a:pPr lvl="1"/>
            <a:r>
              <a:rPr lang="de-DE" sz="1200" dirty="0"/>
              <a:t>160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28.6.2021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94DA73-CD30-438E-AE38-2C349E582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1334"/>
            <a:ext cx="9144000" cy="34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25.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29.6.2021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356633" y="4948779"/>
            <a:ext cx="8193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25. KW 2021 bei ca. 3.000 ARE pro 100.000 Einwohner.</a:t>
            </a:r>
          </a:p>
          <a:p>
            <a:r>
              <a:rPr lang="de-DE" dirty="0"/>
              <a:t>Auf die Bevölke­rung in Deutschland bezogen entspricht das einer Gesamtzahl von ca. 2,5 Millionen akuten Atem­wegs­er­kran­kungen (Vorwoche: ca. 1,6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111D77C-823F-444F-A3A1-B59572FCA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15" y="1168394"/>
            <a:ext cx="4320000" cy="31378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FB2012F-3DB3-4AAB-81B6-246BEADCE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815" y="1168394"/>
            <a:ext cx="4320000" cy="31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25.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29.6.2021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7359" y="4582381"/>
            <a:ext cx="85566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25. KW 2021 bei ca. 530 Arzt­konsul­ta­tionen wegen ARE pro 100.000 Einwohner.</a:t>
            </a:r>
          </a:p>
          <a:p>
            <a:endParaRPr lang="de-DE" dirty="0">
              <a:highlight>
                <a:srgbClr val="FFFF00"/>
              </a:highlight>
            </a:endParaRPr>
          </a:p>
          <a:p>
            <a:r>
              <a:rPr lang="de-DE" dirty="0"/>
              <a:t>Auf die Bevölke­rung in Deutschland bezogen entspricht das einer Gesamtzahl von ca. 440.000 Arzt­besuchen wegen akuter Atem­wegs­er­kran­kungen (Vorwoche: ca. 390.000).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9E46E1-4CAC-4FCE-B8DB-430D7D7B0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47" r="2869"/>
          <a:stretch/>
        </p:blipFill>
        <p:spPr>
          <a:xfrm>
            <a:off x="294629" y="1467249"/>
            <a:ext cx="4320000" cy="25130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AFBDEC8-718E-4A94-A971-8AC9C095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016" y="1235866"/>
            <a:ext cx="4320000" cy="26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</a:t>
            </a:r>
            <a:r>
              <a:rPr lang="de-DE" dirty="0">
                <a:solidFill>
                  <a:srgbClr val="FF0000"/>
                </a:solidFill>
              </a:rPr>
              <a:t>25.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29.6.2021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83A83ED-EBA3-49E3-8A33-E8BA16E40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8820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</a:t>
            </a:r>
            <a:r>
              <a:rPr lang="de-DE" dirty="0">
                <a:solidFill>
                  <a:srgbClr val="FF0000"/>
                </a:solidFill>
              </a:rPr>
              <a:t>bis zur 25.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A58BA19-82BF-4AD8-A182-8701ED9EB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347" y="897507"/>
            <a:ext cx="360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87FE9DA-D528-4B0D-943F-416A4141C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49" y="2656413"/>
            <a:ext cx="360000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6671556-3CE7-4F7B-AC9C-38CE04ABD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47" y="4462713"/>
            <a:ext cx="3600000" cy="216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64AB1D-934F-413F-901F-77669A1F2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40" y="897506"/>
            <a:ext cx="3599995" cy="2159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6FCC763-0C7C-4409-AA9F-E39BD712A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342" y="2680111"/>
            <a:ext cx="3599995" cy="21599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AAA0B9-C1D0-490A-BA80-7B4484071D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791" y="4462713"/>
            <a:ext cx="3600000" cy="21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858412" y="602081"/>
            <a:ext cx="311065" cy="1974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006E462-5A53-40CF-874E-8EC91D36E0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796" y="472440"/>
            <a:ext cx="8067600" cy="295812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815455" y="3904684"/>
            <a:ext cx="306000" cy="18286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9691984-C29A-4016-B1B4-F728080B4B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756" y="3794760"/>
            <a:ext cx="8067600" cy="295812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25.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443120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25. KW 2021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1068905" y="1574268"/>
            <a:ext cx="6186601" cy="731943"/>
            <a:chOff x="-588258" y="3750761"/>
            <a:chExt cx="8188523" cy="1091740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88258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8" y="484250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351860" y="218564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13017" y="2367043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36162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244600" y="4813078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513392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405932"/>
            <a:ext cx="586841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271667" y="527287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032824" y="5401634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786EC4D-6B01-4F1E-AB18-694C924BB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84" y="3751570"/>
            <a:ext cx="5945122" cy="297256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0C4689-8693-46AF-BB77-D9B65CEC6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40" y="821601"/>
            <a:ext cx="5427750" cy="271387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25.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360829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2900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25. KW 2021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9A87F96-75FE-4AA9-BD33-8B0AF6408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84" y="3751569"/>
            <a:ext cx="5945122" cy="2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25.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29.6.2021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90D865-F71D-46EF-8B00-6A1D5622D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56" y="1486297"/>
            <a:ext cx="8532000" cy="450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3.394 Ausbrüche in Kindergärten/Horte (&gt;= 2 Fälle) übermittelt</a:t>
            </a:r>
          </a:p>
          <a:p>
            <a:pPr lvl="1"/>
            <a:r>
              <a:rPr lang="de-DE" sz="1200" dirty="0"/>
              <a:t>2.883 (85%) Ausbrüche mit Kinderbeteiligung (&lt;15J.), 45% (9.006/19.968) der Fälle sind 0 - 5 Jahre alt</a:t>
            </a:r>
          </a:p>
          <a:p>
            <a:pPr lvl="1"/>
            <a:r>
              <a:rPr lang="de-DE" sz="1200" dirty="0"/>
              <a:t>511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28.6.2021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E76797C-A35F-431D-B4DE-B674DB1B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4982"/>
            <a:ext cx="9144000" cy="29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Bildschirmpräsentation (4:3)</PresentationFormat>
  <Paragraphs>104</Paragraphs>
  <Slides>10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29.6.2021</vt:lpstr>
      <vt:lpstr>GrippeWeb bis zur 25. KW 2021 </vt:lpstr>
      <vt:lpstr>Arbeitsgemeinschaft Influenza ARE-Konsultationen bis zur 25.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2323</cp:revision>
  <cp:lastPrinted>2020-05-13T06:04:10Z</cp:lastPrinted>
  <dcterms:created xsi:type="dcterms:W3CDTF">2015-11-02T12:29:13Z</dcterms:created>
  <dcterms:modified xsi:type="dcterms:W3CDTF">2021-06-30T06:44:15Z</dcterms:modified>
</cp:coreProperties>
</file>