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710" r:id="rId2"/>
    <p:sldId id="701" r:id="rId3"/>
    <p:sldId id="698" r:id="rId4"/>
    <p:sldId id="702" r:id="rId5"/>
    <p:sldId id="703" r:id="rId6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mali, Souaad" initials="CS" lastIdx="2" clrIdx="0">
    <p:extLst>
      <p:ext uri="{19B8F6BF-5375-455C-9EA6-DF929625EA0E}">
        <p15:presenceInfo xmlns:p15="http://schemas.microsoft.com/office/powerpoint/2012/main" userId="Chemali, Souaad" providerId="None"/>
      </p:ext>
    </p:extLst>
  </p:cmAuthor>
  <p:cmAuthor id="2" name="Esquevin, Sarah" initials="SE" lastIdx="1" clrIdx="1">
    <p:extLst>
      <p:ext uri="{19B8F6BF-5375-455C-9EA6-DF929625EA0E}">
        <p15:presenceInfo xmlns:p15="http://schemas.microsoft.com/office/powerpoint/2012/main" userId="Esquevin, Sarah" providerId="None"/>
      </p:ext>
    </p:extLst>
  </p:cmAuthor>
  <p:cmAuthor id="3" name="Rohde, Anna" initials="AMR" lastIdx="9" clrIdx="2">
    <p:extLst>
      <p:ext uri="{19B8F6BF-5375-455C-9EA6-DF929625EA0E}">
        <p15:presenceInfo xmlns:p15="http://schemas.microsoft.com/office/powerpoint/2012/main" userId="Rohde, Anna" providerId="None"/>
      </p:ext>
    </p:extLst>
  </p:cmAuthor>
  <p:cmAuthor id="4" name="Denkel, Luisa" initials="LD" lastIdx="1" clrIdx="3">
    <p:extLst>
      <p:ext uri="{19B8F6BF-5375-455C-9EA6-DF929625EA0E}">
        <p15:presenceInfo xmlns:p15="http://schemas.microsoft.com/office/powerpoint/2012/main" userId="Denkel, Lui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7"/>
    <a:srgbClr val="FF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6" autoAdjust="0"/>
    <p:restoredTop sz="89382" autoAdjust="0"/>
  </p:normalViewPr>
  <p:slideViewPr>
    <p:cSldViewPr>
      <p:cViewPr varScale="1">
        <p:scale>
          <a:sx n="60" d="100"/>
          <a:sy n="60" d="100"/>
        </p:scale>
        <p:origin x="17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7FB08-4236-47DF-9C64-EB307FBB264C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94B70-C5D2-47E8-AC41-250C6C2E1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30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59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484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45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02.07.2021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02.07.2021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02.07.2021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02.07.2021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02.07.2021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C24E664-D10F-462F-B93D-A5F4CB811AA2}"/>
              </a:ext>
            </a:extLst>
          </p:cNvPr>
          <p:cNvSpPr txBox="1"/>
          <p:nvPr/>
        </p:nvSpPr>
        <p:spPr>
          <a:xfrm>
            <a:off x="1957757" y="647615"/>
            <a:ext cx="614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 181.930.736 </a:t>
            </a:r>
            <a:r>
              <a:rPr lang="de-DE" sz="2000" b="1" dirty="0">
                <a:solidFill>
                  <a:schemeClr val="tx2"/>
                </a:solidFill>
              </a:rPr>
              <a:t>Fälle (</a:t>
            </a:r>
            <a:r>
              <a:rPr lang="de-DE" sz="2000" b="1" dirty="0">
                <a:solidFill>
                  <a:srgbClr val="FF0000"/>
                </a:solidFill>
              </a:rPr>
              <a:t>+5,0%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3.945.832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>
                <a:solidFill>
                  <a:schemeClr val="tx2"/>
                </a:solidFill>
              </a:rPr>
              <a:t>Todesfälle (2,2%)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1763974" y="6283526"/>
            <a:ext cx="7242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01.07.2021; *https://ourworldindata.org/covid-vaccinations, 30.06.2021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783026"/>
              </p:ext>
            </p:extLst>
          </p:nvPr>
        </p:nvGraphicFramePr>
        <p:xfrm>
          <a:off x="167979" y="1422394"/>
          <a:ext cx="8868517" cy="4776972"/>
        </p:xfrm>
        <a:graphic>
          <a:graphicData uri="http://schemas.openxmlformats.org/drawingml/2006/table">
            <a:tbl>
              <a:tblPr firstRow="1" firstCol="1" bandRow="1"/>
              <a:tblGrid>
                <a:gridCol w="1240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538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29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52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18.513.305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458.652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-12,0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215,78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30.411.634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328.856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-14,0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45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Kolumbien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4.213.074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216.053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424,61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5.538.142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149.447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102,41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Indonesien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2.203.108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149.113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54,52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Argentinien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4.447.701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148.919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329,5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Vereinigtes Königreich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4.800.911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133.037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195,97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Südafrika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1.973.972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112.907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190,37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5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Iran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3.204.557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76.162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90,68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33.317.803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74.274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-7,0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11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29.06.2021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1569DAB-B217-44EC-9F42-798533696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16" y="764704"/>
            <a:ext cx="8884680" cy="575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9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Fall- und Todeszahlen weltweit, WHO </a:t>
            </a:r>
            <a:r>
              <a:rPr lang="de-DE" sz="2400" dirty="0" err="1">
                <a:latin typeface="Scala Sans OT" panose="020B0504030101020104" pitchFamily="34" charset="0"/>
              </a:rPr>
              <a:t>SitRep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3203848" y="6570058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01.07.2021;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22.06.2021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A7A2C2B9-F07F-4FD7-A9F2-7A2A89E31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32725"/>
              </p:ext>
            </p:extLst>
          </p:nvPr>
        </p:nvGraphicFramePr>
        <p:xfrm>
          <a:off x="485453" y="3935139"/>
          <a:ext cx="8446247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433">
                  <a:extLst>
                    <a:ext uri="{9D8B030D-6E8A-4147-A177-3AD203B41FA5}">
                      <a16:colId xmlns:a16="http://schemas.microsoft.com/office/drawing/2014/main" val="150862031"/>
                    </a:ext>
                  </a:extLst>
                </a:gridCol>
                <a:gridCol w="1148970">
                  <a:extLst>
                    <a:ext uri="{9D8B030D-6E8A-4147-A177-3AD203B41FA5}">
                      <a16:colId xmlns:a16="http://schemas.microsoft.com/office/drawing/2014/main" val="235163197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264648394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232036262"/>
                    </a:ext>
                  </a:extLst>
                </a:gridCol>
                <a:gridCol w="2199460">
                  <a:extLst>
                    <a:ext uri="{9D8B030D-6E8A-4147-A177-3AD203B41FA5}">
                      <a16:colId xmlns:a16="http://schemas.microsoft.com/office/drawing/2014/main" val="1497724766"/>
                    </a:ext>
                  </a:extLst>
                </a:gridCol>
              </a:tblGrid>
              <a:tr h="583064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Kontinent		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7T %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Todesfälle7T %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Veränderung % (7T)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Todesfälle Veränderung % (7T)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052137"/>
                  </a:ext>
                </a:extLst>
              </a:tr>
              <a:tr h="176821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Afrika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47956037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Amerika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41,1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-2,7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-9,9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49624811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fi-FI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Asi</a:t>
                      </a:r>
                      <a:r>
                        <a:rPr lang="de-DE" sz="1800" b="1" i="0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</a:t>
                      </a:r>
                      <a:endParaRPr lang="de-DE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31,2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-9,2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81071378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Europa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3204690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</a:t>
                      </a:r>
                      <a:r>
                        <a:rPr lang="de-DE" sz="1800" b="1" i="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zeanien</a:t>
                      </a:r>
                      <a:endParaRPr lang="de-DE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52,6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7754735"/>
                  </a:ext>
                </a:extLst>
              </a:tr>
            </a:tbl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E8750326-29E0-4474-9C00-630E79C9FC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91"/>
          <a:stretch/>
        </p:blipFill>
        <p:spPr>
          <a:xfrm>
            <a:off x="71127" y="968367"/>
            <a:ext cx="4284849" cy="246063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6CA7673-B881-4BC1-BB6E-B44C5C942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980009"/>
            <a:ext cx="4404580" cy="236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5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0A0CFE7-B5A9-4E01-BFCB-5ECD930EB988}"/>
              </a:ext>
            </a:extLst>
          </p:cNvPr>
          <p:cNvSpPr txBox="1"/>
          <p:nvPr/>
        </p:nvSpPr>
        <p:spPr>
          <a:xfrm>
            <a:off x="2843808" y="3044279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0070C0"/>
                </a:solidFill>
              </a:rPr>
              <a:t>Back </a:t>
            </a:r>
            <a:r>
              <a:rPr lang="de-DE" sz="4400" dirty="0" err="1">
                <a:solidFill>
                  <a:srgbClr val="0070C0"/>
                </a:solidFill>
              </a:rPr>
              <a:t>up</a:t>
            </a:r>
            <a:endParaRPr lang="de-BE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46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6133" y="74216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SARS-CoV-2-Varianten weltweit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472186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4743D720-5F43-4AF8-BC1C-5F6721973725}"/>
              </a:ext>
            </a:extLst>
          </p:cNvPr>
          <p:cNvSpPr txBox="1"/>
          <p:nvPr/>
        </p:nvSpPr>
        <p:spPr>
          <a:xfrm>
            <a:off x="2555776" y="64760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26.06.2021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A429D98-D292-4592-B6D3-6A5CE77F1034}"/>
              </a:ext>
            </a:extLst>
          </p:cNvPr>
          <p:cNvSpPr txBox="1"/>
          <p:nvPr/>
        </p:nvSpPr>
        <p:spPr>
          <a:xfrm>
            <a:off x="477652" y="592328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 (</a:t>
            </a:r>
            <a:r>
              <a:rPr lang="de-DE" b="1" dirty="0">
                <a:solidFill>
                  <a:srgbClr val="0070C0"/>
                </a:solidFill>
              </a:rPr>
              <a:t>Delta</a:t>
            </a:r>
            <a:r>
              <a:rPr lang="de-DE" b="1" dirty="0"/>
              <a:t>): </a:t>
            </a:r>
            <a:r>
              <a:rPr lang="de-DE" dirty="0"/>
              <a:t>Indien, Nepal, UK, </a:t>
            </a:r>
            <a:r>
              <a:rPr lang="de-DE" dirty="0">
                <a:solidFill>
                  <a:srgbClr val="0070C0"/>
                </a:solidFill>
              </a:rPr>
              <a:t>Portugal?, Russland?</a:t>
            </a:r>
            <a:endParaRPr lang="de-DE" strike="sngStrike" dirty="0">
              <a:solidFill>
                <a:srgbClr val="0070C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AFF028A-A963-451F-8C79-F6156E182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580"/>
            <a:ext cx="9038275" cy="524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33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Bildschirmpräsentation (4:3)</PresentationFormat>
  <Paragraphs>157</Paragraphs>
  <Slides>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ＭＳ 明朝</vt:lpstr>
      <vt:lpstr>Scala Sans OT</vt:lpstr>
      <vt:lpstr>Wingdings</vt:lpstr>
      <vt:lpstr>Office-Design</vt:lpstr>
      <vt:lpstr>Top 10 Länder nach Anzahl neuer COVID-19-Fälle</vt:lpstr>
      <vt:lpstr>7-Tages-Inzidenz pro 100.000 Einwohner weltweit</vt:lpstr>
      <vt:lpstr>Fall- und Todeszahlen weltweit, WHO SitRep</vt:lpstr>
      <vt:lpstr>PowerPoint-Präsentation</vt:lpstr>
      <vt:lpstr>SARS-CoV-2-Varianten weltweit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Romo Ventura, Eugenia</cp:lastModifiedBy>
  <cp:revision>1467</cp:revision>
  <cp:lastPrinted>2020-09-29T15:21:52Z</cp:lastPrinted>
  <dcterms:created xsi:type="dcterms:W3CDTF">2020-03-24T07:57:46Z</dcterms:created>
  <dcterms:modified xsi:type="dcterms:W3CDTF">2021-07-02T07:22:34Z</dcterms:modified>
</cp:coreProperties>
</file>