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21" r:id="rId2"/>
    <p:sldId id="283" r:id="rId3"/>
    <p:sldId id="301" r:id="rId4"/>
    <p:sldId id="322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15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SARS-CoV-2 </a:t>
            </a:r>
            <a:r>
              <a:rPr lang="en-US" dirty="0" err="1"/>
              <a:t>Ausbrüche</a:t>
            </a:r>
            <a:r>
              <a:rPr lang="en-US" dirty="0"/>
              <a:t> in </a:t>
            </a:r>
            <a:r>
              <a:rPr lang="en-US" dirty="0" err="1"/>
              <a:t>Alten</a:t>
            </a:r>
            <a:r>
              <a:rPr lang="en-US" dirty="0"/>
              <a:t>- und </a:t>
            </a:r>
            <a:r>
              <a:rPr lang="en-US" dirty="0" err="1"/>
              <a:t>Pflegeheimen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Datum der </a:t>
            </a:r>
            <a:r>
              <a:rPr lang="en-US" dirty="0" err="1"/>
              <a:t>ersten</a:t>
            </a:r>
            <a:r>
              <a:rPr lang="en-US" dirty="0"/>
              <a:t> </a:t>
            </a:r>
            <a:r>
              <a:rPr lang="en-US" dirty="0" err="1"/>
              <a:t>Meldung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Falles</a:t>
            </a:r>
            <a:r>
              <a:rPr lang="en-US" dirty="0"/>
              <a:t> je </a:t>
            </a:r>
            <a:r>
              <a:rPr lang="en-US" dirty="0" err="1"/>
              <a:t>Ausbruch</a:t>
            </a:r>
            <a:r>
              <a:rPr lang="en-US" dirty="0"/>
              <a:t> bis KW 26</a:t>
            </a:r>
            <a:endParaRPr lang="de-DE" dirty="0"/>
          </a:p>
        </c:rich>
      </c:tx>
      <c:layout>
        <c:manualLayout>
          <c:xMode val="edge"/>
          <c:yMode val="edge"/>
          <c:x val="0"/>
          <c:y val="2.3769535214557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9648293963254586E-2"/>
          <c:y val="0.14704715845160107"/>
          <c:w val="0.8597537182852143"/>
          <c:h val="0.629341613571924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233616"/>
              </a:solidFill>
            </a:ln>
            <a:effectLst/>
          </c:spPr>
          <c:invertIfNegative val="0"/>
          <c:cat>
            <c:multiLvlStrRef>
              <c:f>Epivurve_care_TOP!$A$2:$B$72</c:f>
              <c:multiLvlStrCache>
                <c:ptCount val="7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Epivurve_care_TOP!$D$2:$D$72</c:f>
              <c:numCache>
                <c:formatCode>General</c:formatCode>
                <c:ptCount val="71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193</c:v>
                </c:pt>
                <c:pt idx="6">
                  <c:v>115</c:v>
                </c:pt>
                <c:pt idx="7">
                  <c:v>59</c:v>
                </c:pt>
                <c:pt idx="8">
                  <c:v>40</c:v>
                </c:pt>
                <c:pt idx="9">
                  <c:v>24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12</c:v>
                </c:pt>
                <c:pt idx="30">
                  <c:v>19</c:v>
                </c:pt>
                <c:pt idx="31">
                  <c:v>17</c:v>
                </c:pt>
                <c:pt idx="32">
                  <c:v>37</c:v>
                </c:pt>
                <c:pt idx="33">
                  <c:v>89</c:v>
                </c:pt>
                <c:pt idx="34">
                  <c:v>159</c:v>
                </c:pt>
                <c:pt idx="35">
                  <c:v>183</c:v>
                </c:pt>
                <c:pt idx="36">
                  <c:v>223</c:v>
                </c:pt>
                <c:pt idx="37">
                  <c:v>250</c:v>
                </c:pt>
                <c:pt idx="38">
                  <c:v>289</c:v>
                </c:pt>
                <c:pt idx="39">
                  <c:v>271</c:v>
                </c:pt>
                <c:pt idx="40">
                  <c:v>295</c:v>
                </c:pt>
                <c:pt idx="41">
                  <c:v>360</c:v>
                </c:pt>
                <c:pt idx="42">
                  <c:v>392</c:v>
                </c:pt>
                <c:pt idx="43">
                  <c:v>330</c:v>
                </c:pt>
                <c:pt idx="44">
                  <c:v>320</c:v>
                </c:pt>
                <c:pt idx="45">
                  <c:v>291</c:v>
                </c:pt>
                <c:pt idx="46">
                  <c:v>239</c:v>
                </c:pt>
                <c:pt idx="47">
                  <c:v>177</c:v>
                </c:pt>
                <c:pt idx="48">
                  <c:v>141</c:v>
                </c:pt>
                <c:pt idx="49">
                  <c:v>103</c:v>
                </c:pt>
                <c:pt idx="50">
                  <c:v>58</c:v>
                </c:pt>
                <c:pt idx="51">
                  <c:v>84</c:v>
                </c:pt>
                <c:pt idx="52">
                  <c:v>49</c:v>
                </c:pt>
                <c:pt idx="53">
                  <c:v>49</c:v>
                </c:pt>
                <c:pt idx="54">
                  <c:v>60</c:v>
                </c:pt>
                <c:pt idx="55">
                  <c:v>63</c:v>
                </c:pt>
                <c:pt idx="56">
                  <c:v>69</c:v>
                </c:pt>
                <c:pt idx="57">
                  <c:v>59</c:v>
                </c:pt>
                <c:pt idx="58">
                  <c:v>43</c:v>
                </c:pt>
                <c:pt idx="59">
                  <c:v>56</c:v>
                </c:pt>
                <c:pt idx="60">
                  <c:v>51</c:v>
                </c:pt>
                <c:pt idx="61">
                  <c:v>32</c:v>
                </c:pt>
                <c:pt idx="62">
                  <c:v>41</c:v>
                </c:pt>
                <c:pt idx="63">
                  <c:v>23</c:v>
                </c:pt>
                <c:pt idx="64">
                  <c:v>10</c:v>
                </c:pt>
                <c:pt idx="65">
                  <c:v>4</c:v>
                </c:pt>
                <c:pt idx="6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3-4256-AED6-C50E61AE8CF5}"/>
            </c:ext>
          </c:extLst>
        </c:ser>
        <c:ser>
          <c:idx val="3"/>
          <c:order val="1"/>
          <c:tx>
            <c:strRef>
              <c:f>Epivurve_care_TOP!$I$1</c:f>
              <c:strCache>
                <c:ptCount val="1"/>
                <c:pt idx="0">
                  <c:v>Neu übermittelt in KW 23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rgbClr val="152543"/>
              </a:solidFill>
            </a:ln>
            <a:effectLst/>
          </c:spPr>
          <c:invertIfNegative val="0"/>
          <c:dPt>
            <c:idx val="6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rgbClr val="1525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313-4256-AED6-C50E61AE8CF5}"/>
              </c:ext>
            </c:extLst>
          </c:dPt>
          <c:cat>
            <c:multiLvlStrRef>
              <c:f>Epivurve_care_TOP!$A$2:$B$72</c:f>
              <c:multiLvlStrCache>
                <c:ptCount val="7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Epivurve_care_TOP!$I$2:$I$69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4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2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4</c:v>
                </c:pt>
                <c:pt idx="6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13-4256-AED6-C50E61AE8CF5}"/>
            </c:ext>
          </c:extLst>
        </c:ser>
        <c:ser>
          <c:idx val="1"/>
          <c:order val="2"/>
          <c:tx>
            <c:strRef>
              <c:f>Epivurve_care_TOP!$J$1</c:f>
              <c:strCache>
                <c:ptCount val="1"/>
                <c:pt idx="0">
                  <c:v>Neu übermittelt in KW 24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Epivurve_care_TOP!$A$2:$B$72</c:f>
              <c:multiLvlStrCache>
                <c:ptCount val="7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Epivurve_care_TOP!$J$2:$J$70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3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13-4256-AED6-C50E61AE8CF5}"/>
            </c:ext>
          </c:extLst>
        </c:ser>
        <c:ser>
          <c:idx val="2"/>
          <c:order val="3"/>
          <c:tx>
            <c:strRef>
              <c:f>Epivurve_care_TOP!$K$1</c:f>
              <c:strCache>
                <c:ptCount val="1"/>
                <c:pt idx="0">
                  <c:v>Neu übermittelt in KW 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B1107"/>
              </a:solidFill>
            </a:ln>
            <a:effectLst/>
          </c:spPr>
          <c:invertIfNegative val="0"/>
          <c:cat>
            <c:multiLvlStrRef>
              <c:f>Epivurve_care_TOP!$A$2:$B$72</c:f>
              <c:multiLvlStrCache>
                <c:ptCount val="7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Epivurve_care_TOP!$K$2:$K$71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2</c:v>
                </c:pt>
                <c:pt idx="41">
                  <c:v>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13-4256-AED6-C50E61AE8CF5}"/>
            </c:ext>
          </c:extLst>
        </c:ser>
        <c:ser>
          <c:idx val="4"/>
          <c:order val="4"/>
          <c:tx>
            <c:strRef>
              <c:f>Epivurve_care_TOP!$L$1</c:f>
              <c:strCache>
                <c:ptCount val="1"/>
                <c:pt idx="0">
                  <c:v>Neu übermittelt in KW 26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Epivurve_care_TOP!$A$2:$B$72</c:f>
              <c:multiLvlStrCache>
                <c:ptCount val="7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Epivurve_care_TOP!$L$2:$L$72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3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13-4256-AED6-C50E61AE8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Nosokomiale SARS-CoV-2 Ausbrüche nach Datum der ersten Meldung eines Falles je Ausbruch bis KW 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33173478886269431"/>
          <c:w val="0.88437664041994746"/>
          <c:h val="0.461708873138251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Epicurve_noso_TOP!$A$2:$B$72</c:f>
              <c:multiLvlStrCache>
                <c:ptCount val="7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Epicurve_noso_TOP!$D$2:$D$72</c:f>
              <c:numCache>
                <c:formatCode>General</c:formatCode>
                <c:ptCount val="71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63</c:v>
                </c:pt>
                <c:pt idx="4">
                  <c:v>126</c:v>
                </c:pt>
                <c:pt idx="5">
                  <c:v>148</c:v>
                </c:pt>
                <c:pt idx="6">
                  <c:v>102</c:v>
                </c:pt>
                <c:pt idx="7">
                  <c:v>47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23</c:v>
                </c:pt>
                <c:pt idx="31">
                  <c:v>34</c:v>
                </c:pt>
                <c:pt idx="32">
                  <c:v>54</c:v>
                </c:pt>
                <c:pt idx="33">
                  <c:v>80</c:v>
                </c:pt>
                <c:pt idx="34">
                  <c:v>125</c:v>
                </c:pt>
                <c:pt idx="35">
                  <c:v>143</c:v>
                </c:pt>
                <c:pt idx="36">
                  <c:v>146</c:v>
                </c:pt>
                <c:pt idx="37">
                  <c:v>131</c:v>
                </c:pt>
                <c:pt idx="38">
                  <c:v>184</c:v>
                </c:pt>
                <c:pt idx="39">
                  <c:v>140</c:v>
                </c:pt>
                <c:pt idx="40">
                  <c:v>215</c:v>
                </c:pt>
                <c:pt idx="41">
                  <c:v>224</c:v>
                </c:pt>
                <c:pt idx="42">
                  <c:v>248</c:v>
                </c:pt>
                <c:pt idx="43">
                  <c:v>170</c:v>
                </c:pt>
                <c:pt idx="44">
                  <c:v>156</c:v>
                </c:pt>
                <c:pt idx="45">
                  <c:v>194</c:v>
                </c:pt>
                <c:pt idx="46">
                  <c:v>203</c:v>
                </c:pt>
                <c:pt idx="47">
                  <c:v>205</c:v>
                </c:pt>
                <c:pt idx="48">
                  <c:v>167</c:v>
                </c:pt>
                <c:pt idx="49">
                  <c:v>158</c:v>
                </c:pt>
                <c:pt idx="50">
                  <c:v>143</c:v>
                </c:pt>
                <c:pt idx="51">
                  <c:v>143</c:v>
                </c:pt>
                <c:pt idx="52">
                  <c:v>124</c:v>
                </c:pt>
                <c:pt idx="53">
                  <c:v>102</c:v>
                </c:pt>
                <c:pt idx="54">
                  <c:v>87</c:v>
                </c:pt>
                <c:pt idx="55">
                  <c:v>103</c:v>
                </c:pt>
                <c:pt idx="56">
                  <c:v>111</c:v>
                </c:pt>
                <c:pt idx="57">
                  <c:v>80</c:v>
                </c:pt>
                <c:pt idx="58">
                  <c:v>80</c:v>
                </c:pt>
                <c:pt idx="59">
                  <c:v>84</c:v>
                </c:pt>
                <c:pt idx="60">
                  <c:v>99</c:v>
                </c:pt>
                <c:pt idx="61">
                  <c:v>89</c:v>
                </c:pt>
                <c:pt idx="62">
                  <c:v>59</c:v>
                </c:pt>
                <c:pt idx="63">
                  <c:v>31</c:v>
                </c:pt>
                <c:pt idx="64">
                  <c:v>7</c:v>
                </c:pt>
                <c:pt idx="65">
                  <c:v>11</c:v>
                </c:pt>
                <c:pt idx="6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5-4E2A-9DD8-C8947CBE5B35}"/>
            </c:ext>
          </c:extLst>
        </c:ser>
        <c:ser>
          <c:idx val="3"/>
          <c:order val="1"/>
          <c:tx>
            <c:strRef>
              <c:f>Epicurve_noso_TOP!$I$1</c:f>
              <c:strCache>
                <c:ptCount val="1"/>
                <c:pt idx="0">
                  <c:v>Neu übermittelt in KW 23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5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725-4E2A-9DD8-C8947CBE5B35}"/>
              </c:ext>
            </c:extLst>
          </c:dPt>
          <c:cat>
            <c:multiLvlStrRef>
              <c:f>Epicurve_noso_TOP!$A$2:$B$72</c:f>
              <c:multiLvlStrCache>
                <c:ptCount val="7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Epicurve_noso_TOP!$I$2:$I$69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1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7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5</c:v>
                </c:pt>
                <c:pt idx="65">
                  <c:v>2</c:v>
                </c:pt>
                <c:pt idx="66">
                  <c:v>6</c:v>
                </c:pt>
                <c:pt idx="6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25-4E2A-9DD8-C8947CBE5B35}"/>
            </c:ext>
          </c:extLst>
        </c:ser>
        <c:ser>
          <c:idx val="2"/>
          <c:order val="2"/>
          <c:tx>
            <c:strRef>
              <c:f>Epicurve_noso_TOP!$J$1</c:f>
              <c:strCache>
                <c:ptCount val="1"/>
                <c:pt idx="0">
                  <c:v>Neu übermittelt in KW 24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Epicurve_noso_TOP!$A$2:$B$72</c:f>
              <c:multiLvlStrCache>
                <c:ptCount val="7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Epicurve_noso_TOP!$J$2:$J$70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0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25-4E2A-9DD8-C8947CBE5B35}"/>
            </c:ext>
          </c:extLst>
        </c:ser>
        <c:ser>
          <c:idx val="1"/>
          <c:order val="3"/>
          <c:tx>
            <c:strRef>
              <c:f>Epicurve_noso_TOP!$K$1</c:f>
              <c:strCache>
                <c:ptCount val="1"/>
                <c:pt idx="0">
                  <c:v>Neu übermittelt in KW 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Epicurve_noso_TOP!$A$2:$B$72</c:f>
              <c:multiLvlStrCache>
                <c:ptCount val="7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Epicurve_noso_TOP!$K$2:$K$71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1</c:v>
                </c:pt>
                <c:pt idx="56">
                  <c:v>0</c:v>
                </c:pt>
                <c:pt idx="57">
                  <c:v>2</c:v>
                </c:pt>
                <c:pt idx="58">
                  <c:v>2</c:v>
                </c:pt>
                <c:pt idx="59">
                  <c:v>0</c:v>
                </c:pt>
                <c:pt idx="60">
                  <c:v>2</c:v>
                </c:pt>
                <c:pt idx="61">
                  <c:v>0</c:v>
                </c:pt>
                <c:pt idx="62">
                  <c:v>0</c:v>
                </c:pt>
                <c:pt idx="63">
                  <c:v>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25-4E2A-9DD8-C8947CBE5B35}"/>
            </c:ext>
          </c:extLst>
        </c:ser>
        <c:ser>
          <c:idx val="4"/>
          <c:order val="4"/>
          <c:tx>
            <c:strRef>
              <c:f>Epicurve_noso_TOP!$L$1</c:f>
              <c:strCache>
                <c:ptCount val="1"/>
                <c:pt idx="0">
                  <c:v>Neu übermittelt in KW 26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Epicurve_noso_TOP!$A$2:$B$72</c:f>
              <c:multiLvlStrCache>
                <c:ptCount val="7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Epicurve_noso_TOP!$L$2:$L$72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2</c:v>
                </c:pt>
                <c:pt idx="42">
                  <c:v>3</c:v>
                </c:pt>
                <c:pt idx="43">
                  <c:v>0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1</c:v>
                </c:pt>
                <c:pt idx="49">
                  <c:v>0</c:v>
                </c:pt>
                <c:pt idx="50">
                  <c:v>1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3</c:v>
                </c:pt>
                <c:pt idx="7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25-4E2A-9DD8-C8947CBE5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4F4A3F4-1213-453C-A7D8-CA9FA08C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751611C4-1592-4996-B4C1-9FBDC7D2076A}"/>
              </a:ext>
            </a:extLst>
          </p:cNvPr>
          <p:cNvSpPr>
            <a:spLocks noGrp="1"/>
          </p:cNvSpPr>
          <p:nvPr/>
        </p:nvSpPr>
        <p:spPr>
          <a:xfrm>
            <a:off x="107504" y="404664"/>
            <a:ext cx="525658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6.7.21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CA3CD9-2591-4663-89B8-29F0E9689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9675"/>
            <a:ext cx="7240555" cy="4493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CBF66AF-16ED-46F9-80D4-A289CB2DD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5" y="37965"/>
            <a:ext cx="4059073" cy="24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2520280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6.7.21</a:t>
            </a:r>
            <a:endParaRPr lang="de-DE" b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8DBC4E-80FA-4800-9206-6F6E519F7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29000"/>
            <a:ext cx="5720646" cy="35283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4A0AE7B-A918-419F-AEA7-B56F3384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068" y="-171400"/>
            <a:ext cx="6575931" cy="42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6.7.2021 </a:t>
            </a:r>
            <a:br>
              <a:rPr lang="fr-FR" b="0" dirty="0"/>
            </a:br>
            <a:r>
              <a:rPr lang="de-DE" dirty="0"/>
              <a:t>Anzahl der Testungen pro 100.000 Einwohner nach Altersgruppe und Monat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29014" y="3058688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Monat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</a:t>
            </a:r>
            <a:r>
              <a:rPr lang="de-DE"/>
              <a:t>und Monat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FFEE82-E48B-4112-884C-80325749F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95" y="2023423"/>
            <a:ext cx="4789401" cy="29316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F21960-4B52-46E5-A0B0-2A14AC06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02" y="-27385"/>
            <a:ext cx="4606897" cy="28356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FA040F9-97D2-48A8-B905-1ECAAB03B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102" y="4005065"/>
            <a:ext cx="460689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0DC5641-9C3A-4EE3-8C37-33D38075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CB75E00-104B-4E98-B714-810ED0E3481B}"/>
              </a:ext>
            </a:extLst>
          </p:cNvPr>
          <p:cNvSpPr/>
          <p:nvPr/>
        </p:nvSpPr>
        <p:spPr>
          <a:xfrm>
            <a:off x="0" y="44624"/>
            <a:ext cx="6876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B.1.617</a:t>
            </a:r>
          </a:p>
          <a:p>
            <a:r>
              <a:rPr lang="de-DE" dirty="0"/>
              <a:t>In den folgenden Darstellungen nutzen wir die Daten der Unterstichprobe der Labore, die mindestens einen positiven B.1.617 Nachweis in irgendeiner KW in 2021 übermittelt haben.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F5C6CB-8DC0-4150-AC7D-95C541C9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4013076" cy="27296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E14A25A-85B2-404D-9ADE-490A3FF41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7" y="3130175"/>
            <a:ext cx="5472608" cy="375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1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3428537" cy="504056"/>
          </a:xfrm>
        </p:spPr>
        <p:txBody>
          <a:bodyPr/>
          <a:lstStyle/>
          <a:p>
            <a:r>
              <a:rPr lang="de-DE" dirty="0"/>
              <a:t>Ausbrüche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787727"/>
              </p:ext>
            </p:extLst>
          </p:nvPr>
        </p:nvGraphicFramePr>
        <p:xfrm>
          <a:off x="-36512" y="548680"/>
          <a:ext cx="4572000" cy="630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293526"/>
              </p:ext>
            </p:extLst>
          </p:nvPr>
        </p:nvGraphicFramePr>
        <p:xfrm>
          <a:off x="4600613" y="548681"/>
          <a:ext cx="4572000" cy="628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Bildschirmpräsentation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PowerPoint-Präsentation</vt:lpstr>
      <vt:lpstr>Anzahl der Testungen und Positivenanteile pro Woche – Datenstand 6.7.21</vt:lpstr>
      <vt:lpstr>Datenstand 6.7.2021  Anzahl der Testungen pro 100.000 Einwohner nach Altersgruppe und Monat </vt:lpstr>
      <vt:lpstr>PowerPoint-Präsentation</vt:lpstr>
      <vt:lpstr>Ausbrüche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321</cp:revision>
  <dcterms:created xsi:type="dcterms:W3CDTF">2020-01-21T10:42:53Z</dcterms:created>
  <dcterms:modified xsi:type="dcterms:W3CDTF">2021-07-07T08:45:05Z</dcterms:modified>
</cp:coreProperties>
</file>