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98" r:id="rId3"/>
    <p:sldId id="295" r:id="rId4"/>
    <p:sldId id="300" r:id="rId5"/>
    <p:sldId id="303" r:id="rId6"/>
    <p:sldId id="304" r:id="rId7"/>
    <p:sldId id="307" r:id="rId8"/>
    <p:sldId id="305" r:id="rId9"/>
    <p:sldId id="306" r:id="rId10"/>
    <p:sldId id="299" r:id="rId11"/>
    <p:sldId id="296" r:id="rId12"/>
    <p:sldId id="301" r:id="rId1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12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7T12:56:26.596" idx="1">
    <p:pos x="5270" y="1262"/>
    <p:text>Hinweis auf detulich eingeschränkten Impfschutz;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05.05.2020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Delta-Variante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Berlin, 07.07.2021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5C6E815-69CA-4AE7-A5EC-E7064F8D6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8" y="1147110"/>
            <a:ext cx="3066752" cy="30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FD92A4-71EA-4152-8AB6-64D32378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106C2B-3492-4797-9B43-37961890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0D049D-C2AD-4AD6-8E45-EC5C5E5E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20FEA13-EDCE-43E1-A4C0-EE45F57B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Ausbrüche: Vergleich Alpha vs. Delta (MW23-26)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ECD5868-16FD-4B10-8911-B49C19BFBB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" y="1442085"/>
            <a:ext cx="5687695" cy="3701415"/>
          </a:xfrm>
          <a:prstGeom prst="rect">
            <a:avLst/>
          </a:prstGeom>
          <a:noFill/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6D58C94-FB56-4D99-AEB9-D78E44835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41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FD92A4-71EA-4152-8AB6-64D32378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106C2B-3492-4797-9B43-37961890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0D049D-C2AD-4AD6-8E45-EC5C5E5E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20FEA13-EDCE-43E1-A4C0-EE45F57B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542"/>
            <a:ext cx="7983646" cy="714291"/>
          </a:xfrm>
        </p:spPr>
        <p:txBody>
          <a:bodyPr/>
          <a:lstStyle/>
          <a:p>
            <a:r>
              <a:rPr lang="de-DE" dirty="0"/>
              <a:t>IfSG: Vergleich Alpha (links) vs. Delta (rechts) – KW 23-26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55F4EE1-D5E7-4CF2-91E6-19C387EA1A84}"/>
              </a:ext>
            </a:extLst>
          </p:cNvPr>
          <p:cNvGrpSpPr/>
          <p:nvPr/>
        </p:nvGrpSpPr>
        <p:grpSpPr>
          <a:xfrm>
            <a:off x="1058208" y="829429"/>
            <a:ext cx="7224020" cy="3768484"/>
            <a:chOff x="2461491" y="533400"/>
            <a:chExt cx="5831382" cy="3042000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B2142BC0-06E0-429E-BD6F-18F849933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873" y="533400"/>
              <a:ext cx="3042000" cy="304200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2197D77-60F9-4B24-8B01-777EFB456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491" y="533400"/>
              <a:ext cx="3042000" cy="304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276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5C7C3B-6D85-4CF5-8114-F5136E34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8EBD02-BFF9-4CAE-BD63-DEC6035D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4E13A2-6E0F-42B1-B73B-80FA0F83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085C800-D2CD-4EAA-83A6-99F7153F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VOC &amp; VOI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7696C8C-3009-4423-872A-88D80A47EA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26" y="285912"/>
            <a:ext cx="6282372" cy="4571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29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BFE70B-368C-464F-8754-867C1846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/>
              <a:t>Übersicht VOC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509054"/>
              </p:ext>
            </p:extLst>
          </p:nvPr>
        </p:nvGraphicFramePr>
        <p:xfrm>
          <a:off x="1576496" y="843561"/>
          <a:ext cx="7378700" cy="1259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32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B.1.1.7 (Alpha)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B.1.351 (Beta)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P.1 (Gamma)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B.1.617.2 (Delta)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5971335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36,8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59,4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</a:tbl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A09474A-A381-422E-891F-D1BB23113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02754"/>
              </p:ext>
            </p:extLst>
          </p:nvPr>
        </p:nvGraphicFramePr>
        <p:xfrm>
          <a:off x="1576496" y="2219191"/>
          <a:ext cx="7378699" cy="1225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536">
                  <a:extLst>
                    <a:ext uri="{9D8B030D-6E8A-4147-A177-3AD203B41FA5}">
                      <a16:colId xmlns:a16="http://schemas.microsoft.com/office/drawing/2014/main" val="3521130468"/>
                    </a:ext>
                  </a:extLst>
                </a:gridCol>
                <a:gridCol w="1605134">
                  <a:extLst>
                    <a:ext uri="{9D8B030D-6E8A-4147-A177-3AD203B41FA5}">
                      <a16:colId xmlns:a16="http://schemas.microsoft.com/office/drawing/2014/main" val="3003047957"/>
                    </a:ext>
                  </a:extLst>
                </a:gridCol>
                <a:gridCol w="1618290">
                  <a:extLst>
                    <a:ext uri="{9D8B030D-6E8A-4147-A177-3AD203B41FA5}">
                      <a16:colId xmlns:a16="http://schemas.microsoft.com/office/drawing/2014/main" val="4163881087"/>
                    </a:ext>
                  </a:extLst>
                </a:gridCol>
                <a:gridCol w="1624870">
                  <a:extLst>
                    <a:ext uri="{9D8B030D-6E8A-4147-A177-3AD203B41FA5}">
                      <a16:colId xmlns:a16="http://schemas.microsoft.com/office/drawing/2014/main" val="2708893821"/>
                    </a:ext>
                  </a:extLst>
                </a:gridCol>
                <a:gridCol w="1605869">
                  <a:extLst>
                    <a:ext uri="{9D8B030D-6E8A-4147-A177-3AD203B41FA5}">
                      <a16:colId xmlns:a16="http://schemas.microsoft.com/office/drawing/2014/main" val="1654852884"/>
                    </a:ext>
                  </a:extLst>
                </a:gridCol>
              </a:tblGrid>
              <a:tr h="192031"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 2021</a:t>
                      </a: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B.1.1.7 (Alpha)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B.1.351 (Beta)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P.1 (Gamma)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B.1.617.2 (Delta)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8014897"/>
                  </a:ext>
                </a:extLst>
              </a:tr>
              <a:tr h="1350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4688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de-DE" sz="1050" b="1" kern="120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86,9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929113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23*</a:t>
                      </a:r>
                      <a:endParaRPr lang="de-DE" sz="1050" b="1" kern="120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48658984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de-DE" sz="1050" b="1" kern="120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78,4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62459316"/>
                  </a:ext>
                </a:extLst>
              </a:tr>
              <a:tr h="140193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25</a:t>
                      </a: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54,8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25,5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63289331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26</a:t>
                      </a: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37,7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47,9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6762026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56721" y="1249073"/>
            <a:ext cx="13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8C01CC-0E39-4350-88C1-7CFD9D5B58CF}"/>
              </a:ext>
            </a:extLst>
          </p:cNvPr>
          <p:cNvSpPr txBox="1"/>
          <p:nvPr/>
        </p:nvSpPr>
        <p:spPr>
          <a:xfrm>
            <a:off x="156720" y="2327793"/>
            <a:ext cx="1463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RKI Testzahl-</a:t>
            </a:r>
            <a:br>
              <a:rPr lang="de-DE" dirty="0"/>
            </a:br>
            <a:r>
              <a:rPr lang="de-DE" dirty="0" err="1"/>
              <a:t>erfassung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(inkl. ad-hoc)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C370BF1-3D39-41B4-A1A1-4B478CDB0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2715"/>
              </p:ext>
            </p:extLst>
          </p:nvPr>
        </p:nvGraphicFramePr>
        <p:xfrm>
          <a:off x="1576496" y="3548694"/>
          <a:ext cx="7378700" cy="1059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32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 2021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B.1.1.7 (Alpha)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B.1.351 (Beta)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P.1 (Gamma)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B.1.617.2 (Delta)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5971335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96DB1996-7539-4AD2-9C43-1F08FEC230DD}"/>
              </a:ext>
            </a:extLst>
          </p:cNvPr>
          <p:cNvSpPr txBox="1"/>
          <p:nvPr/>
        </p:nvSpPr>
        <p:spPr>
          <a:xfrm>
            <a:off x="203684" y="3659302"/>
            <a:ext cx="11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IfSG-Daten</a:t>
            </a:r>
          </a:p>
        </p:txBody>
      </p:sp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9B3F0C-06DC-4085-AD81-EAE6447E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78642"/>
            <a:ext cx="7983646" cy="714291"/>
          </a:xfrm>
        </p:spPr>
        <p:txBody>
          <a:bodyPr/>
          <a:lstStyle/>
          <a:p>
            <a:r>
              <a:rPr lang="de-DE" dirty="0"/>
              <a:t>VOC – Anteile in Stichprobe der Genomsequenzierung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7E8C66-0A3D-4186-8B14-13012B1A0D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69546" y="3040306"/>
            <a:ext cx="3306500" cy="182455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C5F6822-98BC-422C-83E9-96B7AB7E1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546" y="882844"/>
            <a:ext cx="3306500" cy="19175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3526628-AF80-478E-9167-FB56739A4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99" y="1289480"/>
            <a:ext cx="5296855" cy="31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1339DC-2793-4FA0-BA26-6B61B9D4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8E1774-2662-4532-A39B-E89EEFEE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1828DF-6666-4610-8AF0-093D73D9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75404C2-0319-4E0D-B131-504C1161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482"/>
            <a:ext cx="7983646" cy="714291"/>
          </a:xfrm>
        </p:spPr>
        <p:txBody>
          <a:bodyPr/>
          <a:lstStyle/>
          <a:p>
            <a:r>
              <a:rPr lang="de-DE" dirty="0"/>
              <a:t>Entwicklung der Fallzahlen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94B75FD0-DFC8-41CE-B41A-5BF869190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60853"/>
              </p:ext>
            </p:extLst>
          </p:nvPr>
        </p:nvGraphicFramePr>
        <p:xfrm>
          <a:off x="4370693" y="281712"/>
          <a:ext cx="4570938" cy="1045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608">
                  <a:extLst>
                    <a:ext uri="{9D8B030D-6E8A-4147-A177-3AD203B41FA5}">
                      <a16:colId xmlns:a16="http://schemas.microsoft.com/office/drawing/2014/main" val="1355499333"/>
                    </a:ext>
                  </a:extLst>
                </a:gridCol>
                <a:gridCol w="549055">
                  <a:extLst>
                    <a:ext uri="{9D8B030D-6E8A-4147-A177-3AD203B41FA5}">
                      <a16:colId xmlns:a16="http://schemas.microsoft.com/office/drawing/2014/main" val="306069899"/>
                    </a:ext>
                  </a:extLst>
                </a:gridCol>
                <a:gridCol w="549555">
                  <a:extLst>
                    <a:ext uri="{9D8B030D-6E8A-4147-A177-3AD203B41FA5}">
                      <a16:colId xmlns:a16="http://schemas.microsoft.com/office/drawing/2014/main" val="1471037105"/>
                    </a:ext>
                  </a:extLst>
                </a:gridCol>
                <a:gridCol w="549555">
                  <a:extLst>
                    <a:ext uri="{9D8B030D-6E8A-4147-A177-3AD203B41FA5}">
                      <a16:colId xmlns:a16="http://schemas.microsoft.com/office/drawing/2014/main" val="964195473"/>
                    </a:ext>
                  </a:extLst>
                </a:gridCol>
                <a:gridCol w="549055">
                  <a:extLst>
                    <a:ext uri="{9D8B030D-6E8A-4147-A177-3AD203B41FA5}">
                      <a16:colId xmlns:a16="http://schemas.microsoft.com/office/drawing/2014/main" val="3956290813"/>
                    </a:ext>
                  </a:extLst>
                </a:gridCol>
                <a:gridCol w="549555">
                  <a:extLst>
                    <a:ext uri="{9D8B030D-6E8A-4147-A177-3AD203B41FA5}">
                      <a16:colId xmlns:a16="http://schemas.microsoft.com/office/drawing/2014/main" val="2037910340"/>
                    </a:ext>
                  </a:extLst>
                </a:gridCol>
                <a:gridCol w="549555">
                  <a:extLst>
                    <a:ext uri="{9D8B030D-6E8A-4147-A177-3AD203B41FA5}">
                      <a16:colId xmlns:a16="http://schemas.microsoft.com/office/drawing/2014/main" val="3651750429"/>
                    </a:ext>
                  </a:extLst>
                </a:gridCol>
              </a:tblGrid>
              <a:tr h="227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</a:rPr>
                        <a:t>KW in 2021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20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21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22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23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24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25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2832162"/>
                  </a:ext>
                </a:extLst>
              </a:tr>
              <a:tr h="40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Scala Sans OT" panose="020B0504030101020104" pitchFamily="34" charset="0"/>
                        </a:rPr>
                        <a:t>7-Tages-Inzidenz B.1.1.7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76,1</a:t>
                      </a:r>
                      <a:endParaRPr lang="de-DE" sz="1100" b="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58,0</a:t>
                      </a:r>
                      <a:endParaRPr lang="de-DE" sz="1100" b="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32,8</a:t>
                      </a:r>
                      <a:endParaRPr lang="de-DE" sz="1100" b="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21,2</a:t>
                      </a:r>
                      <a:endParaRPr lang="de-DE" sz="1100" b="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12,6</a:t>
                      </a:r>
                      <a:endParaRPr lang="de-DE" sz="1100" b="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4,8</a:t>
                      </a:r>
                      <a:endParaRPr lang="de-DE" sz="1100" b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792983"/>
                  </a:ext>
                </a:extLst>
              </a:tr>
              <a:tr h="40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</a:rPr>
                        <a:t>7-Tages-Inzidenz B.1.617.2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2,2</a:t>
                      </a:r>
                      <a:endParaRPr lang="de-DE" sz="1100" b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</a:t>
                      </a:r>
                      <a:endParaRPr lang="de-DE" sz="1100" b="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</a:t>
                      </a:r>
                      <a:endParaRPr lang="de-DE" sz="1100" b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</a:t>
                      </a:r>
                      <a:endParaRPr lang="de-DE" sz="1100" b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</a:t>
                      </a:r>
                      <a:endParaRPr lang="de-DE" sz="1100" b="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3,2</a:t>
                      </a:r>
                      <a:endParaRPr lang="de-DE" sz="1100" b="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906305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FBCA44F4-C36E-41E9-81E9-C166A47CC5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535"/>
            <a:ext cx="7041591" cy="3567572"/>
          </a:xfrm>
          <a:prstGeom prst="rect">
            <a:avLst/>
          </a:prstGeom>
          <a:noFill/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50131E3-6CA1-43C3-BE2E-2C679D7A2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12702"/>
              </p:ext>
            </p:extLst>
          </p:nvPr>
        </p:nvGraphicFramePr>
        <p:xfrm>
          <a:off x="7018020" y="1826939"/>
          <a:ext cx="2049780" cy="209550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89560">
                  <a:extLst>
                    <a:ext uri="{9D8B030D-6E8A-4147-A177-3AD203B41FA5}">
                      <a16:colId xmlns:a16="http://schemas.microsoft.com/office/drawing/2014/main" val="3236277813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3156230903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3152791443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37612901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lt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+mn-cs"/>
                        </a:rPr>
                        <a:t>KW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</a:rPr>
                        <a:t>R_Alpha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</a:rPr>
                        <a:t>R_Delta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</a:rPr>
                        <a:t>factor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06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lt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R>
                      <a:noFill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1,03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3,07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2,99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52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lt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R>
                      <a:noFill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1,45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1,61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224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lt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R>
                      <a:noFill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0,85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1,03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1,21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253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lt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R>
                      <a:noFill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1,24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975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lt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R>
                      <a:noFill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1,09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034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lt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R>
                      <a:noFill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0,68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1,12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93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lt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R>
                      <a:noFill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0,74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1,33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1,79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49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lt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R>
                      <a:noFill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0,71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1,31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1,85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593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lt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R>
                      <a:noFill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0,52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1,08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2,05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581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lt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R>
                      <a:noFill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0,54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1,04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kern="120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cs typeface="Calibri" panose="020F0502020204030204" pitchFamily="34" charset="0"/>
                        </a:rPr>
                        <a:t>1,93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46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48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8E4772-EEEA-4B7D-B56E-04430AAC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A0D769-E37B-46F3-8C07-4ACF35BC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6486C1-C9B2-4AD0-B388-77B92686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7C59CB-28EA-4617-BAF2-9EBC060F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98" y="197948"/>
            <a:ext cx="7983646" cy="714291"/>
          </a:xfrm>
        </p:spPr>
        <p:txBody>
          <a:bodyPr/>
          <a:lstStyle/>
          <a:p>
            <a:r>
              <a:rPr lang="de-DE" dirty="0"/>
              <a:t>Vergleich hospitalisierte Fälle: Alpha vs. Delta (MW 22-25)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34C771-4392-4140-9AEE-2653678293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" y="1049663"/>
            <a:ext cx="6653892" cy="3991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27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87EE5F3-B160-483B-8794-4BB09C9A8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Wird in den Impfdurchbruch-Abschnitt im Lagebericht eingebetteten</a:t>
            </a:r>
          </a:p>
          <a:p>
            <a:r>
              <a:rPr lang="de-DE" dirty="0"/>
              <a:t>Im VOC Bericht kurzer Satz und Verweis auf Lagebericht. </a:t>
            </a:r>
          </a:p>
          <a:p>
            <a:r>
              <a:rPr lang="de-DE" dirty="0"/>
              <a:t>Kernaussage:</a:t>
            </a:r>
          </a:p>
          <a:p>
            <a:pPr lvl="1"/>
            <a:r>
              <a:rPr lang="de-DE" dirty="0"/>
              <a:t>Fallzahlen aktuell zu gering um eine Aussage über erhöhten Anteil an hospitalisierten Impfdurchbrüchen anzugeben.</a:t>
            </a:r>
          </a:p>
          <a:p>
            <a:pPr lvl="1"/>
            <a:r>
              <a:rPr lang="de-DE" dirty="0"/>
              <a:t>Anzahl der Impfdurchbrüche für VOC aktuell zu gering für die Ableitung von Aussagen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9846C8B-9581-42CB-8279-C33F8660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FADCBB-9E42-4ADA-93F0-9A30835A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875D30-AF52-4F8F-9C04-78960936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9CD5EA1-A4ED-4470-BD7A-23C941DD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Impfdurchbrüche bei VOC	</a:t>
            </a:r>
          </a:p>
        </p:txBody>
      </p:sp>
    </p:spTree>
    <p:extLst>
      <p:ext uri="{BB962C8B-B14F-4D97-AF65-F5344CB8AC3E}">
        <p14:creationId xmlns:p14="http://schemas.microsoft.com/office/powerpoint/2010/main" val="255742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080E6E-8225-40E5-AF35-7D5D6576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AB65B6-B625-4F66-9B14-389B7D34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319390-5CAE-4532-8EEF-EE400C07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9006C28-CD00-4D18-AC77-955CF68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VOC/VOI-Tabelle (VOI erstmal rauslassen?)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F408737-4D64-4CD4-842A-394A3EDDF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522770"/>
              </p:ext>
            </p:extLst>
          </p:nvPr>
        </p:nvGraphicFramePr>
        <p:xfrm>
          <a:off x="457200" y="1752599"/>
          <a:ext cx="7983536" cy="3092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589">
                  <a:extLst>
                    <a:ext uri="{9D8B030D-6E8A-4147-A177-3AD203B41FA5}">
                      <a16:colId xmlns:a16="http://schemas.microsoft.com/office/drawing/2014/main" val="658877773"/>
                    </a:ext>
                  </a:extLst>
                </a:gridCol>
                <a:gridCol w="708123">
                  <a:extLst>
                    <a:ext uri="{9D8B030D-6E8A-4147-A177-3AD203B41FA5}">
                      <a16:colId xmlns:a16="http://schemas.microsoft.com/office/drawing/2014/main" val="857322543"/>
                    </a:ext>
                  </a:extLst>
                </a:gridCol>
                <a:gridCol w="708123">
                  <a:extLst>
                    <a:ext uri="{9D8B030D-6E8A-4147-A177-3AD203B41FA5}">
                      <a16:colId xmlns:a16="http://schemas.microsoft.com/office/drawing/2014/main" val="4268099015"/>
                    </a:ext>
                  </a:extLst>
                </a:gridCol>
                <a:gridCol w="1215589">
                  <a:extLst>
                    <a:ext uri="{9D8B030D-6E8A-4147-A177-3AD203B41FA5}">
                      <a16:colId xmlns:a16="http://schemas.microsoft.com/office/drawing/2014/main" val="835505574"/>
                    </a:ext>
                  </a:extLst>
                </a:gridCol>
                <a:gridCol w="607148">
                  <a:extLst>
                    <a:ext uri="{9D8B030D-6E8A-4147-A177-3AD203B41FA5}">
                      <a16:colId xmlns:a16="http://schemas.microsoft.com/office/drawing/2014/main" val="4227810418"/>
                    </a:ext>
                  </a:extLst>
                </a:gridCol>
                <a:gridCol w="507466">
                  <a:extLst>
                    <a:ext uri="{9D8B030D-6E8A-4147-A177-3AD203B41FA5}">
                      <a16:colId xmlns:a16="http://schemas.microsoft.com/office/drawing/2014/main" val="1596806803"/>
                    </a:ext>
                  </a:extLst>
                </a:gridCol>
                <a:gridCol w="1510749">
                  <a:extLst>
                    <a:ext uri="{9D8B030D-6E8A-4147-A177-3AD203B41FA5}">
                      <a16:colId xmlns:a16="http://schemas.microsoft.com/office/drawing/2014/main" val="607999958"/>
                    </a:ext>
                  </a:extLst>
                </a:gridCol>
                <a:gridCol w="1510749">
                  <a:extLst>
                    <a:ext uri="{9D8B030D-6E8A-4147-A177-3AD203B41FA5}">
                      <a16:colId xmlns:a16="http://schemas.microsoft.com/office/drawing/2014/main" val="14999417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Ein-stufung 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Pangolin </a:t>
                      </a:r>
                      <a:br>
                        <a:rPr lang="de-DE" sz="1000">
                          <a:effectLst/>
                        </a:rPr>
                      </a:br>
                      <a:r>
                        <a:rPr lang="de-DE" sz="1000">
                          <a:effectLst/>
                        </a:rPr>
                        <a:t>Bezeich-nungen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WHO Bezeich-nung</a:t>
                      </a:r>
                      <a:br>
                        <a:rPr lang="de-DE" sz="1000">
                          <a:effectLst/>
                        </a:rPr>
                      </a:br>
                      <a:r>
                        <a:rPr lang="de-DE" sz="1000">
                          <a:effectLst/>
                        </a:rPr>
                        <a:t>NEU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Alternative Bezeichner/</a:t>
                      </a:r>
                      <a:br>
                        <a:rPr lang="de-DE" sz="1000">
                          <a:effectLst/>
                        </a:rPr>
                      </a:br>
                      <a:r>
                        <a:rPr lang="de-DE" sz="1000">
                          <a:effectLst/>
                        </a:rPr>
                        <a:t>Klassifizierungen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Erstmalig nachgewiesen 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Aminosäure-Austausche</a:t>
                      </a:r>
                      <a:br>
                        <a:rPr lang="de-DE" sz="1000" dirty="0">
                          <a:effectLst/>
                        </a:rPr>
                      </a:br>
                      <a:r>
                        <a:rPr lang="de-DE" sz="1000" dirty="0">
                          <a:effectLst/>
                        </a:rPr>
                        <a:t> im Spike Protein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Schutz durch Impfung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9365551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VOC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B.1.1.7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VOC202012/01,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GB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Sep 2020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del69/70, del144, N501Y, A570D, D614G, P681H, T716I, S982A, D1118H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Hoch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754873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GRY (früher GR/501Y.V1),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1416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20I/501Y.V1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56217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VOC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B.1.351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Beta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VOC202012/02,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SA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Mai 2020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L18F, D80A, D215G, R246I, K417N, E484K, N501Y, D614G, A701V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Mittel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378769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GH/501Y.V2,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812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20H/501Y.V2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4170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VOC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P.1 alias B.1.1.28.1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Gamma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VOC202101/02,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BRA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Nov 2020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L18F, T20N, P26S, D138Y, R190S, K417T, E484K, N501Y, D614G, H655Y, T1027I, V1176F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Mittel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499360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GR/501Y.V3,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354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20J/501Y.V3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50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VOC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B.1.617.2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Delta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VOC202104/01,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G/452R.V3,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21A/S:478K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IND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Okt 2020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T19R, del157-158, L452R, T478K, D614G, P681R, D950N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Hoch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64494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98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4A13-BD83-4390-B4DF-14B5F4E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A338D2-DE7E-4C31-B473-A2272B2D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EDDD93-BE96-442E-ACE0-63A5410B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AB061-6708-4F35-8187-571AD65A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Zwischenfolie</a:t>
            </a:r>
          </a:p>
        </p:txBody>
      </p:sp>
    </p:spTree>
    <p:extLst>
      <p:ext uri="{BB962C8B-B14F-4D97-AF65-F5344CB8AC3E}">
        <p14:creationId xmlns:p14="http://schemas.microsoft.com/office/powerpoint/2010/main" val="192008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500F9B-1712-473A-A032-396C2871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6430DC-809D-4C2F-8B10-4E7DC239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20D58E-1E2C-4614-98EE-E559EB5D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B05EE02-8FBF-4CF9-B963-05481DFC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964"/>
            <a:ext cx="7983646" cy="714291"/>
          </a:xfrm>
        </p:spPr>
        <p:txBody>
          <a:bodyPr/>
          <a:lstStyle/>
          <a:p>
            <a:r>
              <a:rPr lang="de-DE" dirty="0"/>
              <a:t>Impfdurchbrüche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5C5B296-3E71-4F0C-AA95-55863FB54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31419"/>
              </p:ext>
            </p:extLst>
          </p:nvPr>
        </p:nvGraphicFramePr>
        <p:xfrm>
          <a:off x="564826" y="854848"/>
          <a:ext cx="7983646" cy="4235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348">
                  <a:extLst>
                    <a:ext uri="{9D8B030D-6E8A-4147-A177-3AD203B41FA5}">
                      <a16:colId xmlns:a16="http://schemas.microsoft.com/office/drawing/2014/main" val="2194543719"/>
                    </a:ext>
                  </a:extLst>
                </a:gridCol>
                <a:gridCol w="943537">
                  <a:extLst>
                    <a:ext uri="{9D8B030D-6E8A-4147-A177-3AD203B41FA5}">
                      <a16:colId xmlns:a16="http://schemas.microsoft.com/office/drawing/2014/main" val="2340038498"/>
                    </a:ext>
                  </a:extLst>
                </a:gridCol>
                <a:gridCol w="821041">
                  <a:extLst>
                    <a:ext uri="{9D8B030D-6E8A-4147-A177-3AD203B41FA5}">
                      <a16:colId xmlns:a16="http://schemas.microsoft.com/office/drawing/2014/main" val="4121899885"/>
                    </a:ext>
                  </a:extLst>
                </a:gridCol>
                <a:gridCol w="943537">
                  <a:extLst>
                    <a:ext uri="{9D8B030D-6E8A-4147-A177-3AD203B41FA5}">
                      <a16:colId xmlns:a16="http://schemas.microsoft.com/office/drawing/2014/main" val="1691851732"/>
                    </a:ext>
                  </a:extLst>
                </a:gridCol>
                <a:gridCol w="821041">
                  <a:extLst>
                    <a:ext uri="{9D8B030D-6E8A-4147-A177-3AD203B41FA5}">
                      <a16:colId xmlns:a16="http://schemas.microsoft.com/office/drawing/2014/main" val="3445094783"/>
                    </a:ext>
                  </a:extLst>
                </a:gridCol>
                <a:gridCol w="1056101">
                  <a:extLst>
                    <a:ext uri="{9D8B030D-6E8A-4147-A177-3AD203B41FA5}">
                      <a16:colId xmlns:a16="http://schemas.microsoft.com/office/drawing/2014/main" val="3466378467"/>
                    </a:ext>
                  </a:extLst>
                </a:gridCol>
                <a:gridCol w="821041">
                  <a:extLst>
                    <a:ext uri="{9D8B030D-6E8A-4147-A177-3AD203B41FA5}">
                      <a16:colId xmlns:a16="http://schemas.microsoft.com/office/drawing/2014/main" val="1902206833"/>
                    </a:ext>
                  </a:extLst>
                </a:gridCol>
              </a:tblGrid>
              <a:tr h="162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50" dirty="0">
                          <a:effectLst/>
                        </a:rPr>
                        <a:t> 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Alter &lt;18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Alter 18-59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Alter ≥60 Jahre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136641"/>
                  </a:ext>
                </a:extLst>
              </a:tr>
              <a:tr h="597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50">
                          <a:effectLst/>
                        </a:rPr>
                        <a:t> 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Kumuliert seit 01.02.2021 (KW05)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KW 23-26 </a:t>
                      </a:r>
                      <a:r>
                        <a:rPr lang="de-DE" sz="1000" baseline="30000">
                          <a:effectLst/>
                        </a:rPr>
                        <a:t>a)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Kumuliert seit 01.02.2021 (KW05)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KW 23-26</a:t>
                      </a:r>
                      <a:r>
                        <a:rPr lang="de-DE" sz="1000" baseline="30000">
                          <a:effectLst/>
                        </a:rPr>
                        <a:t> a)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Kumuliert seit 01.02.2021 (KW05)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KW 23-26</a:t>
                      </a:r>
                      <a:r>
                        <a:rPr lang="de-DE" sz="1000" baseline="30000">
                          <a:effectLst/>
                        </a:rPr>
                        <a:t> a)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/>
                </a:tc>
                <a:extLst>
                  <a:ext uri="{0D108BD9-81ED-4DB2-BD59-A6C34878D82A}">
                    <a16:rowId xmlns:a16="http://schemas.microsoft.com/office/drawing/2014/main" val="1991285278"/>
                  </a:ext>
                </a:extLst>
              </a:tr>
              <a:tr h="29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COVID-19 Fälle mit vollständiger Impfung </a:t>
                      </a:r>
                      <a:r>
                        <a:rPr lang="de-DE" sz="1000" baseline="30000">
                          <a:effectLst/>
                        </a:rPr>
                        <a:t>b)</a:t>
                      </a:r>
                      <a:r>
                        <a:rPr lang="de-DE" sz="1000">
                          <a:effectLst/>
                        </a:rPr>
                        <a:t> 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3.088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79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4.471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extLst>
                  <a:ext uri="{0D108BD9-81ED-4DB2-BD59-A6C34878D82A}">
                    <a16:rowId xmlns:a16="http://schemas.microsoft.com/office/drawing/2014/main" val="4267353109"/>
                  </a:ext>
                </a:extLst>
              </a:tr>
              <a:tr h="142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Impfdurchbrüche </a:t>
                      </a:r>
                      <a:r>
                        <a:rPr lang="de-DE" sz="1000" baseline="30000">
                          <a:effectLst/>
                        </a:rPr>
                        <a:t>c)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1.829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1.772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extLst>
                  <a:ext uri="{0D108BD9-81ED-4DB2-BD59-A6C34878D82A}">
                    <a16:rowId xmlns:a16="http://schemas.microsoft.com/office/drawing/2014/main" val="3176288108"/>
                  </a:ext>
                </a:extLst>
              </a:tr>
              <a:tr h="29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-davon Angaben zu VOC vorhanden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1132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39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1038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10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extLst>
                  <a:ext uri="{0D108BD9-81ED-4DB2-BD59-A6C34878D82A}">
                    <a16:rowId xmlns:a16="http://schemas.microsoft.com/office/drawing/2014/main" val="778527662"/>
                  </a:ext>
                </a:extLst>
              </a:tr>
              <a:tr h="29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      - Davon Anteil Impfdurch-  </a:t>
                      </a:r>
                      <a:endParaRPr lang="de-DE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         </a:t>
                      </a:r>
                      <a:r>
                        <a:rPr lang="de-DE" sz="1000" dirty="0" err="1">
                          <a:effectLst/>
                        </a:rPr>
                        <a:t>brüche</a:t>
                      </a:r>
                      <a:r>
                        <a:rPr lang="de-DE" sz="1000" dirty="0">
                          <a:effectLst/>
                        </a:rPr>
                        <a:t> mit B.1.1.7 [] </a:t>
                      </a:r>
                      <a:r>
                        <a:rPr lang="de-DE" sz="1000" baseline="30000" dirty="0">
                          <a:effectLst/>
                        </a:rPr>
                        <a:t>d)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100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0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85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54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88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50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extLst>
                  <a:ext uri="{0D108BD9-81ED-4DB2-BD59-A6C34878D82A}">
                    <a16:rowId xmlns:a16="http://schemas.microsoft.com/office/drawing/2014/main" val="1677879978"/>
                  </a:ext>
                </a:extLst>
              </a:tr>
              <a:tr h="294169">
                <a:tc>
                  <a:txBody>
                    <a:bodyPr/>
                    <a:lstStyle/>
                    <a:p>
                      <a:pPr marL="1981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-davon Anteil Impfdurch-brüche mit B.1617.2 [] </a:t>
                      </a:r>
                      <a:r>
                        <a:rPr lang="de-DE" sz="1000" baseline="30000" dirty="0">
                          <a:effectLst/>
                        </a:rPr>
                        <a:t>d)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17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0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8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74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3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80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extLst>
                  <a:ext uri="{0D108BD9-81ED-4DB2-BD59-A6C34878D82A}">
                    <a16:rowId xmlns:a16="http://schemas.microsoft.com/office/drawing/2014/main" val="3488680679"/>
                  </a:ext>
                </a:extLst>
              </a:tr>
              <a:tr h="445701">
                <a:tc>
                  <a:txBody>
                    <a:bodyPr/>
                    <a:lstStyle/>
                    <a:p>
                      <a:pPr marL="1981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-davon Anteil Impfdurch-brüche hospitalisiert mit B.1.1.7 []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x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0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x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13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x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0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extLst>
                  <a:ext uri="{0D108BD9-81ED-4DB2-BD59-A6C34878D82A}">
                    <a16:rowId xmlns:a16="http://schemas.microsoft.com/office/drawing/2014/main" val="4067734296"/>
                  </a:ext>
                </a:extLst>
              </a:tr>
              <a:tr h="445701">
                <a:tc>
                  <a:txBody>
                    <a:bodyPr/>
                    <a:lstStyle/>
                    <a:p>
                      <a:pPr marL="1981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-davon Anteil Impfdurch-brüche hospitalisiert mit B.1.617.2 []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x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0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x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0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x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3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extLst>
                  <a:ext uri="{0D108BD9-81ED-4DB2-BD59-A6C34878D82A}">
                    <a16:rowId xmlns:a16="http://schemas.microsoft.com/office/drawing/2014/main" val="2941435878"/>
                  </a:ext>
                </a:extLst>
              </a:tr>
              <a:tr h="29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COVID-19 Fälle mit klinischer Symptomatik</a:t>
                      </a:r>
                      <a:r>
                        <a:rPr lang="de-DE" sz="1000" baseline="30000">
                          <a:effectLst/>
                        </a:rPr>
                        <a:t> e)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132.976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967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666.837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2.737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161.594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392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extLst>
                  <a:ext uri="{0D108BD9-81ED-4DB2-BD59-A6C34878D82A}">
                    <a16:rowId xmlns:a16="http://schemas.microsoft.com/office/drawing/2014/main" val="828929468"/>
                  </a:ext>
                </a:extLst>
              </a:tr>
              <a:tr h="29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Anteil Impfdurchbrüche unter COVID-19 Fällen [] </a:t>
                      </a:r>
                      <a:r>
                        <a:rPr lang="de-DE" sz="1000" baseline="30000" dirty="0">
                          <a:effectLst/>
                        </a:rPr>
                        <a:t>f)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0,01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0,00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0,27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1,97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1,10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6,12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extLst>
                  <a:ext uri="{0D108BD9-81ED-4DB2-BD59-A6C34878D82A}">
                    <a16:rowId xmlns:a16="http://schemas.microsoft.com/office/drawing/2014/main" val="964763555"/>
                  </a:ext>
                </a:extLst>
              </a:tr>
              <a:tr h="29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Anteil vollständig Geimpfte in der Bevölkerung (Impfquote) []</a:t>
                      </a:r>
                      <a:r>
                        <a:rPr lang="de-DE" sz="1000" baseline="30000" dirty="0">
                          <a:effectLst/>
                        </a:rPr>
                        <a:t> g)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0,40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22,20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49,40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extLst>
                  <a:ext uri="{0D108BD9-81ED-4DB2-BD59-A6C34878D82A}">
                    <a16:rowId xmlns:a16="http://schemas.microsoft.com/office/drawing/2014/main" val="2691559832"/>
                  </a:ext>
                </a:extLst>
              </a:tr>
              <a:tr h="142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Impfeffektivität [] </a:t>
                      </a:r>
                      <a:r>
                        <a:rPr lang="de-DE" sz="1000" baseline="30000" dirty="0">
                          <a:effectLst/>
                        </a:rPr>
                        <a:t>h)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 </a:t>
                      </a:r>
                      <a:r>
                        <a:rPr lang="de-DE" sz="1000" baseline="30000">
                          <a:effectLst/>
                        </a:rPr>
                        <a:t>i)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99,0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98,9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-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8103" marR="48103" marT="0" marB="0" anchor="ctr"/>
                </a:tc>
                <a:extLst>
                  <a:ext uri="{0D108BD9-81ED-4DB2-BD59-A6C34878D82A}">
                    <a16:rowId xmlns:a16="http://schemas.microsoft.com/office/drawing/2014/main" val="310773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841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Office PowerPoint</Application>
  <PresentationFormat>Bildschirmpräsentation (16:9)</PresentationFormat>
  <Paragraphs>333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MS Mincho</vt:lpstr>
      <vt:lpstr>MS Mincho</vt:lpstr>
      <vt:lpstr>Scala Sans OT</vt:lpstr>
      <vt:lpstr>Times New Roman</vt:lpstr>
      <vt:lpstr>Wingdings</vt:lpstr>
      <vt:lpstr>Office-Design</vt:lpstr>
      <vt:lpstr>Delta-Variante in Deutschland  aktuelle Situation  </vt:lpstr>
      <vt:lpstr>Übersicht VOC in Erhebungssystemen</vt:lpstr>
      <vt:lpstr>VOC – Anteile in Stichprobe der Genomsequenzierung</vt:lpstr>
      <vt:lpstr>Entwicklung der Fallzahlen</vt:lpstr>
      <vt:lpstr>Vergleich hospitalisierte Fälle: Alpha vs. Delta (MW 22-25)</vt:lpstr>
      <vt:lpstr>Impfdurchbrüche bei VOC </vt:lpstr>
      <vt:lpstr>VOC/VOI-Tabelle (VOI erstmal rauslassen?)</vt:lpstr>
      <vt:lpstr>Zwischenfolie</vt:lpstr>
      <vt:lpstr>Impfdurchbrüche</vt:lpstr>
      <vt:lpstr>Ausbrüche: Vergleich Alpha vs. Delta (MW23-26)</vt:lpstr>
      <vt:lpstr>IfSG: Vergleich Alpha (links) vs. Delta (rechts) – KW 23-26</vt:lpstr>
      <vt:lpstr>VOC &amp; VOI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Grote, Ulrike</cp:lastModifiedBy>
  <cp:revision>651</cp:revision>
  <dcterms:created xsi:type="dcterms:W3CDTF">2015-11-02T12:29:13Z</dcterms:created>
  <dcterms:modified xsi:type="dcterms:W3CDTF">2021-07-07T11:07:17Z</dcterms:modified>
</cp:coreProperties>
</file>