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66A8DD"/>
    <a:srgbClr val="045AA6"/>
    <a:srgbClr val="D0D8E8"/>
    <a:srgbClr val="E9EDF4"/>
    <a:srgbClr val="367BB8"/>
    <a:srgbClr val="338BD2"/>
    <a:srgbClr val="4D8AD2"/>
    <a:srgbClr val="0D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71676" autoAdjust="0"/>
  </p:normalViewPr>
  <p:slideViewPr>
    <p:cSldViewPr snapToGrid="0" snapToObjects="1">
      <p:cViewPr varScale="1">
        <p:scale>
          <a:sx n="48" d="100"/>
          <a:sy n="48" d="100"/>
        </p:scale>
        <p:origin x="1700" y="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Mai auf einem konstant niedrigen Niveau; ca. 20 Ausbrüche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26. KW zur Vorwoche weiter gestiegen; ARE-Rate liegt nun im Bereich der Vorjahre und z.T. sogar darüber (vor Pandemie/kontaktreduzierenden Maßnahmen), ganz deutlich über Vorjahresniveau bei den Kindern!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allen Altersgruppen 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ILI-Rate (ohne Abb.) gestiegen seit vielen Monaten, liegt sie mal wieder etwas höher bei 0,7 % (Vorwoche 0,4 %).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 (seit KW22 kontinuierlich gestiegen); Anstieg in allen Altersgruppen (wie bei GrippeWeb mit der Ausnahme der über 59-Jährigen).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 regionaler Ebene: in den meisten BL/AGI-Regionen Anstieg in den meisten AGs, aber nicht in allen, z.B. in BB/BE Rückgang bei Kindern (möglicherweise auch bedingt durch Sommerferien seit KW 25?) ; Sommerferien in KW26 in: BE, BB, SH, HH, MV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- weitere AGI-Regionen (Quelle):  \\rki.local\daten\Projekte\FG36_AGI\Wochenberichte\Berichterstellung\AGI-Wochenbericht.xls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leicht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ab 60 Jahre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weitestgehend stabil, leichter Rückgang füllt sich vermutlich nächste Woche noch auf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Anstieg in AG 5 -14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bzw. leicht unter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leicht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ab 60 Jahre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weitestgehend stabil, leichter Rückgang füllt sich vermutlich nächste Woche noch auf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Anstieg in AG 5 -14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bzw. leicht unter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5% (KW 25: 4%)</a:t>
            </a:r>
          </a:p>
          <a:p>
            <a:pPr marL="0" indent="0">
              <a:buFontTx/>
              <a:buNone/>
            </a:pPr>
            <a:r>
              <a:rPr lang="de-DE" b="0" dirty="0"/>
              <a:t>Bleibt deutlich unter 10% (seit KW 24/2021)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7% (KW 25: 7%) </a:t>
            </a:r>
          </a:p>
          <a:p>
            <a:pPr marL="0" indent="0">
              <a:buFontTx/>
              <a:buNone/>
            </a:pPr>
            <a:r>
              <a:rPr lang="de-DE" b="0" dirty="0"/>
              <a:t>Anteil COVID bei SARI mit Intensivbehandlung deutlich niedriger seit KW 23, vermutlich Sommerplateau erreicht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an Ausbrüchen hält seit April weiterhin an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 dirty="0"/>
              <a:t>Datenstand  6.7.2021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 615 Ausbrüche in Schulen übermittelt (&gt;= 2 Fälle, 0-5 Jahre ausgeschlossen) </a:t>
            </a:r>
          </a:p>
          <a:p>
            <a:pPr lvl="1"/>
            <a:r>
              <a:rPr lang="de-DE" sz="1200" dirty="0"/>
              <a:t>2.449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164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5.7.2021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1742AF-502C-4629-8DC2-26E19A9DF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26" y="1963475"/>
            <a:ext cx="6851737" cy="42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26.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6.7.2021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3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26. KW 2021 bei ca. 3.600 ARE pro 100.000 Einwohner.</a:t>
            </a:r>
          </a:p>
          <a:p>
            <a:r>
              <a:rPr lang="de-DE" dirty="0"/>
              <a:t>Auf die Bevölke­rung in Deutschland bezogen entspricht das einer Gesamtzahl von ca. 3 Millionen akuten Atem­wegs­er­kran­kungen (Vorwoche: ca. 2,4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700ECA-6F4F-47BF-A614-F96FE9F2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2" y="1176328"/>
            <a:ext cx="4320000" cy="31378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D9CE54C-E2FC-49C1-AA50-64A25458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72390"/>
            <a:ext cx="4320000" cy="31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26.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6.7.2021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7359" y="458238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26. KW 2021 bei ca. 660 Arzt­konsul­ta­tionen wegen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Auf die Bevölke­rung in Deutschland bezogen entspricht das einer Gesamtzahl von ca. 548.000 Arzt­besuchen wegen akuter Atem­wegs­er­kran­kungen (Vorwoche: ca. 433.000).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2311D0-1A92-457D-834B-19103F48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71" y="1311195"/>
            <a:ext cx="4320000" cy="26690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99F7B4-9F84-40D6-A2C4-DED8E409B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43"/>
          <a:stretch/>
        </p:blipFill>
        <p:spPr>
          <a:xfrm>
            <a:off x="252000" y="1556964"/>
            <a:ext cx="4320000" cy="24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6.7.2021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3A83ED-EBA3-49E3-8A33-E8BA16E4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8820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40" y="897506"/>
            <a:ext cx="3599995" cy="2159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2" y="2680111"/>
            <a:ext cx="3599995" cy="2159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858412" y="602081"/>
            <a:ext cx="311065" cy="1974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06E462-5A53-40CF-874E-8EC91D36E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96" y="472440"/>
            <a:ext cx="8067600" cy="295812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815455" y="3904684"/>
            <a:ext cx="306000" cy="18286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9691984-C29A-4016-B1B4-F728080B4B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56" y="3794760"/>
            <a:ext cx="8067600" cy="295812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26. KW 2021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1068905" y="1574268"/>
            <a:ext cx="6186601" cy="731943"/>
            <a:chOff x="-588258" y="3750761"/>
            <a:chExt cx="8188523" cy="1091740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88258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8" y="484250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51860" y="218564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3017" y="2367043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36162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244600" y="4813078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513392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405932"/>
            <a:ext cx="586841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71667" y="536400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047506" y="5544551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26. KW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A87F96-75FE-4AA9-BD33-8B0AF640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84" y="3751569"/>
            <a:ext cx="5945122" cy="2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F0BFC-82F7-4708-A4B1-0492089F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73" y="1365813"/>
            <a:ext cx="8519619" cy="41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3.411 Ausbrüche in Kindergärten/Horte (&gt;= 2 Fälle) übermittelt</a:t>
            </a:r>
          </a:p>
          <a:p>
            <a:pPr lvl="1"/>
            <a:r>
              <a:rPr lang="de-DE" sz="1200" dirty="0"/>
              <a:t>2.901 (85%) Ausbrüche mit Kinderbeteiligung (&lt;15J.), 45% (9.054/20.060) der Fälle sind 0 - 5 Jahre alt</a:t>
            </a:r>
          </a:p>
          <a:p>
            <a:pPr lvl="1"/>
            <a:r>
              <a:rPr lang="de-DE" sz="1200"/>
              <a:t>510 </a:t>
            </a:r>
            <a:r>
              <a:rPr lang="de-DE" sz="1200" dirty="0"/>
              <a:t>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5.7.2021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695C96-A063-4769-BA62-894639F7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21" y="1956122"/>
            <a:ext cx="6951945" cy="42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Bildschirmpräsentation (4:3)</PresentationFormat>
  <Paragraphs>103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6.7.2021</vt:lpstr>
      <vt:lpstr>GrippeWeb bis zur 26. KW 2021 </vt:lpstr>
      <vt:lpstr>Arbeitsgemeinschaft Influenza ARE-Konsultationen bis zur 26.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2339</cp:revision>
  <cp:lastPrinted>2020-05-13T06:04:10Z</cp:lastPrinted>
  <dcterms:created xsi:type="dcterms:W3CDTF">2015-11-02T12:29:13Z</dcterms:created>
  <dcterms:modified xsi:type="dcterms:W3CDTF">2021-07-07T06:52:19Z</dcterms:modified>
</cp:coreProperties>
</file>