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710" r:id="rId2"/>
    <p:sldId id="701" r:id="rId3"/>
    <p:sldId id="698" r:id="rId4"/>
    <p:sldId id="711" r:id="rId5"/>
    <p:sldId id="289" r:id="rId6"/>
    <p:sldId id="702" r:id="rId7"/>
    <p:sldId id="712" r:id="rId8"/>
    <p:sldId id="703" r:id="rId9"/>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mali, Souaad" initials="CS" lastIdx="2" clrIdx="0">
    <p:extLst>
      <p:ext uri="{19B8F6BF-5375-455C-9EA6-DF929625EA0E}">
        <p15:presenceInfo xmlns:p15="http://schemas.microsoft.com/office/powerpoint/2012/main" userId="Chemali, Souaad" providerId="None"/>
      </p:ext>
    </p:extLst>
  </p:cmAuthor>
  <p:cmAuthor id="2" name="Esquevin, Sarah" initials="SE" lastIdx="1" clrIdx="1">
    <p:extLst>
      <p:ext uri="{19B8F6BF-5375-455C-9EA6-DF929625EA0E}">
        <p15:presenceInfo xmlns:p15="http://schemas.microsoft.com/office/powerpoint/2012/main" userId="Esquevin, Sarah" providerId="None"/>
      </p:ext>
    </p:extLst>
  </p:cmAuthor>
  <p:cmAuthor id="3" name="Rohde, Anna" initials="AMR" lastIdx="9" clrIdx="2">
    <p:extLst>
      <p:ext uri="{19B8F6BF-5375-455C-9EA6-DF929625EA0E}">
        <p15:presenceInfo xmlns:p15="http://schemas.microsoft.com/office/powerpoint/2012/main" userId="Rohde, Anna" providerId="None"/>
      </p:ext>
    </p:extLst>
  </p:cmAuthor>
  <p:cmAuthor id="4" name="Denkel, Luisa" initials="LD" lastIdx="1" clrIdx="3">
    <p:extLst>
      <p:ext uri="{19B8F6BF-5375-455C-9EA6-DF929625EA0E}">
        <p15:presenceInfo xmlns:p15="http://schemas.microsoft.com/office/powerpoint/2012/main" userId="Denkel, Lu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7"/>
    <a:srgbClr val="FFFF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56" autoAdjust="0"/>
    <p:restoredTop sz="73325" autoAdjust="0"/>
  </p:normalViewPr>
  <p:slideViewPr>
    <p:cSldViewPr>
      <p:cViewPr varScale="1">
        <p:scale>
          <a:sx n="67" d="100"/>
          <a:sy n="67" d="100"/>
        </p:scale>
        <p:origin x="970" y="58"/>
      </p:cViewPr>
      <p:guideLst>
        <p:guide orient="horz" pos="2160"/>
        <p:guide pos="2880"/>
      </p:guideLst>
    </p:cSldViewPr>
  </p:slideViewPr>
  <p:outlineViewPr>
    <p:cViewPr>
      <p:scale>
        <a:sx n="33" d="100"/>
        <a:sy n="33" d="100"/>
      </p:scale>
      <p:origin x="0" y="66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20B7FB08-4236-47DF-9C64-EB307FBB264C}" type="datetimeFigureOut">
              <a:rPr lang="de-DE" smtClean="0"/>
              <a:t>09.07.2021</a:t>
            </a:fld>
            <a:endParaRPr lang="de-DE"/>
          </a:p>
        </p:txBody>
      </p:sp>
      <p:sp>
        <p:nvSpPr>
          <p:cNvPr id="4" name="Fußzeilenplatzhalt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B6594B70-C5D2-47E8-AC41-250C6C2E10A9}" type="slidenum">
              <a:rPr lang="de-DE" smtClean="0"/>
              <a:t>‹Nr.›</a:t>
            </a:fld>
            <a:endParaRPr lang="de-DE"/>
          </a:p>
        </p:txBody>
      </p:sp>
    </p:spTree>
    <p:extLst>
      <p:ext uri="{BB962C8B-B14F-4D97-AF65-F5344CB8AC3E}">
        <p14:creationId xmlns:p14="http://schemas.microsoft.com/office/powerpoint/2010/main" val="3867303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F16A5EFF-59C2-4B15-839E-D455986C625C}" type="datetimeFigureOut">
              <a:rPr lang="de-DE" smtClean="0"/>
              <a:t>09.07.2021</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685E4511-4044-4278-96C8-80777028C33A}" type="slidenum">
              <a:rPr lang="de-DE" smtClean="0"/>
              <a:t>‹Nr.›</a:t>
            </a:fld>
            <a:endParaRPr lang="de-DE"/>
          </a:p>
        </p:txBody>
      </p:sp>
    </p:spTree>
    <p:extLst>
      <p:ext uri="{BB962C8B-B14F-4D97-AF65-F5344CB8AC3E}">
        <p14:creationId xmlns:p14="http://schemas.microsoft.com/office/powerpoint/2010/main" val="396260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rcgis.com/apps/dashboards/2e328f146c34408d808bba6ea6d1833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a:t>
            </a:fld>
            <a:endParaRPr lang="de-DE"/>
          </a:p>
        </p:txBody>
      </p:sp>
    </p:spTree>
    <p:extLst>
      <p:ext uri="{BB962C8B-B14F-4D97-AF65-F5344CB8AC3E}">
        <p14:creationId xmlns:p14="http://schemas.microsoft.com/office/powerpoint/2010/main" val="393259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2</a:t>
            </a:fld>
            <a:endParaRPr lang="de-DE"/>
          </a:p>
        </p:txBody>
      </p:sp>
    </p:spTree>
    <p:extLst>
      <p:ext uri="{BB962C8B-B14F-4D97-AF65-F5344CB8AC3E}">
        <p14:creationId xmlns:p14="http://schemas.microsoft.com/office/powerpoint/2010/main" val="433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3</a:t>
            </a:fld>
            <a:endParaRPr lang="de-DE"/>
          </a:p>
        </p:txBody>
      </p:sp>
    </p:spTree>
    <p:extLst>
      <p:ext uri="{BB962C8B-B14F-4D97-AF65-F5344CB8AC3E}">
        <p14:creationId xmlns:p14="http://schemas.microsoft.com/office/powerpoint/2010/main" val="93248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WHO EURO UEFA 2020 Dashboard: </a:t>
            </a:r>
            <a:r>
              <a:rPr lang="pt-BR" sz="1200" dirty="0">
                <a:hlinkClick r:id="rId3"/>
              </a:rPr>
              <a:t>https://www.arcgis.com/apps/dashboards/2e328f146c34408d808bba6ea6d18331</a:t>
            </a:r>
            <a:endParaRPr lang="de-DE" dirty="0"/>
          </a:p>
          <a:p>
            <a:endParaRPr lang="de-DE" dirty="0"/>
          </a:p>
          <a:p>
            <a:r>
              <a:rPr lang="de-DE" dirty="0"/>
              <a:t>Deutschland (EWRS 06.07.2021):</a:t>
            </a:r>
          </a:p>
          <a:p>
            <a:r>
              <a:rPr lang="de-DE" dirty="0"/>
              <a:t>2 Stadionbesuche München + 4 importierte Stadionbesuche + 12 private </a:t>
            </a:r>
            <a:r>
              <a:rPr lang="de-DE" dirty="0" err="1"/>
              <a:t>gathering</a:t>
            </a:r>
            <a:r>
              <a:rPr lang="de-DE" dirty="0"/>
              <a:t> (</a:t>
            </a:r>
            <a:r>
              <a:rPr lang="de-DE" dirty="0" err="1"/>
              <a:t>eg</a:t>
            </a:r>
            <a:r>
              <a:rPr lang="de-DE" dirty="0"/>
              <a:t> </a:t>
            </a:r>
            <a:r>
              <a:rPr lang="de-DE" dirty="0" err="1"/>
              <a:t>public</a:t>
            </a:r>
            <a:r>
              <a:rPr lang="de-DE" dirty="0"/>
              <a:t> </a:t>
            </a:r>
            <a:r>
              <a:rPr lang="de-DE" dirty="0" err="1"/>
              <a:t>viewing</a:t>
            </a:r>
            <a:r>
              <a:rPr lang="de-DE" dirty="0"/>
              <a:t>)</a:t>
            </a:r>
          </a:p>
          <a:p>
            <a:endParaRPr lang="de-DE" dirty="0"/>
          </a:p>
          <a:p>
            <a:r>
              <a:rPr lang="en-US" dirty="0" err="1"/>
              <a:t>Finnland</a:t>
            </a:r>
            <a:r>
              <a:rPr lang="en-US" dirty="0"/>
              <a:t>: “The number of infections has doubled since the previous two weeks: a total of 2,240 cases were reported in the last two weeks and 1,093 in the previous two weeks. The increase in the number of new infections is largely explained by the infections found in European Championship tourists.”</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England: Halbfinale und Finale finden im Wembley Stadium, London, UK, mit 60.000 Stadionbesuchenden (75% Auslastung) statt.</a:t>
            </a:r>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4</a:t>
            </a:fld>
            <a:endParaRPr lang="de-DE"/>
          </a:p>
        </p:txBody>
      </p:sp>
    </p:spTree>
    <p:extLst>
      <p:ext uri="{BB962C8B-B14F-4D97-AF65-F5344CB8AC3E}">
        <p14:creationId xmlns:p14="http://schemas.microsoft.com/office/powerpoint/2010/main" val="247192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Quellen:</a:t>
            </a:r>
          </a:p>
          <a:p>
            <a:r>
              <a:rPr lang="de-DE" dirty="0"/>
              <a:t>https://coronavirus.brussels/</a:t>
            </a:r>
          </a:p>
          <a:p>
            <a:r>
              <a:rPr lang="de-DE" dirty="0"/>
              <a:t>Daily </a:t>
            </a:r>
            <a:r>
              <a:rPr lang="de-DE" dirty="0" err="1"/>
              <a:t>report</a:t>
            </a:r>
            <a:r>
              <a:rPr lang="de-DE" dirty="0"/>
              <a:t>: https://covid-19.sciensano.be/sites/default/files/Covid19/Derni%C3%A8re%20mise%20%C3%A0%20jour%20de%20la%20situation%20%C3%A9pid%C3%A9miologique.pdf</a:t>
            </a:r>
          </a:p>
          <a:p>
            <a:r>
              <a:rPr lang="de-DE" dirty="0"/>
              <a:t>Dashboard: https://datastudio.google.com/embed/reporting/c14a5cfc-cab7-4812-848c-0369173148ab/page/8OEYB</a:t>
            </a:r>
          </a:p>
        </p:txBody>
      </p:sp>
      <p:sp>
        <p:nvSpPr>
          <p:cNvPr id="4" name="Foliennummernplatzhalter 3"/>
          <p:cNvSpPr>
            <a:spLocks noGrp="1"/>
          </p:cNvSpPr>
          <p:nvPr>
            <p:ph type="sldNum" sz="quarter" idx="10"/>
          </p:nvPr>
        </p:nvSpPr>
        <p:spPr/>
        <p:txBody>
          <a:bodyPr/>
          <a:lstStyle/>
          <a:p>
            <a:fld id="{5D94784D-ACB2-4C06-BA24-2437C87E0754}" type="slidenum">
              <a:rPr lang="de-DE" smtClean="0"/>
              <a:t>5</a:t>
            </a:fld>
            <a:endParaRPr lang="de-DE"/>
          </a:p>
        </p:txBody>
      </p:sp>
    </p:spTree>
    <p:extLst>
      <p:ext uri="{BB962C8B-B14F-4D97-AF65-F5344CB8AC3E}">
        <p14:creationId xmlns:p14="http://schemas.microsoft.com/office/powerpoint/2010/main" val="3286720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Quellen:</a:t>
            </a:r>
          </a:p>
          <a:p>
            <a:r>
              <a:rPr lang="de-DE" dirty="0"/>
              <a:t>https://coronavirus.brussels/</a:t>
            </a:r>
          </a:p>
          <a:p>
            <a:r>
              <a:rPr lang="de-DE" dirty="0"/>
              <a:t>Daily </a:t>
            </a:r>
            <a:r>
              <a:rPr lang="de-DE" dirty="0" err="1"/>
              <a:t>report</a:t>
            </a:r>
            <a:r>
              <a:rPr lang="de-DE" dirty="0"/>
              <a:t>: https://covid-19.sciensano.be/sites/default/files/Covid19/Derni%C3%A8re%20mise%20%C3%A0%20jour%20de%20la%20situation%20%C3%A9pid%C3%A9miologique.pdf</a:t>
            </a:r>
          </a:p>
          <a:p>
            <a:r>
              <a:rPr lang="de-DE" dirty="0"/>
              <a:t>Dashboard: https://datastudio.google.com/embed/reporting/c14a5cfc-cab7-4812-848c-0369173148ab/page/8OEYB</a:t>
            </a:r>
          </a:p>
        </p:txBody>
      </p:sp>
      <p:sp>
        <p:nvSpPr>
          <p:cNvPr id="4" name="Foliennummernplatzhalter 3"/>
          <p:cNvSpPr>
            <a:spLocks noGrp="1"/>
          </p:cNvSpPr>
          <p:nvPr>
            <p:ph type="sldNum" sz="quarter" idx="10"/>
          </p:nvPr>
        </p:nvSpPr>
        <p:spPr/>
        <p:txBody>
          <a:bodyPr/>
          <a:lstStyle/>
          <a:p>
            <a:fld id="{5D94784D-ACB2-4C06-BA24-2437C87E0754}" type="slidenum">
              <a:rPr lang="de-DE" smtClean="0"/>
              <a:t>7</a:t>
            </a:fld>
            <a:endParaRPr lang="de-DE"/>
          </a:p>
        </p:txBody>
      </p:sp>
    </p:spTree>
    <p:extLst>
      <p:ext uri="{BB962C8B-B14F-4D97-AF65-F5344CB8AC3E}">
        <p14:creationId xmlns:p14="http://schemas.microsoft.com/office/powerpoint/2010/main" val="307611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https://www.who.int/emergencies/diseases/novel-coronavirus-2019/situation-reports/</a:t>
            </a:r>
          </a:p>
        </p:txBody>
      </p:sp>
      <p:sp>
        <p:nvSpPr>
          <p:cNvPr id="4" name="Foliennummernplatzhalter 3"/>
          <p:cNvSpPr>
            <a:spLocks noGrp="1"/>
          </p:cNvSpPr>
          <p:nvPr>
            <p:ph type="sldNum" sz="quarter" idx="10"/>
          </p:nvPr>
        </p:nvSpPr>
        <p:spPr/>
        <p:txBody>
          <a:bodyPr/>
          <a:lstStyle/>
          <a:p>
            <a:fld id="{5D94784D-ACB2-4C06-BA24-2437C87E0754}" type="slidenum">
              <a:rPr lang="de-DE" smtClean="0"/>
              <a:t>8</a:t>
            </a:fld>
            <a:endParaRPr lang="de-DE"/>
          </a:p>
        </p:txBody>
      </p:sp>
    </p:spTree>
    <p:extLst>
      <p:ext uri="{BB962C8B-B14F-4D97-AF65-F5344CB8AC3E}">
        <p14:creationId xmlns:p14="http://schemas.microsoft.com/office/powerpoint/2010/main" val="2078453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r>
              <a:rPr lang="de-DE"/>
              <a:t>Bild durch Klicken auf Symbol hinzufügen</a:t>
            </a:r>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375843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Tree>
    <p:extLst>
      <p:ext uri="{BB962C8B-B14F-4D97-AF65-F5344CB8AC3E}">
        <p14:creationId xmlns:p14="http://schemas.microsoft.com/office/powerpoint/2010/main" val="6042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pPr/>
              <a:t>09.07.2021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a:t>Titelmasterformat durch Klicken bearbeiten</a:t>
            </a:r>
            <a:endParaRPr lang="de-DE" dirty="0"/>
          </a:p>
        </p:txBody>
      </p:sp>
    </p:spTree>
    <p:extLst>
      <p:ext uri="{BB962C8B-B14F-4D97-AF65-F5344CB8AC3E}">
        <p14:creationId xmlns:p14="http://schemas.microsoft.com/office/powerpoint/2010/main" val="246885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pPr/>
              <a:t>09.07.2021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a:t>Titelmasterformat durch Klicken bearbeiten</a:t>
            </a:r>
            <a:endParaRPr lang="de-DE" dirty="0"/>
          </a:p>
        </p:txBody>
      </p:sp>
    </p:spTree>
    <p:extLst>
      <p:ext uri="{BB962C8B-B14F-4D97-AF65-F5344CB8AC3E}">
        <p14:creationId xmlns:p14="http://schemas.microsoft.com/office/powerpoint/2010/main" val="326762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C18AB66-73C6-482C-A963-78CAF95DF4BE}" type="datetimeFigureOut">
              <a:rPr lang="de-DE" smtClean="0"/>
              <a:pPr/>
              <a:t>09.07.2021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83692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pPr/>
              <a:t>09.07.2021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148895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pPr/>
              <a:t>09.07.2021</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pPr/>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8"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699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outbreaknewstoday.com/finland-reports-doubling-of-covid-19-cases-mostly-linked-to-european-football-championship-tourists-2370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spiral.imperial.ac.uk/handle/10044/1/9019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promedmail.org/promed-post/?id=8500473"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mscbs.gob.es/profesionales/saludPublica/ccayes/alertasActual/nCov/documentos/Actualizacion_413_COVID-19.pdf" TargetMode="External"/><Relationship Id="rId5" Type="http://schemas.openxmlformats.org/officeDocument/2006/relationships/hyperlink" Target="https://ourworldindata.org/covid-vaccinations"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ourworldindata.org/covid-vaccination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www.mscbs.gob.es/profesionales/saludPublica/ccayes/alertasActual/nCov/documentos/Actualizacion_413_COVID-19.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44488" y="119383"/>
            <a:ext cx="8092592" cy="369332"/>
          </a:xfrm>
        </p:spPr>
        <p:txBody>
          <a:bodyPr/>
          <a:lstStyle/>
          <a:p>
            <a:r>
              <a:rPr lang="de-DE" sz="2400" dirty="0">
                <a:latin typeface="Scala Sans OT" panose="020B0504030101020104" pitchFamily="34" charset="0"/>
              </a:rPr>
              <a:t>Top 10 Länder nach Anzahl neuer COVID-19-Fälle</a:t>
            </a:r>
          </a:p>
        </p:txBody>
      </p:sp>
      <p:cxnSp>
        <p:nvCxnSpPr>
          <p:cNvPr id="8" name="Gerade Verbindung 7"/>
          <p:cNvCxnSpPr/>
          <p:nvPr/>
        </p:nvCxnSpPr>
        <p:spPr>
          <a:xfrm>
            <a:off x="45034" y="518119"/>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8C24E664-D10F-462F-B93D-A5F4CB811AA2}"/>
              </a:ext>
            </a:extLst>
          </p:cNvPr>
          <p:cNvSpPr txBox="1"/>
          <p:nvPr/>
        </p:nvSpPr>
        <p:spPr>
          <a:xfrm>
            <a:off x="1957757" y="647615"/>
            <a:ext cx="6142635" cy="707886"/>
          </a:xfrm>
          <a:prstGeom prst="rect">
            <a:avLst/>
          </a:prstGeom>
          <a:noFill/>
        </p:spPr>
        <p:txBody>
          <a:bodyPr wrap="square" rtlCol="0">
            <a:spAutoFit/>
          </a:bodyPr>
          <a:lstStyle/>
          <a:p>
            <a:r>
              <a:rPr lang="de-DE" sz="2000" b="1" dirty="0">
                <a:solidFill>
                  <a:srgbClr val="002060"/>
                </a:solidFill>
              </a:rPr>
              <a:t> 184.820.132 </a:t>
            </a:r>
            <a:r>
              <a:rPr lang="de-DE" sz="2000" b="1" dirty="0">
                <a:solidFill>
                  <a:schemeClr val="tx2"/>
                </a:solidFill>
              </a:rPr>
              <a:t>Fälle (</a:t>
            </a:r>
            <a:r>
              <a:rPr lang="de-DE" sz="2000" b="1" dirty="0">
                <a:solidFill>
                  <a:srgbClr val="FF0000"/>
                </a:solidFill>
              </a:rPr>
              <a:t>+5,6% </a:t>
            </a:r>
            <a:r>
              <a:rPr lang="de-DE" sz="2000" b="1" dirty="0">
                <a:solidFill>
                  <a:schemeClr val="tx2"/>
                </a:solidFill>
              </a:rPr>
              <a:t>im Vergleich zu Vorwoche)</a:t>
            </a:r>
          </a:p>
          <a:p>
            <a:r>
              <a:rPr lang="de-DE" sz="2000" b="1" dirty="0">
                <a:solidFill>
                  <a:schemeClr val="tx2"/>
                </a:solidFill>
              </a:rPr>
              <a:t>4.002.209</a:t>
            </a:r>
            <a:r>
              <a:rPr lang="de-DE" sz="2000" b="1" dirty="0">
                <a:solidFill>
                  <a:srgbClr val="002060"/>
                </a:solidFill>
              </a:rPr>
              <a:t> </a:t>
            </a:r>
            <a:r>
              <a:rPr lang="de-DE" sz="2000" b="1" dirty="0">
                <a:solidFill>
                  <a:schemeClr val="tx2"/>
                </a:solidFill>
              </a:rPr>
              <a:t>Todesfälle (2,2%)</a:t>
            </a:r>
          </a:p>
        </p:txBody>
      </p:sp>
      <p:sp>
        <p:nvSpPr>
          <p:cNvPr id="6" name="Textfeld 5">
            <a:extLst>
              <a:ext uri="{FF2B5EF4-FFF2-40B4-BE49-F238E27FC236}">
                <a16:creationId xmlns:a16="http://schemas.microsoft.com/office/drawing/2014/main" id="{A5937401-3F45-4C48-9D59-D57355F71A0A}"/>
              </a:ext>
            </a:extLst>
          </p:cNvPr>
          <p:cNvSpPr txBox="1"/>
          <p:nvPr/>
        </p:nvSpPr>
        <p:spPr>
          <a:xfrm>
            <a:off x="1763974" y="6283526"/>
            <a:ext cx="7242016" cy="307777"/>
          </a:xfrm>
          <a:prstGeom prst="rect">
            <a:avLst/>
          </a:prstGeom>
          <a:noFill/>
        </p:spPr>
        <p:txBody>
          <a:bodyPr wrap="square" rtlCol="0">
            <a:spAutoFit/>
          </a:bodyPr>
          <a:lstStyle/>
          <a:p>
            <a:pPr algn="r"/>
            <a:r>
              <a:rPr lang="de-DE" sz="1400" i="1" dirty="0">
                <a:solidFill>
                  <a:prstClr val="black"/>
                </a:solidFill>
              </a:rPr>
              <a:t>Quelle: WHO, Stand: 08.07.2021; *https://ourworldindata.org/covid-vaccinations, 08.07.2021 </a:t>
            </a:r>
          </a:p>
        </p:txBody>
      </p:sp>
      <p:graphicFrame>
        <p:nvGraphicFramePr>
          <p:cNvPr id="9" name="Tabelle 8">
            <a:extLst>
              <a:ext uri="{FF2B5EF4-FFF2-40B4-BE49-F238E27FC236}">
                <a16:creationId xmlns:a16="http://schemas.microsoft.com/office/drawing/2014/main" id="{BDF9B0CF-E145-480C-ACE4-09F719449F9A}"/>
              </a:ext>
            </a:extLst>
          </p:cNvPr>
          <p:cNvGraphicFramePr>
            <a:graphicFrameLocks noGrp="1"/>
          </p:cNvGraphicFramePr>
          <p:nvPr>
            <p:extLst>
              <p:ext uri="{D42A27DB-BD31-4B8C-83A1-F6EECF244321}">
                <p14:modId xmlns:p14="http://schemas.microsoft.com/office/powerpoint/2010/main" val="1592432985"/>
              </p:ext>
            </p:extLst>
          </p:nvPr>
        </p:nvGraphicFramePr>
        <p:xfrm>
          <a:off x="167979" y="1422394"/>
          <a:ext cx="8868517" cy="4778242"/>
        </p:xfrm>
        <a:graphic>
          <a:graphicData uri="http://schemas.openxmlformats.org/drawingml/2006/table">
            <a:tbl>
              <a:tblPr firstRow="1" firstCol="1" bandRow="1"/>
              <a:tblGrid>
                <a:gridCol w="124039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3386">
                  <a:extLst>
                    <a:ext uri="{9D8B030D-6E8A-4147-A177-3AD203B41FA5}">
                      <a16:colId xmlns:a16="http://schemas.microsoft.com/office/drawing/2014/main" val="20002"/>
                    </a:ext>
                  </a:extLst>
                </a:gridCol>
                <a:gridCol w="931638">
                  <a:extLst>
                    <a:ext uri="{9D8B030D-6E8A-4147-A177-3AD203B41FA5}">
                      <a16:colId xmlns:a16="http://schemas.microsoft.com/office/drawing/2014/main" val="20003"/>
                    </a:ext>
                  </a:extLst>
                </a:gridCol>
                <a:gridCol w="652538">
                  <a:extLst>
                    <a:ext uri="{9D8B030D-6E8A-4147-A177-3AD203B41FA5}">
                      <a16:colId xmlns:a16="http://schemas.microsoft.com/office/drawing/2014/main" val="590020219"/>
                    </a:ext>
                  </a:extLst>
                </a:gridCol>
                <a:gridCol w="1152128">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792088">
                  <a:extLst>
                    <a:ext uri="{9D8B030D-6E8A-4147-A177-3AD203B41FA5}">
                      <a16:colId xmlns:a16="http://schemas.microsoft.com/office/drawing/2014/main" val="2829287116"/>
                    </a:ext>
                  </a:extLst>
                </a:gridCol>
                <a:gridCol w="720080">
                  <a:extLst>
                    <a:ext uri="{9D8B030D-6E8A-4147-A177-3AD203B41FA5}">
                      <a16:colId xmlns:a16="http://schemas.microsoft.com/office/drawing/2014/main" val="542636771"/>
                    </a:ext>
                  </a:extLst>
                </a:gridCol>
              </a:tblGrid>
              <a:tr h="80290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Land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Fälle kumulativ</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Neue Fälle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Veränderung %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Trend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7T-Inzidenz/ 100.000 Ew</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R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CFR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Mind. eine Dosis*</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400" b="1" i="0" u="none" strike="noStrike" kern="1200" dirty="0" err="1">
                          <a:solidFill>
                            <a:srgbClr val="366092"/>
                          </a:solidFill>
                          <a:effectLst/>
                          <a:latin typeface="+mn-lt"/>
                          <a:ea typeface="+mn-ea"/>
                          <a:cs typeface="+mn-cs"/>
                        </a:rPr>
                        <a:t>Vollst</a:t>
                      </a:r>
                      <a:r>
                        <a:rPr lang="de-DE" sz="1400" b="1" i="0" u="none" strike="noStrike" kern="1200" dirty="0">
                          <a:solidFill>
                            <a:srgbClr val="366092"/>
                          </a:solidFill>
                          <a:effectLst/>
                          <a:latin typeface="+mn-lt"/>
                          <a:ea typeface="+mn-ea"/>
                          <a:cs typeface="+mn-cs"/>
                        </a:rPr>
                        <a:t>. Geimpft*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420528">
                <a:tc>
                  <a:txBody>
                    <a:bodyPr/>
                    <a:lstStyle/>
                    <a:p>
                      <a:pPr algn="l" fontAlgn="b"/>
                      <a:r>
                        <a:rPr lang="de-DE" sz="1800" b="1" i="0" u="none" strike="noStrike">
                          <a:solidFill>
                            <a:srgbClr val="002060"/>
                          </a:solidFill>
                          <a:effectLst/>
                          <a:latin typeface="Calibri" panose="020F0502020204030204" pitchFamily="34" charset="0"/>
                        </a:rPr>
                        <a:t>Brasilien</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18.855.015</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341.710</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-25,5</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160,76</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0,8</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2,79</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j-lt"/>
                          <a:ea typeface="+mn-ea"/>
                          <a:cs typeface="+mn-cs"/>
                        </a:rPr>
                        <a:t>38,2%</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j-lt"/>
                          <a:ea typeface="+mn-ea"/>
                          <a:cs typeface="+mn-cs"/>
                        </a:rPr>
                        <a:t>13,6%</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293706">
                <a:tc>
                  <a:txBody>
                    <a:bodyPr/>
                    <a:lstStyle/>
                    <a:p>
                      <a:pPr algn="l" fontAlgn="b"/>
                      <a:r>
                        <a:rPr lang="de-DE" sz="1800" b="1" i="0" u="none" strike="noStrike">
                          <a:solidFill>
                            <a:srgbClr val="002060"/>
                          </a:solidFill>
                          <a:effectLst/>
                          <a:latin typeface="Calibri" panose="020F0502020204030204" pitchFamily="34" charset="0"/>
                        </a:rPr>
                        <a:t>Indien</a:t>
                      </a:r>
                    </a:p>
                  </a:txBody>
                  <a:tcPr marL="7620" marR="7620" marT="762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30.709.557</a:t>
                      </a:r>
                    </a:p>
                  </a:txBody>
                  <a:tcPr marL="7620" marR="7620" marT="762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297.923</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-9,41</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21,59</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0,91</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1,32</a:t>
                      </a:r>
                    </a:p>
                  </a:txBody>
                  <a:tcPr marL="7620" marR="7620" marT="7620" marB="0" anchor="b">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21,1%</a:t>
                      </a:r>
                    </a:p>
                  </a:txBody>
                  <a:tcPr marL="9525" marR="9525" marT="9525" marB="0" anchor="b">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4,9%</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45453">
                <a:tc>
                  <a:txBody>
                    <a:bodyPr/>
                    <a:lstStyle/>
                    <a:p>
                      <a:pPr algn="l" fontAlgn="b"/>
                      <a:r>
                        <a:rPr lang="de-DE" sz="1800" b="1" i="0" u="none" strike="noStrike">
                          <a:solidFill>
                            <a:srgbClr val="002060"/>
                          </a:solidFill>
                          <a:effectLst/>
                          <a:latin typeface="Calibri" panose="020F0502020204030204" pitchFamily="34" charset="0"/>
                        </a:rPr>
                        <a:t>Indonesien</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2.417.788</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214.680</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43,97</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78,49</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1,26</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2,64</a:t>
                      </a:r>
                    </a:p>
                  </a:txBody>
                  <a:tcPr marL="7620" marR="7620" marT="7620"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23,8%</a:t>
                      </a:r>
                    </a:p>
                  </a:txBody>
                  <a:tcPr marL="9525" marR="9525" marT="9525"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15,0%</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3"/>
                  </a:ext>
                </a:extLst>
              </a:tr>
              <a:tr h="379432">
                <a:tc>
                  <a:txBody>
                    <a:bodyPr/>
                    <a:lstStyle/>
                    <a:p>
                      <a:pPr algn="l" fontAlgn="b"/>
                      <a:r>
                        <a:rPr lang="de-DE" sz="1800" b="1" i="0" u="none" strike="noStrike">
                          <a:solidFill>
                            <a:srgbClr val="002060"/>
                          </a:solidFill>
                          <a:effectLst/>
                          <a:latin typeface="Calibri" panose="020F0502020204030204" pitchFamily="34" charset="0"/>
                        </a:rPr>
                        <a:t>Vereinigtes Königreich</a:t>
                      </a:r>
                    </a:p>
                  </a:txBody>
                  <a:tcPr marL="7620" marR="7620" marT="762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4.990.920</a:t>
                      </a:r>
                    </a:p>
                  </a:txBody>
                  <a:tcPr marL="7620" marR="7620" marT="762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190.009</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42,82</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279,89</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1,34</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2,57</a:t>
                      </a:r>
                    </a:p>
                  </a:txBody>
                  <a:tcPr marL="7620" marR="7620" marT="7620"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18,3%</a:t>
                      </a:r>
                    </a:p>
                  </a:txBody>
                  <a:tcPr marL="9525" marR="9525" marT="9525"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12,6%</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61478">
                <a:tc>
                  <a:txBody>
                    <a:bodyPr/>
                    <a:lstStyle/>
                    <a:p>
                      <a:pPr algn="l" fontAlgn="b"/>
                      <a:r>
                        <a:rPr lang="de-DE" sz="1800" b="1" i="0" u="none" strike="noStrike">
                          <a:solidFill>
                            <a:srgbClr val="002060"/>
                          </a:solidFill>
                          <a:effectLst/>
                          <a:latin typeface="Calibri" panose="020F0502020204030204" pitchFamily="34" charset="0"/>
                        </a:rPr>
                        <a:t>Kolumbien</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4.402.582</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189.508</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-12,29</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372,44</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0,96</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2,5</a:t>
                      </a:r>
                    </a:p>
                  </a:txBody>
                  <a:tcPr marL="7620" marR="7620" marT="7620"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12,4%</a:t>
                      </a:r>
                    </a:p>
                  </a:txBody>
                  <a:tcPr marL="9525" marR="9525" marT="9525"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5,3%</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5"/>
                  </a:ext>
                </a:extLst>
              </a:tr>
              <a:tr h="361478">
                <a:tc>
                  <a:txBody>
                    <a:bodyPr/>
                    <a:lstStyle/>
                    <a:p>
                      <a:pPr algn="l" fontAlgn="b"/>
                      <a:r>
                        <a:rPr lang="de-DE" sz="1800" b="1" i="0" u="none" strike="noStrike">
                          <a:solidFill>
                            <a:srgbClr val="002060"/>
                          </a:solidFill>
                          <a:effectLst/>
                          <a:latin typeface="Calibri" panose="020F0502020204030204" pitchFamily="34" charset="0"/>
                        </a:rPr>
                        <a:t>Russische Föderation</a:t>
                      </a:r>
                    </a:p>
                  </a:txBody>
                  <a:tcPr marL="7620" marR="7620" marT="762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5.707.452</a:t>
                      </a:r>
                    </a:p>
                  </a:txBody>
                  <a:tcPr marL="7620" marR="7620" marT="762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169.310</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13,29</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116,02</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1,11</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2,47</a:t>
                      </a:r>
                    </a:p>
                  </a:txBody>
                  <a:tcPr marL="7620" marR="7620" marT="7620"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41,1%</a:t>
                      </a:r>
                    </a:p>
                  </a:txBody>
                  <a:tcPr marL="9525" marR="9525" marT="9525"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10,5%</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61478">
                <a:tc>
                  <a:txBody>
                    <a:bodyPr/>
                    <a:lstStyle/>
                    <a:p>
                      <a:pPr algn="l" fontAlgn="b"/>
                      <a:r>
                        <a:rPr lang="de-DE" sz="1800" b="1" i="0" u="none" strike="noStrike">
                          <a:solidFill>
                            <a:srgbClr val="002060"/>
                          </a:solidFill>
                          <a:effectLst/>
                          <a:latin typeface="Calibri" panose="020F0502020204030204" pitchFamily="34" charset="0"/>
                        </a:rPr>
                        <a:t>Südafrika</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2.112.336</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138.364</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22,55</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233,29</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1,17</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2,98</a:t>
                      </a:r>
                    </a:p>
                  </a:txBody>
                  <a:tcPr marL="7620" marR="7620" marT="7620"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67,1%</a:t>
                      </a:r>
                    </a:p>
                  </a:txBody>
                  <a:tcPr marL="9525" marR="9525" marT="9525"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50,1%</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7"/>
                  </a:ext>
                </a:extLst>
              </a:tr>
              <a:tr h="353037">
                <a:tc>
                  <a:txBody>
                    <a:bodyPr/>
                    <a:lstStyle/>
                    <a:p>
                      <a:pPr algn="l" fontAlgn="b"/>
                      <a:r>
                        <a:rPr lang="de-DE" sz="1800" b="1" i="0" u="none" strike="noStrike">
                          <a:solidFill>
                            <a:srgbClr val="002060"/>
                          </a:solidFill>
                          <a:effectLst/>
                          <a:latin typeface="Calibri" panose="020F0502020204030204" pitchFamily="34" charset="0"/>
                        </a:rPr>
                        <a:t>Argentinien</a:t>
                      </a:r>
                    </a:p>
                  </a:txBody>
                  <a:tcPr marL="7620" marR="7620" marT="762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4.574.340</a:t>
                      </a:r>
                    </a:p>
                  </a:txBody>
                  <a:tcPr marL="7620" marR="7620" marT="762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126.639</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-14,96</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280,2</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0,97</a:t>
                      </a:r>
                    </a:p>
                  </a:txBody>
                  <a:tcPr marL="7620" marR="7620" marT="762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2,12</a:t>
                      </a:r>
                    </a:p>
                  </a:txBody>
                  <a:tcPr marL="7620" marR="7620" marT="7620"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6,4%</a:t>
                      </a:r>
                    </a:p>
                  </a:txBody>
                  <a:tcPr marL="9525" marR="9525" marT="9525"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0,8%</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63756">
                <a:tc>
                  <a:txBody>
                    <a:bodyPr/>
                    <a:lstStyle/>
                    <a:p>
                      <a:pPr algn="l" fontAlgn="b"/>
                      <a:r>
                        <a:rPr lang="de-DE" sz="1800" b="1" i="0" u="none" strike="noStrike">
                          <a:solidFill>
                            <a:srgbClr val="002060"/>
                          </a:solidFill>
                          <a:effectLst/>
                          <a:latin typeface="Calibri" panose="020F0502020204030204" pitchFamily="34" charset="0"/>
                        </a:rPr>
                        <a:t>Iran</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3.304.135</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99.578</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30,74</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118,56</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1,15</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2,58</a:t>
                      </a:r>
                    </a:p>
                  </a:txBody>
                  <a:tcPr marL="7620" marR="7620" marT="7620" marB="0" anchor="b">
                    <a:lnL>
                      <a:noFill/>
                    </a:lnL>
                    <a:lnR>
                      <a:noFill/>
                    </a:lnR>
                    <a:lnT>
                      <a:noFill/>
                    </a:lnT>
                    <a:lnB>
                      <a:noFill/>
                    </a:lnB>
                    <a:solidFill>
                      <a:srgbClr val="D3DFEE"/>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4,9%</a:t>
                      </a:r>
                    </a:p>
                  </a:txBody>
                  <a:tcPr marL="9525" marR="9525" marT="9525" marB="0" anchor="b">
                    <a:lnL>
                      <a:noFill/>
                    </a:lnL>
                    <a:lnR>
                      <a:noFill/>
                    </a:lnR>
                    <a:lnT>
                      <a:noFill/>
                    </a:lnT>
                    <a:lnB>
                      <a:noFill/>
                    </a:lnB>
                    <a:solidFill>
                      <a:srgbClr val="D3DFEE"/>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2,0%</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9"/>
                  </a:ext>
                </a:extLst>
              </a:tr>
              <a:tr h="361478">
                <a:tc>
                  <a:txBody>
                    <a:bodyPr/>
                    <a:lstStyle/>
                    <a:p>
                      <a:pPr algn="l" fontAlgn="b"/>
                      <a:r>
                        <a:rPr lang="de-DE" sz="1800" b="1" i="0" u="none" strike="noStrike" dirty="0">
                          <a:solidFill>
                            <a:srgbClr val="002060"/>
                          </a:solidFill>
                          <a:effectLst/>
                          <a:latin typeface="Calibri" panose="020F0502020204030204" pitchFamily="34" charset="0"/>
                        </a:rPr>
                        <a:t>USA</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33.429.396</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96.394</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7,74</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a:solidFill>
                            <a:srgbClr val="002060"/>
                          </a:solidFill>
                          <a:effectLst/>
                          <a:latin typeface="Calibri" panose="020F0502020204030204" pitchFamily="34" charset="0"/>
                        </a:rPr>
                        <a:t>29,12</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a:solidFill>
                            <a:srgbClr val="002060"/>
                          </a:solidFill>
                          <a:effectLst/>
                          <a:latin typeface="Calibri" panose="020F0502020204030204" pitchFamily="34" charset="0"/>
                        </a:rPr>
                        <a:t>1,02</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1,8</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54,7%</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47,2%</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36110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369332"/>
          </a:xfrm>
        </p:spPr>
        <p:txBody>
          <a:bodyPr/>
          <a:lstStyle/>
          <a:p>
            <a:r>
              <a:rPr lang="de-DE" sz="2400" dirty="0">
                <a:latin typeface="Scala Sans OT" panose="020B0504030101020104" pitchFamily="34" charset="0"/>
              </a:rPr>
              <a:t>7-Tages-Inzidenz pro 100.000 Einwohner weltweit</a:t>
            </a: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E9B28BFB-B7BE-4DEB-A20A-BD21E5478AF8}"/>
              </a:ext>
            </a:extLst>
          </p:cNvPr>
          <p:cNvSpPr txBox="1"/>
          <p:nvPr/>
        </p:nvSpPr>
        <p:spPr>
          <a:xfrm>
            <a:off x="4746965" y="6577606"/>
            <a:ext cx="3240360" cy="307777"/>
          </a:xfrm>
          <a:prstGeom prst="rect">
            <a:avLst/>
          </a:prstGeom>
          <a:noFill/>
        </p:spPr>
        <p:txBody>
          <a:bodyPr wrap="square" rtlCol="0">
            <a:spAutoFit/>
          </a:bodyPr>
          <a:lstStyle/>
          <a:p>
            <a:pPr algn="r"/>
            <a:r>
              <a:rPr lang="de-DE" sz="1400" i="1" dirty="0">
                <a:solidFill>
                  <a:prstClr val="black"/>
                </a:solidFill>
              </a:rPr>
              <a:t>Quelle: WHO, Stand: 08.07.2021</a:t>
            </a:r>
          </a:p>
        </p:txBody>
      </p:sp>
      <p:pic>
        <p:nvPicPr>
          <p:cNvPr id="4" name="Grafik 3">
            <a:extLst>
              <a:ext uri="{FF2B5EF4-FFF2-40B4-BE49-F238E27FC236}">
                <a16:creationId xmlns:a16="http://schemas.microsoft.com/office/drawing/2014/main" id="{4DC996CD-41E5-4AEB-BF1B-8568BF6592A8}"/>
              </a:ext>
            </a:extLst>
          </p:cNvPr>
          <p:cNvPicPr>
            <a:picLocks noChangeAspect="1"/>
          </p:cNvPicPr>
          <p:nvPr/>
        </p:nvPicPr>
        <p:blipFill>
          <a:blip r:embed="rId3"/>
          <a:stretch>
            <a:fillRect/>
          </a:stretch>
        </p:blipFill>
        <p:spPr>
          <a:xfrm>
            <a:off x="277818" y="700086"/>
            <a:ext cx="8588364" cy="5858491"/>
          </a:xfrm>
          <a:prstGeom prst="rect">
            <a:avLst/>
          </a:prstGeom>
        </p:spPr>
      </p:pic>
    </p:spTree>
    <p:extLst>
      <p:ext uri="{BB962C8B-B14F-4D97-AF65-F5344CB8AC3E}">
        <p14:creationId xmlns:p14="http://schemas.microsoft.com/office/powerpoint/2010/main" val="295539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369332"/>
          </a:xfrm>
        </p:spPr>
        <p:txBody>
          <a:bodyPr/>
          <a:lstStyle/>
          <a:p>
            <a:r>
              <a:rPr lang="de-DE" sz="2400" dirty="0">
                <a:latin typeface="Scala Sans OT" panose="020B0504030101020104" pitchFamily="34" charset="0"/>
              </a:rPr>
              <a:t>Fall- und Todeszahlen weltweit, WHO </a:t>
            </a:r>
            <a:r>
              <a:rPr lang="de-DE" sz="2400" dirty="0" err="1">
                <a:latin typeface="Scala Sans OT" panose="020B0504030101020104" pitchFamily="34" charset="0"/>
              </a:rPr>
              <a:t>SitRep</a:t>
            </a: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20870F67-E259-4E1C-9D33-62BDE938894E}"/>
              </a:ext>
            </a:extLst>
          </p:cNvPr>
          <p:cNvSpPr txBox="1"/>
          <p:nvPr/>
        </p:nvSpPr>
        <p:spPr>
          <a:xfrm>
            <a:off x="3203848" y="6570058"/>
            <a:ext cx="4860032" cy="307777"/>
          </a:xfrm>
          <a:prstGeom prst="rect">
            <a:avLst/>
          </a:prstGeom>
          <a:noFill/>
        </p:spPr>
        <p:txBody>
          <a:bodyPr wrap="square" rtlCol="0">
            <a:spAutoFit/>
          </a:bodyPr>
          <a:lstStyle/>
          <a:p>
            <a:pPr algn="r"/>
            <a:r>
              <a:rPr lang="de-DE" sz="1400" i="1" dirty="0">
                <a:solidFill>
                  <a:prstClr val="black"/>
                </a:solidFill>
              </a:rPr>
              <a:t>Quelle: WHO </a:t>
            </a:r>
            <a:r>
              <a:rPr lang="de-DE" sz="1400" i="1" dirty="0" err="1">
                <a:solidFill>
                  <a:prstClr val="black"/>
                </a:solidFill>
              </a:rPr>
              <a:t>Sitrep</a:t>
            </a:r>
            <a:r>
              <a:rPr lang="de-DE" sz="1400" i="1" dirty="0">
                <a:solidFill>
                  <a:prstClr val="black"/>
                </a:solidFill>
              </a:rPr>
              <a:t>, 06.07.2021</a:t>
            </a:r>
          </a:p>
        </p:txBody>
      </p:sp>
      <p:pic>
        <p:nvPicPr>
          <p:cNvPr id="10" name="Grafik 9">
            <a:extLst>
              <a:ext uri="{FF2B5EF4-FFF2-40B4-BE49-F238E27FC236}">
                <a16:creationId xmlns:a16="http://schemas.microsoft.com/office/drawing/2014/main" id="{A395050E-13F3-4C54-B40E-0575F8D9D796}"/>
              </a:ext>
            </a:extLst>
          </p:cNvPr>
          <p:cNvPicPr>
            <a:picLocks noChangeAspect="1"/>
          </p:cNvPicPr>
          <p:nvPr/>
        </p:nvPicPr>
        <p:blipFill>
          <a:blip r:embed="rId3"/>
          <a:stretch>
            <a:fillRect/>
          </a:stretch>
        </p:blipFill>
        <p:spPr>
          <a:xfrm>
            <a:off x="151816" y="548680"/>
            <a:ext cx="4111821" cy="2399944"/>
          </a:xfrm>
          <a:prstGeom prst="rect">
            <a:avLst/>
          </a:prstGeom>
        </p:spPr>
      </p:pic>
      <p:pic>
        <p:nvPicPr>
          <p:cNvPr id="3" name="Grafik 2">
            <a:extLst>
              <a:ext uri="{FF2B5EF4-FFF2-40B4-BE49-F238E27FC236}">
                <a16:creationId xmlns:a16="http://schemas.microsoft.com/office/drawing/2014/main" id="{76C9627D-431E-4B10-AB10-8851B3E18A30}"/>
              </a:ext>
            </a:extLst>
          </p:cNvPr>
          <p:cNvPicPr>
            <a:picLocks noChangeAspect="1"/>
          </p:cNvPicPr>
          <p:nvPr/>
        </p:nvPicPr>
        <p:blipFill>
          <a:blip r:embed="rId4"/>
          <a:stretch>
            <a:fillRect/>
          </a:stretch>
        </p:blipFill>
        <p:spPr>
          <a:xfrm>
            <a:off x="2051720" y="2821941"/>
            <a:ext cx="6192688" cy="3826732"/>
          </a:xfrm>
          <a:prstGeom prst="rect">
            <a:avLst/>
          </a:prstGeom>
        </p:spPr>
      </p:pic>
    </p:spTree>
    <p:extLst>
      <p:ext uri="{BB962C8B-B14F-4D97-AF65-F5344CB8AC3E}">
        <p14:creationId xmlns:p14="http://schemas.microsoft.com/office/powerpoint/2010/main" val="389115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369332"/>
          </a:xfrm>
        </p:spPr>
        <p:txBody>
          <a:bodyPr/>
          <a:lstStyle/>
          <a:p>
            <a:r>
              <a:rPr lang="de-DE" sz="2400" dirty="0">
                <a:latin typeface="Scala Sans OT" panose="020B0504030101020104" pitchFamily="34" charset="0"/>
              </a:rPr>
              <a:t>UEFA EURO 2020 assoziierte COVID-19 Fälle</a:t>
            </a: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20870F67-E259-4E1C-9D33-62BDE938894E}"/>
              </a:ext>
            </a:extLst>
          </p:cNvPr>
          <p:cNvSpPr txBox="1"/>
          <p:nvPr/>
        </p:nvSpPr>
        <p:spPr>
          <a:xfrm>
            <a:off x="-144016" y="6360700"/>
            <a:ext cx="8892480" cy="523220"/>
          </a:xfrm>
          <a:prstGeom prst="rect">
            <a:avLst/>
          </a:prstGeom>
          <a:noFill/>
        </p:spPr>
        <p:txBody>
          <a:bodyPr wrap="square" rtlCol="0">
            <a:spAutoFit/>
          </a:bodyPr>
          <a:lstStyle/>
          <a:p>
            <a:pPr algn="r"/>
            <a:r>
              <a:rPr lang="de-DE" sz="1400" i="1" dirty="0">
                <a:solidFill>
                  <a:prstClr val="black"/>
                </a:solidFill>
              </a:rPr>
              <a:t>Quellen: ECDC RT report, 02.07.2021; EWRS 06. + 07.07.2021; </a:t>
            </a:r>
            <a:r>
              <a:rPr lang="de-DE" sz="1400" dirty="0" err="1">
                <a:solidFill>
                  <a:prstClr val="black"/>
                </a:solidFill>
                <a:hlinkClick r:id="rId3"/>
              </a:rPr>
              <a:t>Outbreak</a:t>
            </a:r>
            <a:r>
              <a:rPr lang="de-DE" sz="1400" dirty="0">
                <a:solidFill>
                  <a:prstClr val="black"/>
                </a:solidFill>
                <a:hlinkClick r:id="rId3"/>
              </a:rPr>
              <a:t> News Today: Finnland</a:t>
            </a:r>
            <a:r>
              <a:rPr lang="de-DE" sz="1400" i="1" dirty="0">
                <a:solidFill>
                  <a:prstClr val="black"/>
                </a:solidFill>
              </a:rPr>
              <a:t>; </a:t>
            </a:r>
            <a:r>
              <a:rPr lang="de-DE" sz="1400" i="1" dirty="0">
                <a:solidFill>
                  <a:prstClr val="black"/>
                </a:solidFill>
                <a:hlinkClick r:id="rId4"/>
              </a:rPr>
              <a:t>REACT1 </a:t>
            </a:r>
            <a:r>
              <a:rPr lang="de-DE" sz="1400" i="1" dirty="0" err="1">
                <a:solidFill>
                  <a:prstClr val="black"/>
                </a:solidFill>
                <a:hlinkClick r:id="rId4"/>
              </a:rPr>
              <a:t>study</a:t>
            </a:r>
            <a:endParaRPr lang="de-DE" sz="1400" i="1" dirty="0">
              <a:solidFill>
                <a:prstClr val="black"/>
              </a:solidFill>
            </a:endParaRPr>
          </a:p>
          <a:p>
            <a:pPr algn="r"/>
            <a:endParaRPr lang="de-DE" sz="1400" i="1" dirty="0">
              <a:solidFill>
                <a:prstClr val="black"/>
              </a:solidFill>
            </a:endParaRPr>
          </a:p>
        </p:txBody>
      </p:sp>
      <p:sp>
        <p:nvSpPr>
          <p:cNvPr id="4" name="Rechteck 3">
            <a:extLst>
              <a:ext uri="{FF2B5EF4-FFF2-40B4-BE49-F238E27FC236}">
                <a16:creationId xmlns:a16="http://schemas.microsoft.com/office/drawing/2014/main" id="{28B0C2F6-C6A2-4BBB-8067-D4BAD228A21D}"/>
              </a:ext>
            </a:extLst>
          </p:cNvPr>
          <p:cNvSpPr/>
          <p:nvPr/>
        </p:nvSpPr>
        <p:spPr>
          <a:xfrm>
            <a:off x="395536" y="649956"/>
            <a:ext cx="8496944" cy="5909310"/>
          </a:xfrm>
          <a:prstGeom prst="rect">
            <a:avLst/>
          </a:prstGeom>
        </p:spPr>
        <p:txBody>
          <a:bodyPr wrap="square">
            <a:spAutoFit/>
          </a:bodyPr>
          <a:lstStyle/>
          <a:p>
            <a:r>
              <a:rPr lang="de-DE" dirty="0"/>
              <a:t>Bislang berichten 8 Länder von insgesamt 2.700 COVID-19-Fällen </a:t>
            </a:r>
          </a:p>
          <a:p>
            <a:pPr marL="285750" indent="-285750">
              <a:buFont typeface="Arial" panose="020B0604020202020204" pitchFamily="34" charset="0"/>
              <a:buChar char="•"/>
            </a:pPr>
            <a:r>
              <a:rPr lang="de-DE" dirty="0">
                <a:solidFill>
                  <a:schemeClr val="bg1">
                    <a:lumMod val="50000"/>
                  </a:schemeClr>
                </a:solidFill>
              </a:rPr>
              <a:t>Dänemark (35)</a:t>
            </a:r>
          </a:p>
          <a:p>
            <a:pPr marL="285750" indent="-285750">
              <a:buFont typeface="Arial" panose="020B0604020202020204" pitchFamily="34" charset="0"/>
              <a:buChar char="•"/>
            </a:pPr>
            <a:r>
              <a:rPr lang="de-DE" dirty="0">
                <a:solidFill>
                  <a:schemeClr val="bg1">
                    <a:lumMod val="50000"/>
                  </a:schemeClr>
                </a:solidFill>
              </a:rPr>
              <a:t>Deutschland (18)			</a:t>
            </a:r>
            <a:r>
              <a:rPr lang="de-DE" sz="1400" dirty="0">
                <a:solidFill>
                  <a:schemeClr val="bg1">
                    <a:lumMod val="50000"/>
                  </a:schemeClr>
                </a:solidFill>
              </a:rPr>
              <a:t>(Datenstand 06.07.2021)</a:t>
            </a:r>
            <a:endParaRPr lang="de-DE" dirty="0">
              <a:solidFill>
                <a:schemeClr val="bg1">
                  <a:lumMod val="50000"/>
                </a:schemeClr>
              </a:solidFill>
            </a:endParaRPr>
          </a:p>
          <a:p>
            <a:pPr marL="285750" indent="-285750">
              <a:buFont typeface="Arial" panose="020B0604020202020204" pitchFamily="34" charset="0"/>
              <a:buChar char="•"/>
            </a:pPr>
            <a:r>
              <a:rPr lang="de-DE" dirty="0">
                <a:solidFill>
                  <a:schemeClr val="bg1">
                    <a:lumMod val="50000"/>
                  </a:schemeClr>
                </a:solidFill>
              </a:rPr>
              <a:t>Finnland (</a:t>
            </a:r>
            <a:r>
              <a:rPr lang="en-US" dirty="0">
                <a:solidFill>
                  <a:schemeClr val="bg1">
                    <a:lumMod val="50000"/>
                  </a:schemeClr>
                </a:solidFill>
              </a:rPr>
              <a:t>481 + 165 </a:t>
            </a:r>
            <a:r>
              <a:rPr lang="en-US" dirty="0" err="1">
                <a:solidFill>
                  <a:schemeClr val="bg1">
                    <a:lumMod val="50000"/>
                  </a:schemeClr>
                </a:solidFill>
              </a:rPr>
              <a:t>Sekundärfälle</a:t>
            </a:r>
            <a:r>
              <a:rPr lang="en-US" dirty="0">
                <a:solidFill>
                  <a:schemeClr val="bg1">
                    <a:lumMod val="50000"/>
                  </a:schemeClr>
                </a:solidFill>
              </a:rPr>
              <a:t>)		</a:t>
            </a:r>
            <a:r>
              <a:rPr lang="de-DE" sz="1400" dirty="0">
                <a:solidFill>
                  <a:schemeClr val="bg1">
                    <a:lumMod val="50000"/>
                  </a:schemeClr>
                </a:solidFill>
              </a:rPr>
              <a:t>(Datenstand 07.07.2021)</a:t>
            </a:r>
          </a:p>
          <a:p>
            <a:pPr marL="285750" indent="-285750">
              <a:buFont typeface="Arial" panose="020B0604020202020204" pitchFamily="34" charset="0"/>
              <a:buChar char="•"/>
            </a:pPr>
            <a:r>
              <a:rPr lang="de-DE" dirty="0">
                <a:solidFill>
                  <a:schemeClr val="bg1">
                    <a:lumMod val="50000"/>
                  </a:schemeClr>
                </a:solidFill>
              </a:rPr>
              <a:t>Frankreich (3)</a:t>
            </a:r>
          </a:p>
          <a:p>
            <a:pPr marL="285750" indent="-285750">
              <a:buFont typeface="Arial" panose="020B0604020202020204" pitchFamily="34" charset="0"/>
              <a:buChar char="•"/>
            </a:pPr>
            <a:r>
              <a:rPr lang="de-DE" dirty="0">
                <a:solidFill>
                  <a:schemeClr val="bg1">
                    <a:lumMod val="50000"/>
                  </a:schemeClr>
                </a:solidFill>
              </a:rPr>
              <a:t>Schweden (2)</a:t>
            </a:r>
          </a:p>
          <a:p>
            <a:pPr marL="285750" indent="-285750">
              <a:buFont typeface="Arial" panose="020B0604020202020204" pitchFamily="34" charset="0"/>
              <a:buChar char="•"/>
            </a:pPr>
            <a:r>
              <a:rPr lang="de-DE" dirty="0">
                <a:solidFill>
                  <a:schemeClr val="bg1">
                    <a:lumMod val="50000"/>
                  </a:schemeClr>
                </a:solidFill>
              </a:rPr>
              <a:t>Schottland (1.991)</a:t>
            </a:r>
          </a:p>
          <a:p>
            <a:pPr marL="285750" indent="-285750">
              <a:buFont typeface="Arial" panose="020B0604020202020204" pitchFamily="34" charset="0"/>
              <a:buChar char="•"/>
            </a:pPr>
            <a:r>
              <a:rPr lang="de-DE" dirty="0">
                <a:solidFill>
                  <a:schemeClr val="bg1">
                    <a:lumMod val="50000"/>
                  </a:schemeClr>
                </a:solidFill>
              </a:rPr>
              <a:t>Kroatien (2)</a:t>
            </a:r>
          </a:p>
          <a:p>
            <a:pPr marL="285750" indent="-285750">
              <a:buFont typeface="Arial" panose="020B0604020202020204" pitchFamily="34" charset="0"/>
              <a:buChar char="•"/>
            </a:pPr>
            <a:r>
              <a:rPr lang="de-DE" dirty="0">
                <a:solidFill>
                  <a:schemeClr val="bg1">
                    <a:lumMod val="50000"/>
                  </a:schemeClr>
                </a:solidFill>
              </a:rPr>
              <a:t>Niederlande (3) </a:t>
            </a:r>
            <a:r>
              <a:rPr lang="de-DE" dirty="0"/>
              <a:t>		</a:t>
            </a:r>
          </a:p>
          <a:p>
            <a:pPr marL="285750" indent="-285750">
              <a:buFont typeface="Arial" panose="020B0604020202020204" pitchFamily="34" charset="0"/>
              <a:buChar char="•"/>
            </a:pPr>
            <a:endParaRPr lang="en-US" dirty="0"/>
          </a:p>
          <a:p>
            <a:r>
              <a:rPr lang="de-DE" dirty="0"/>
              <a:t>Mehrere Gastgeberländer bzw. Städte verzeichnen einen Anstieg an COVID-19-Fällen </a:t>
            </a:r>
          </a:p>
          <a:p>
            <a:r>
              <a:rPr lang="de-DE" dirty="0"/>
              <a:t>Bsp. Finnland </a:t>
            </a:r>
          </a:p>
          <a:p>
            <a:pPr marL="285750" indent="-285750">
              <a:buFont typeface="Arial" panose="020B0604020202020204" pitchFamily="34" charset="0"/>
              <a:buChar char="•"/>
            </a:pPr>
            <a:r>
              <a:rPr lang="de-DE" dirty="0"/>
              <a:t>in KW25 40% der Fälle mit Spielen in St. Petersburg assoziiert</a:t>
            </a:r>
          </a:p>
          <a:p>
            <a:pPr marL="285750" indent="-285750">
              <a:buFont typeface="Arial" panose="020B0604020202020204" pitchFamily="34" charset="0"/>
              <a:buChar char="•"/>
            </a:pPr>
            <a:r>
              <a:rPr lang="de-DE" dirty="0"/>
              <a:t>Verdopplung der Fälle (Zeitraum 21.06-04.07 im Vgl. zu 2 Wochen davor)</a:t>
            </a:r>
          </a:p>
          <a:p>
            <a:endParaRPr lang="de-DE" dirty="0"/>
          </a:p>
          <a:p>
            <a:r>
              <a:rPr lang="de-DE" dirty="0"/>
              <a:t>Bsp. England (REACT1 Studie, 47.000 Freiwillige, </a:t>
            </a:r>
            <a:r>
              <a:rPr lang="en-US" dirty="0"/>
              <a:t>24 </a:t>
            </a:r>
            <a:r>
              <a:rPr lang="en-US" dirty="0" err="1"/>
              <a:t>Juni</a:t>
            </a:r>
            <a:r>
              <a:rPr lang="en-US" dirty="0"/>
              <a:t> und 5 </a:t>
            </a:r>
            <a:r>
              <a:rPr lang="en-US" dirty="0" err="1"/>
              <a:t>Juli</a:t>
            </a:r>
            <a:r>
              <a:rPr lang="de-DE" dirty="0"/>
              <a:t>)</a:t>
            </a:r>
          </a:p>
          <a:p>
            <a:pPr marL="285750" indent="-285750">
              <a:buFont typeface="Arial" panose="020B0604020202020204" pitchFamily="34" charset="0"/>
              <a:buChar char="•"/>
            </a:pPr>
            <a:r>
              <a:rPr lang="de-DE" dirty="0"/>
              <a:t>Testpositivität: 	4-facher Anstieg </a:t>
            </a:r>
          </a:p>
          <a:p>
            <a:pPr lvl="4"/>
            <a:r>
              <a:rPr lang="de-DE" dirty="0"/>
              <a:t>8-fach in London</a:t>
            </a:r>
            <a:endParaRPr lang="en-US" dirty="0"/>
          </a:p>
          <a:p>
            <a:pPr marL="285750" indent="-285750">
              <a:buFont typeface="Arial" panose="020B0604020202020204" pitchFamily="34" charset="0"/>
              <a:buChar char="•"/>
            </a:pPr>
            <a:r>
              <a:rPr lang="en-US" dirty="0"/>
              <a:t>Frauen OR 0.69</a:t>
            </a:r>
          </a:p>
          <a:p>
            <a:pPr marL="285750" indent="-285750">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220229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4599914-E79E-44D4-A16E-EC30B2769193}"/>
              </a:ext>
            </a:extLst>
          </p:cNvPr>
          <p:cNvPicPr>
            <a:picLocks noChangeAspect="1"/>
          </p:cNvPicPr>
          <p:nvPr/>
        </p:nvPicPr>
        <p:blipFill>
          <a:blip r:embed="rId3"/>
          <a:stretch>
            <a:fillRect/>
          </a:stretch>
        </p:blipFill>
        <p:spPr>
          <a:xfrm>
            <a:off x="5345536" y="2654785"/>
            <a:ext cx="3611208" cy="2646423"/>
          </a:xfrm>
          <a:prstGeom prst="rect">
            <a:avLst/>
          </a:prstGeom>
        </p:spPr>
      </p:pic>
      <p:pic>
        <p:nvPicPr>
          <p:cNvPr id="12" name="Grafik 11">
            <a:extLst>
              <a:ext uri="{FF2B5EF4-FFF2-40B4-BE49-F238E27FC236}">
                <a16:creationId xmlns:a16="http://schemas.microsoft.com/office/drawing/2014/main" id="{AA2CB4A7-75DA-4214-8479-0DDA9A4951A8}"/>
              </a:ext>
            </a:extLst>
          </p:cNvPr>
          <p:cNvPicPr>
            <a:picLocks noChangeAspect="1"/>
          </p:cNvPicPr>
          <p:nvPr/>
        </p:nvPicPr>
        <p:blipFill>
          <a:blip r:embed="rId4"/>
          <a:stretch>
            <a:fillRect/>
          </a:stretch>
        </p:blipFill>
        <p:spPr>
          <a:xfrm>
            <a:off x="5271729" y="1268760"/>
            <a:ext cx="3810281" cy="1275123"/>
          </a:xfrm>
          <a:prstGeom prst="rect">
            <a:avLst/>
          </a:prstGeom>
        </p:spPr>
      </p:pic>
      <p:sp>
        <p:nvSpPr>
          <p:cNvPr id="7" name="Titel 4"/>
          <p:cNvSpPr>
            <a:spLocks noGrp="1"/>
          </p:cNvSpPr>
          <p:nvPr>
            <p:ph type="title"/>
          </p:nvPr>
        </p:nvSpPr>
        <p:spPr>
          <a:xfrm>
            <a:off x="457200" y="404664"/>
            <a:ext cx="8092592" cy="369332"/>
          </a:xfrm>
        </p:spPr>
        <p:txBody>
          <a:bodyPr/>
          <a:lstStyle/>
          <a:p>
            <a:r>
              <a:rPr lang="de-DE" sz="2400" dirty="0">
                <a:latin typeface="ScalaSansPro-Bold" pitchFamily="50" charset="0"/>
              </a:rPr>
              <a:t>COVID-19/ Spanien</a:t>
            </a:r>
            <a:endParaRPr lang="en-GB" sz="2400" dirty="0">
              <a:latin typeface="ScalaSansPro-Bold" pitchFamily="50" charset="0"/>
            </a:endParaRPr>
          </a:p>
        </p:txBody>
      </p:sp>
      <p:cxnSp>
        <p:nvCxnSpPr>
          <p:cNvPr id="8" name="Gerade Verbindung 7"/>
          <p:cNvCxnSpPr/>
          <p:nvPr/>
        </p:nvCxnSpPr>
        <p:spPr>
          <a:xfrm>
            <a:off x="0" y="8367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521000" y="6292622"/>
            <a:ext cx="8371480" cy="646331"/>
          </a:xfrm>
          <a:prstGeom prst="rect">
            <a:avLst/>
          </a:prstGeom>
        </p:spPr>
        <p:txBody>
          <a:bodyPr wrap="square">
            <a:spAutoFit/>
          </a:bodyPr>
          <a:lstStyle/>
          <a:p>
            <a:r>
              <a:rPr lang="de-DE" sz="1200" dirty="0"/>
              <a:t>Quellen: WHO Datenstand 07.07.2021; </a:t>
            </a:r>
            <a:r>
              <a:rPr lang="de-DE" sz="1200" dirty="0">
                <a:hlinkClick r:id="rId5"/>
              </a:rPr>
              <a:t>https://ourworldindata.org/covid-vaccinations</a:t>
            </a:r>
            <a:r>
              <a:rPr lang="de-DE" sz="1200" dirty="0"/>
              <a:t> , Datenstand 06.07.2021; </a:t>
            </a:r>
            <a:r>
              <a:rPr lang="de-DE" sz="1200" dirty="0" err="1">
                <a:hlinkClick r:id="rId6"/>
              </a:rPr>
              <a:t>MoH</a:t>
            </a:r>
            <a:r>
              <a:rPr lang="de-DE" sz="1200" dirty="0"/>
              <a:t> Datenstand 07.07.2021 und</a:t>
            </a:r>
            <a:r>
              <a:rPr lang="de-DE" sz="1000" dirty="0"/>
              <a:t> </a:t>
            </a:r>
            <a:r>
              <a:rPr lang="de-DE" sz="1200" u="sng" dirty="0">
                <a:hlinkClick r:id="rId7"/>
              </a:rPr>
              <a:t>https://promedmail.org/promed-post/?id=8500473</a:t>
            </a:r>
            <a:endParaRPr lang="de-DE" sz="1200" dirty="0"/>
          </a:p>
          <a:p>
            <a:endParaRPr lang="de-DE" sz="1200" dirty="0"/>
          </a:p>
        </p:txBody>
      </p:sp>
      <p:sp>
        <p:nvSpPr>
          <p:cNvPr id="22" name="Inhaltsplatzhalter 1"/>
          <p:cNvSpPr>
            <a:spLocks noGrp="1"/>
          </p:cNvSpPr>
          <p:nvPr>
            <p:ph sz="quarter" idx="4294967295"/>
          </p:nvPr>
        </p:nvSpPr>
        <p:spPr>
          <a:xfrm>
            <a:off x="521000" y="2420888"/>
            <a:ext cx="5184576" cy="3288312"/>
          </a:xfrm>
          <a:prstGeom prst="rect">
            <a:avLst/>
          </a:prstGeom>
          <a:noFill/>
        </p:spPr>
        <p:txBody>
          <a:bodyPr>
            <a:noAutofit/>
          </a:bodyPr>
          <a:lstStyle/>
          <a:p>
            <a:pPr marL="400050"/>
            <a:r>
              <a:rPr lang="de-DE" sz="2000" dirty="0"/>
              <a:t>14T-Inzidenz nach Altersgruppen</a:t>
            </a:r>
          </a:p>
          <a:p>
            <a:pPr lvl="1"/>
            <a:r>
              <a:rPr lang="de-DE" sz="1800" dirty="0"/>
              <a:t>12 bis 19:	584 / 100.000</a:t>
            </a:r>
          </a:p>
          <a:p>
            <a:pPr lvl="1"/>
            <a:r>
              <a:rPr lang="de-DE" sz="1800" dirty="0"/>
              <a:t>20 bis 29: 	640 / 100.000</a:t>
            </a:r>
          </a:p>
          <a:p>
            <a:pPr lvl="1"/>
            <a:r>
              <a:rPr lang="de-DE" sz="1800" dirty="0"/>
              <a:t>30 bis 39: 	248 / 100.000	</a:t>
            </a:r>
          </a:p>
          <a:p>
            <a:pPr marL="0" indent="0">
              <a:buNone/>
            </a:pPr>
            <a:endParaRPr lang="de-DE" sz="2000" dirty="0"/>
          </a:p>
          <a:p>
            <a:r>
              <a:rPr lang="de-DE" sz="2000" dirty="0"/>
              <a:t>Ausbruch Schulabschlussreisende (Mallorca)</a:t>
            </a:r>
          </a:p>
          <a:p>
            <a:pPr lvl="1"/>
            <a:r>
              <a:rPr lang="de-DE" sz="1800" dirty="0"/>
              <a:t>&gt;1500 Schüler*innen positiv (&gt;5000 KP)</a:t>
            </a:r>
          </a:p>
          <a:p>
            <a:pPr lvl="1"/>
            <a:r>
              <a:rPr lang="de-DE" sz="1800" dirty="0"/>
              <a:t>In der Mehrzahl B.1.1.7 (Alpha)</a:t>
            </a:r>
          </a:p>
          <a:p>
            <a:r>
              <a:rPr lang="de-DE" sz="2000" dirty="0"/>
              <a:t>Ausbrüche Semesterabschlusspartys</a:t>
            </a:r>
          </a:p>
          <a:p>
            <a:endParaRPr lang="de-DE" sz="2000" dirty="0"/>
          </a:p>
          <a:p>
            <a:r>
              <a:rPr lang="de-DE" sz="2000" dirty="0"/>
              <a:t>ab 11.07.2021 Risikogebiet</a:t>
            </a:r>
          </a:p>
          <a:p>
            <a:pPr lvl="2"/>
            <a:endParaRPr lang="de-DE" sz="2000" dirty="0"/>
          </a:p>
        </p:txBody>
      </p:sp>
      <p:sp>
        <p:nvSpPr>
          <p:cNvPr id="3" name="Textfeld 2">
            <a:extLst>
              <a:ext uri="{FF2B5EF4-FFF2-40B4-BE49-F238E27FC236}">
                <a16:creationId xmlns:a16="http://schemas.microsoft.com/office/drawing/2014/main" id="{882BDC5F-FF84-4045-AD3E-8FA0E3792F18}"/>
              </a:ext>
            </a:extLst>
          </p:cNvPr>
          <p:cNvSpPr txBox="1"/>
          <p:nvPr/>
        </p:nvSpPr>
        <p:spPr>
          <a:xfrm>
            <a:off x="5705576" y="2870809"/>
            <a:ext cx="2179507" cy="338554"/>
          </a:xfrm>
          <a:prstGeom prst="rect">
            <a:avLst/>
          </a:prstGeom>
          <a:noFill/>
        </p:spPr>
        <p:txBody>
          <a:bodyPr wrap="none" rtlCol="0">
            <a:spAutoFit/>
          </a:bodyPr>
          <a:lstStyle/>
          <a:p>
            <a:r>
              <a:rPr lang="de-DE" sz="1600" b="1" dirty="0"/>
              <a:t>14T-Inzidenz nach Alter</a:t>
            </a:r>
          </a:p>
        </p:txBody>
      </p:sp>
      <p:sp>
        <p:nvSpPr>
          <p:cNvPr id="13" name="Textfeld 12">
            <a:extLst>
              <a:ext uri="{FF2B5EF4-FFF2-40B4-BE49-F238E27FC236}">
                <a16:creationId xmlns:a16="http://schemas.microsoft.com/office/drawing/2014/main" id="{A0789394-3666-4BF7-A9D3-A2416827EAF1}"/>
              </a:ext>
            </a:extLst>
          </p:cNvPr>
          <p:cNvSpPr txBox="1"/>
          <p:nvPr/>
        </p:nvSpPr>
        <p:spPr>
          <a:xfrm>
            <a:off x="5705576" y="921377"/>
            <a:ext cx="2488886" cy="338554"/>
          </a:xfrm>
          <a:prstGeom prst="rect">
            <a:avLst/>
          </a:prstGeom>
          <a:noFill/>
        </p:spPr>
        <p:txBody>
          <a:bodyPr wrap="none" rtlCol="0">
            <a:spAutoFit/>
          </a:bodyPr>
          <a:lstStyle/>
          <a:p>
            <a:r>
              <a:rPr lang="de-DE" sz="1600" b="1" dirty="0" err="1"/>
              <a:t>Epikurve</a:t>
            </a:r>
            <a:r>
              <a:rPr lang="de-DE" sz="1600" b="1" dirty="0"/>
              <a:t> mit 14 Tagestrend</a:t>
            </a:r>
          </a:p>
        </p:txBody>
      </p:sp>
      <p:sp>
        <p:nvSpPr>
          <p:cNvPr id="15" name="Textfeld 14">
            <a:extLst>
              <a:ext uri="{FF2B5EF4-FFF2-40B4-BE49-F238E27FC236}">
                <a16:creationId xmlns:a16="http://schemas.microsoft.com/office/drawing/2014/main" id="{3AFB41F4-2411-4606-B544-4CE4657B549D}"/>
              </a:ext>
            </a:extLst>
          </p:cNvPr>
          <p:cNvSpPr txBox="1"/>
          <p:nvPr/>
        </p:nvSpPr>
        <p:spPr>
          <a:xfrm>
            <a:off x="227505" y="988505"/>
            <a:ext cx="5291321" cy="1169551"/>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
            </a:pPr>
            <a:r>
              <a:rPr lang="de-DE" sz="1400" b="1" dirty="0"/>
              <a:t>7T-Inzidenz: 156,1/100.000 </a:t>
            </a:r>
            <a:r>
              <a:rPr lang="de-DE" sz="1400" b="1" dirty="0" err="1"/>
              <a:t>Ew</a:t>
            </a:r>
            <a:r>
              <a:rPr lang="de-DE" sz="1400" b="1" dirty="0"/>
              <a:t>. </a:t>
            </a:r>
            <a:r>
              <a:rPr lang="de-DE" sz="1400" b="1" dirty="0">
                <a:solidFill>
                  <a:prstClr val="black"/>
                </a:solidFill>
                <a:latin typeface="ScalaSansPro-Bold" pitchFamily="50" charset="0"/>
              </a:rPr>
              <a:t>(WHO 07.07.2021)</a:t>
            </a:r>
            <a:endParaRPr lang="de-DE" sz="1400" b="1" dirty="0"/>
          </a:p>
          <a:p>
            <a:pPr marL="742950" lvl="1" indent="-285750">
              <a:buFont typeface="Wingdings" panose="05000000000000000000" pitchFamily="2" charset="2"/>
              <a:buChar char="§"/>
            </a:pPr>
            <a:r>
              <a:rPr lang="de-DE" sz="1400" b="1" dirty="0">
                <a:solidFill>
                  <a:prstClr val="black"/>
                </a:solidFill>
              </a:rPr>
              <a:t>Fälle 7T: 73.890 (+124%)</a:t>
            </a:r>
          </a:p>
          <a:p>
            <a:pPr marL="742950" lvl="1" indent="-285750">
              <a:buFont typeface="Wingdings" panose="05000000000000000000" pitchFamily="2" charset="2"/>
              <a:buChar char="§"/>
            </a:pPr>
            <a:r>
              <a:rPr lang="de-DE" sz="1400" b="1" dirty="0">
                <a:solidFill>
                  <a:prstClr val="black"/>
                </a:solidFill>
              </a:rPr>
              <a:t>R </a:t>
            </a:r>
            <a:r>
              <a:rPr lang="de-DE" sz="1400" b="1" dirty="0" err="1">
                <a:solidFill>
                  <a:prstClr val="black"/>
                </a:solidFill>
              </a:rPr>
              <a:t>eff</a:t>
            </a:r>
            <a:r>
              <a:rPr lang="de-DE" sz="1400" b="1" dirty="0">
                <a:solidFill>
                  <a:prstClr val="black"/>
                </a:solidFill>
              </a:rPr>
              <a:t> 7T: 1,67</a:t>
            </a:r>
          </a:p>
          <a:p>
            <a:pPr marL="742950" lvl="1" indent="-285750">
              <a:buFont typeface="Wingdings" panose="05000000000000000000" pitchFamily="2" charset="2"/>
              <a:buChar char="§"/>
            </a:pPr>
            <a:r>
              <a:rPr lang="de-DE" sz="1400" b="1" dirty="0">
                <a:solidFill>
                  <a:prstClr val="black"/>
                </a:solidFill>
              </a:rPr>
              <a:t>Todesfälle 7T: 43 </a:t>
            </a:r>
          </a:p>
          <a:p>
            <a:pPr marL="285750" indent="-285750">
              <a:buFont typeface="Wingdings" panose="05000000000000000000" pitchFamily="2" charset="2"/>
              <a:buChar char="§"/>
            </a:pPr>
            <a:r>
              <a:rPr lang="de-DE" sz="1400" b="1" dirty="0">
                <a:solidFill>
                  <a:prstClr val="black"/>
                </a:solidFill>
                <a:latin typeface="ScalaSansPro-Bold" pitchFamily="50" charset="0"/>
              </a:rPr>
              <a:t>57,7% mind. 1 Impfdosis | 42,7% vollständig geimpft </a:t>
            </a:r>
          </a:p>
        </p:txBody>
      </p:sp>
    </p:spTree>
    <p:extLst>
      <p:ext uri="{BB962C8B-B14F-4D97-AF65-F5344CB8AC3E}">
        <p14:creationId xmlns:p14="http://schemas.microsoft.com/office/powerpoint/2010/main" val="402578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0A0CFE7-B5A9-4E01-BFCB-5ECD930EB988}"/>
              </a:ext>
            </a:extLst>
          </p:cNvPr>
          <p:cNvSpPr txBox="1"/>
          <p:nvPr/>
        </p:nvSpPr>
        <p:spPr>
          <a:xfrm>
            <a:off x="2843808" y="3044279"/>
            <a:ext cx="3456384" cy="769441"/>
          </a:xfrm>
          <a:prstGeom prst="rect">
            <a:avLst/>
          </a:prstGeom>
          <a:noFill/>
        </p:spPr>
        <p:txBody>
          <a:bodyPr wrap="square" rtlCol="0">
            <a:spAutoFit/>
          </a:bodyPr>
          <a:lstStyle/>
          <a:p>
            <a:pPr algn="ctr"/>
            <a:r>
              <a:rPr lang="de-DE" sz="4400" dirty="0">
                <a:solidFill>
                  <a:srgbClr val="0070C0"/>
                </a:solidFill>
              </a:rPr>
              <a:t>Back </a:t>
            </a:r>
            <a:r>
              <a:rPr lang="de-DE" sz="4400" dirty="0" err="1">
                <a:solidFill>
                  <a:srgbClr val="0070C0"/>
                </a:solidFill>
              </a:rPr>
              <a:t>up</a:t>
            </a:r>
            <a:endParaRPr lang="de-BE" sz="4400" dirty="0">
              <a:solidFill>
                <a:srgbClr val="0070C0"/>
              </a:solidFill>
            </a:endParaRPr>
          </a:p>
        </p:txBody>
      </p:sp>
    </p:spTree>
    <p:extLst>
      <p:ext uri="{BB962C8B-B14F-4D97-AF65-F5344CB8AC3E}">
        <p14:creationId xmlns:p14="http://schemas.microsoft.com/office/powerpoint/2010/main" val="87254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404664"/>
            <a:ext cx="8092592" cy="738664"/>
          </a:xfrm>
        </p:spPr>
        <p:txBody>
          <a:bodyPr/>
          <a:lstStyle/>
          <a:p>
            <a:r>
              <a:rPr lang="de-DE" sz="2400" dirty="0">
                <a:latin typeface="ScalaSansPro-Bold" pitchFamily="50" charset="0"/>
              </a:rPr>
              <a:t>COVID-19/ Spanien, </a:t>
            </a:r>
            <a:r>
              <a:rPr lang="de-DE" sz="2400" dirty="0"/>
              <a:t>Verbreitung von B.1.617.2 (Delta)</a:t>
            </a:r>
            <a:br>
              <a:rPr lang="de-DE" sz="2400" dirty="0"/>
            </a:br>
            <a:endParaRPr lang="en-GB" sz="2400" dirty="0">
              <a:latin typeface="ScalaSansPro-Bold" pitchFamily="50" charset="0"/>
            </a:endParaRPr>
          </a:p>
        </p:txBody>
      </p:sp>
      <p:cxnSp>
        <p:nvCxnSpPr>
          <p:cNvPr id="8" name="Gerade Verbindung 7"/>
          <p:cNvCxnSpPr/>
          <p:nvPr/>
        </p:nvCxnSpPr>
        <p:spPr>
          <a:xfrm>
            <a:off x="0" y="8367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539552" y="6231394"/>
            <a:ext cx="6974854" cy="646331"/>
          </a:xfrm>
          <a:prstGeom prst="rect">
            <a:avLst/>
          </a:prstGeom>
        </p:spPr>
        <p:txBody>
          <a:bodyPr wrap="square">
            <a:spAutoFit/>
          </a:bodyPr>
          <a:lstStyle/>
          <a:p>
            <a:r>
              <a:rPr lang="de-DE" sz="1200" dirty="0"/>
              <a:t>Quellen: WHO Datenstand 07.07.2021;</a:t>
            </a:r>
          </a:p>
          <a:p>
            <a:r>
              <a:rPr lang="de-DE" sz="1200" dirty="0">
                <a:hlinkClick r:id="rId3"/>
              </a:rPr>
              <a:t>https://ourworldindata.org/covid-vaccinations</a:t>
            </a:r>
            <a:r>
              <a:rPr lang="de-DE" sz="1200" dirty="0"/>
              <a:t> , Datenstand 06.07.2021;</a:t>
            </a:r>
          </a:p>
          <a:p>
            <a:r>
              <a:rPr lang="de-DE" sz="1200" dirty="0" err="1">
                <a:hlinkClick r:id="rId4"/>
              </a:rPr>
              <a:t>MoH</a:t>
            </a:r>
            <a:r>
              <a:rPr lang="de-DE" sz="1200" dirty="0"/>
              <a:t> Datenstand 07.07.2021</a:t>
            </a:r>
          </a:p>
        </p:txBody>
      </p:sp>
      <p:pic>
        <p:nvPicPr>
          <p:cNvPr id="11" name="Grafik 10">
            <a:extLst>
              <a:ext uri="{FF2B5EF4-FFF2-40B4-BE49-F238E27FC236}">
                <a16:creationId xmlns:a16="http://schemas.microsoft.com/office/drawing/2014/main" id="{6ADC8C70-A85A-4C7F-97FC-BA786078390B}"/>
              </a:ext>
            </a:extLst>
          </p:cNvPr>
          <p:cNvPicPr/>
          <p:nvPr/>
        </p:nvPicPr>
        <p:blipFill>
          <a:blip r:embed="rId5"/>
          <a:stretch>
            <a:fillRect/>
          </a:stretch>
        </p:blipFill>
        <p:spPr>
          <a:xfrm>
            <a:off x="899630" y="2442490"/>
            <a:ext cx="7650162" cy="2489742"/>
          </a:xfrm>
          <a:prstGeom prst="rect">
            <a:avLst/>
          </a:prstGeom>
        </p:spPr>
      </p:pic>
    </p:spTree>
    <p:extLst>
      <p:ext uri="{BB962C8B-B14F-4D97-AF65-F5344CB8AC3E}">
        <p14:creationId xmlns:p14="http://schemas.microsoft.com/office/powerpoint/2010/main" val="25456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36133" y="74216"/>
            <a:ext cx="8092592" cy="369332"/>
          </a:xfrm>
        </p:spPr>
        <p:txBody>
          <a:bodyPr/>
          <a:lstStyle/>
          <a:p>
            <a:r>
              <a:rPr lang="de-DE" sz="2400" dirty="0">
                <a:latin typeface="Scala Sans OT" panose="020B0504030101020104" pitchFamily="34" charset="0"/>
              </a:rPr>
              <a:t>SARS-CoV-2-Varianten weltweit</a:t>
            </a:r>
          </a:p>
        </p:txBody>
      </p:sp>
      <p:cxnSp>
        <p:nvCxnSpPr>
          <p:cNvPr id="8" name="Gerade Verbindung 7"/>
          <p:cNvCxnSpPr/>
          <p:nvPr/>
        </p:nvCxnSpPr>
        <p:spPr>
          <a:xfrm>
            <a:off x="0" y="472186"/>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4743D720-5F43-4AF8-BC1C-5F6721973725}"/>
              </a:ext>
            </a:extLst>
          </p:cNvPr>
          <p:cNvSpPr txBox="1"/>
          <p:nvPr/>
        </p:nvSpPr>
        <p:spPr>
          <a:xfrm>
            <a:off x="2555776" y="6476007"/>
            <a:ext cx="4860032" cy="307777"/>
          </a:xfrm>
          <a:prstGeom prst="rect">
            <a:avLst/>
          </a:prstGeom>
          <a:noFill/>
        </p:spPr>
        <p:txBody>
          <a:bodyPr wrap="square" rtlCol="0">
            <a:spAutoFit/>
          </a:bodyPr>
          <a:lstStyle/>
          <a:p>
            <a:pPr algn="r"/>
            <a:r>
              <a:rPr lang="de-DE" sz="1400" i="1" dirty="0">
                <a:solidFill>
                  <a:prstClr val="black"/>
                </a:solidFill>
              </a:rPr>
              <a:t>Quelle: WHO </a:t>
            </a:r>
            <a:r>
              <a:rPr lang="de-DE" sz="1400" i="1" dirty="0" err="1">
                <a:solidFill>
                  <a:prstClr val="black"/>
                </a:solidFill>
              </a:rPr>
              <a:t>Sitrep</a:t>
            </a:r>
            <a:r>
              <a:rPr lang="de-DE" sz="1400" i="1" dirty="0">
                <a:solidFill>
                  <a:prstClr val="black"/>
                </a:solidFill>
              </a:rPr>
              <a:t> vom 06.07.2021</a:t>
            </a:r>
          </a:p>
        </p:txBody>
      </p:sp>
      <p:sp>
        <p:nvSpPr>
          <p:cNvPr id="6" name="Textfeld 5">
            <a:extLst>
              <a:ext uri="{FF2B5EF4-FFF2-40B4-BE49-F238E27FC236}">
                <a16:creationId xmlns:a16="http://schemas.microsoft.com/office/drawing/2014/main" id="{7A429D98-D292-4592-B6D3-6A5CE77F1034}"/>
              </a:ext>
            </a:extLst>
          </p:cNvPr>
          <p:cNvSpPr txBox="1"/>
          <p:nvPr/>
        </p:nvSpPr>
        <p:spPr>
          <a:xfrm>
            <a:off x="477652" y="5923282"/>
            <a:ext cx="8198804" cy="369332"/>
          </a:xfrm>
          <a:prstGeom prst="rect">
            <a:avLst/>
          </a:prstGeom>
          <a:noFill/>
        </p:spPr>
        <p:txBody>
          <a:bodyPr wrap="square" rtlCol="0">
            <a:spAutoFit/>
          </a:bodyPr>
          <a:lstStyle/>
          <a:p>
            <a:r>
              <a:rPr lang="de-DE" b="1" dirty="0"/>
              <a:t>Virusvarianten-Risikogebiete (</a:t>
            </a:r>
            <a:r>
              <a:rPr lang="de-DE" b="1" dirty="0">
                <a:solidFill>
                  <a:srgbClr val="0070C0"/>
                </a:solidFill>
              </a:rPr>
              <a:t>Delta</a:t>
            </a:r>
            <a:r>
              <a:rPr lang="de-DE" b="1" dirty="0"/>
              <a:t>) wurden herunter gestuft (Hochinzidenzgebiete)</a:t>
            </a:r>
            <a:endParaRPr lang="de-DE" strike="sngStrike" dirty="0">
              <a:solidFill>
                <a:srgbClr val="0070C0"/>
              </a:solidFill>
            </a:endParaRPr>
          </a:p>
        </p:txBody>
      </p:sp>
      <p:pic>
        <p:nvPicPr>
          <p:cNvPr id="3" name="Grafik 2">
            <a:extLst>
              <a:ext uri="{FF2B5EF4-FFF2-40B4-BE49-F238E27FC236}">
                <a16:creationId xmlns:a16="http://schemas.microsoft.com/office/drawing/2014/main" id="{542974BC-E56D-4312-A90A-B71CDC043019}"/>
              </a:ext>
            </a:extLst>
          </p:cNvPr>
          <p:cNvPicPr>
            <a:picLocks noChangeAspect="1"/>
          </p:cNvPicPr>
          <p:nvPr/>
        </p:nvPicPr>
        <p:blipFill>
          <a:blip r:embed="rId3"/>
          <a:stretch>
            <a:fillRect/>
          </a:stretch>
        </p:blipFill>
        <p:spPr>
          <a:xfrm>
            <a:off x="235051" y="940923"/>
            <a:ext cx="8673898" cy="4720326"/>
          </a:xfrm>
          <a:prstGeom prst="rect">
            <a:avLst/>
          </a:prstGeom>
        </p:spPr>
      </p:pic>
    </p:spTree>
    <p:extLst>
      <p:ext uri="{BB962C8B-B14F-4D97-AF65-F5344CB8AC3E}">
        <p14:creationId xmlns:p14="http://schemas.microsoft.com/office/powerpoint/2010/main" val="2602433258"/>
      </p:ext>
    </p:extLst>
  </p:cSld>
  <p:clrMapOvr>
    <a:masterClrMapping/>
  </p:clrMapOvr>
</p:sld>
</file>

<file path=ppt/theme/theme1.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Bildschirmpräsentation (4:3)</PresentationFormat>
  <Paragraphs>191</Paragraphs>
  <Slides>8</Slides>
  <Notes>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Calibri</vt:lpstr>
      <vt:lpstr>ＭＳ 明朝</vt:lpstr>
      <vt:lpstr>Scala Sans OT</vt:lpstr>
      <vt:lpstr>ScalaSansPro-Bold</vt:lpstr>
      <vt:lpstr>Wingdings</vt:lpstr>
      <vt:lpstr>Office-Design</vt:lpstr>
      <vt:lpstr>Top 10 Länder nach Anzahl neuer COVID-19-Fälle</vt:lpstr>
      <vt:lpstr>7-Tages-Inzidenz pro 100.000 Einwohner weltweit</vt:lpstr>
      <vt:lpstr>Fall- und Todeszahlen weltweit, WHO SitRep</vt:lpstr>
      <vt:lpstr>UEFA EURO 2020 assoziierte COVID-19 Fälle</vt:lpstr>
      <vt:lpstr>COVID-19/ Spanien</vt:lpstr>
      <vt:lpstr>PowerPoint-Präsentation</vt:lpstr>
      <vt:lpstr>COVID-19/ Spanien, Verbreitung von B.1.617.2 (Delta) </vt:lpstr>
      <vt:lpstr>SARS-CoV-2-Varianten weltweit</vt:lpstr>
    </vt:vector>
  </TitlesOfParts>
  <Company>Robert Koch-Institut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Schweiz</dc:title>
  <dc:creator>Karo, Basel</dc:creator>
  <cp:lastModifiedBy>Rohde, Anna</cp:lastModifiedBy>
  <cp:revision>1503</cp:revision>
  <cp:lastPrinted>2020-09-29T15:21:52Z</cp:lastPrinted>
  <dcterms:created xsi:type="dcterms:W3CDTF">2020-03-24T07:57:46Z</dcterms:created>
  <dcterms:modified xsi:type="dcterms:W3CDTF">2021-07-09T08:52:10Z</dcterms:modified>
</cp:coreProperties>
</file>