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1" r:id="rId2"/>
    <p:sldId id="283" r:id="rId3"/>
    <p:sldId id="301" r:id="rId4"/>
    <p:sldId id="322" r:id="rId5"/>
    <p:sldId id="308" r:id="rId6"/>
    <p:sldId id="32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SARS-CoV-2 Ausbrüche in Alten- und Pflegeheimen nach Datum der ersten Meldung eines Falles je Ausbruch bis KW 27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Epivurve_care_TOP!$D$2:$D$73</c:f>
              <c:numCache>
                <c:formatCode>General</c:formatCode>
                <c:ptCount val="72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193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12</c:v>
                </c:pt>
                <c:pt idx="30">
                  <c:v>19</c:v>
                </c:pt>
                <c:pt idx="31">
                  <c:v>17</c:v>
                </c:pt>
                <c:pt idx="32">
                  <c:v>38</c:v>
                </c:pt>
                <c:pt idx="33">
                  <c:v>90</c:v>
                </c:pt>
                <c:pt idx="34">
                  <c:v>159</c:v>
                </c:pt>
                <c:pt idx="35">
                  <c:v>184</c:v>
                </c:pt>
                <c:pt idx="36">
                  <c:v>227</c:v>
                </c:pt>
                <c:pt idx="37">
                  <c:v>252</c:v>
                </c:pt>
                <c:pt idx="38">
                  <c:v>289</c:v>
                </c:pt>
                <c:pt idx="39">
                  <c:v>273</c:v>
                </c:pt>
                <c:pt idx="40">
                  <c:v>297</c:v>
                </c:pt>
                <c:pt idx="41">
                  <c:v>363</c:v>
                </c:pt>
                <c:pt idx="42">
                  <c:v>390</c:v>
                </c:pt>
                <c:pt idx="43">
                  <c:v>328</c:v>
                </c:pt>
                <c:pt idx="44">
                  <c:v>319</c:v>
                </c:pt>
                <c:pt idx="45">
                  <c:v>291</c:v>
                </c:pt>
                <c:pt idx="46">
                  <c:v>241</c:v>
                </c:pt>
                <c:pt idx="47">
                  <c:v>179</c:v>
                </c:pt>
                <c:pt idx="48">
                  <c:v>143</c:v>
                </c:pt>
                <c:pt idx="49">
                  <c:v>103</c:v>
                </c:pt>
                <c:pt idx="50">
                  <c:v>57</c:v>
                </c:pt>
                <c:pt idx="51">
                  <c:v>83</c:v>
                </c:pt>
                <c:pt idx="52">
                  <c:v>49</c:v>
                </c:pt>
                <c:pt idx="53">
                  <c:v>48</c:v>
                </c:pt>
                <c:pt idx="54">
                  <c:v>59</c:v>
                </c:pt>
                <c:pt idx="55">
                  <c:v>63</c:v>
                </c:pt>
                <c:pt idx="56">
                  <c:v>70</c:v>
                </c:pt>
                <c:pt idx="57">
                  <c:v>60</c:v>
                </c:pt>
                <c:pt idx="58">
                  <c:v>45</c:v>
                </c:pt>
                <c:pt idx="59">
                  <c:v>56</c:v>
                </c:pt>
                <c:pt idx="60">
                  <c:v>51</c:v>
                </c:pt>
                <c:pt idx="61">
                  <c:v>33</c:v>
                </c:pt>
                <c:pt idx="62">
                  <c:v>40</c:v>
                </c:pt>
                <c:pt idx="63">
                  <c:v>23</c:v>
                </c:pt>
                <c:pt idx="64">
                  <c:v>10</c:v>
                </c:pt>
                <c:pt idx="65">
                  <c:v>4</c:v>
                </c:pt>
                <c:pt idx="66">
                  <c:v>7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7-4733-A564-12071E7E67C7}"/>
            </c:ext>
          </c:extLst>
        </c:ser>
        <c:ser>
          <c:idx val="1"/>
          <c:order val="1"/>
          <c:tx>
            <c:strRef>
              <c:f>Epivurve_care_TOP!$I$1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3</c:v>
                </c:pt>
                <c:pt idx="55">
                  <c:v>2</c:v>
                </c:pt>
                <c:pt idx="56">
                  <c:v>2</c:v>
                </c:pt>
                <c:pt idx="57">
                  <c:v>1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7-4733-A564-12071E7E67C7}"/>
            </c:ext>
          </c:extLst>
        </c:ser>
        <c:ser>
          <c:idx val="2"/>
          <c:order val="2"/>
          <c:tx>
            <c:strRef>
              <c:f>Epivurve_care_TOP!$J$1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47-4733-A564-12071E7E67C7}"/>
            </c:ext>
          </c:extLst>
        </c:ser>
        <c:ser>
          <c:idx val="4"/>
          <c:order val="3"/>
          <c:tx>
            <c:strRef>
              <c:f>Epivurve_care_TOP!$K$1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2</c:v>
                </c:pt>
                <c:pt idx="49">
                  <c:v>3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47-4733-A564-12071E7E67C7}"/>
            </c:ext>
          </c:extLst>
        </c:ser>
        <c:ser>
          <c:idx val="3"/>
          <c:order val="4"/>
          <c:tx>
            <c:strRef>
              <c:f>Epivurve_care_TOP!$L$1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2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2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47-4733-A564-12071E7E6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27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548099027759346E-2"/>
          <c:y val="0.35702832602024581"/>
          <c:w val="0.89011174444793273"/>
          <c:h val="0.44151460857263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Epicurve_noso_TOP!$D$2:$D$73</c:f>
              <c:numCache>
                <c:formatCode>General</c:formatCode>
                <c:ptCount val="72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64</c:v>
                </c:pt>
                <c:pt idx="4">
                  <c:v>127</c:v>
                </c:pt>
                <c:pt idx="5">
                  <c:v>148</c:v>
                </c:pt>
                <c:pt idx="6">
                  <c:v>102</c:v>
                </c:pt>
                <c:pt idx="7">
                  <c:v>48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23</c:v>
                </c:pt>
                <c:pt idx="31">
                  <c:v>34</c:v>
                </c:pt>
                <c:pt idx="32">
                  <c:v>54</c:v>
                </c:pt>
                <c:pt idx="33">
                  <c:v>80</c:v>
                </c:pt>
                <c:pt idx="34">
                  <c:v>125</c:v>
                </c:pt>
                <c:pt idx="35">
                  <c:v>144</c:v>
                </c:pt>
                <c:pt idx="36">
                  <c:v>146</c:v>
                </c:pt>
                <c:pt idx="37">
                  <c:v>132</c:v>
                </c:pt>
                <c:pt idx="38">
                  <c:v>185</c:v>
                </c:pt>
                <c:pt idx="39">
                  <c:v>140</c:v>
                </c:pt>
                <c:pt idx="40">
                  <c:v>216</c:v>
                </c:pt>
                <c:pt idx="41">
                  <c:v>224</c:v>
                </c:pt>
                <c:pt idx="42">
                  <c:v>250</c:v>
                </c:pt>
                <c:pt idx="43">
                  <c:v>170</c:v>
                </c:pt>
                <c:pt idx="44">
                  <c:v>156</c:v>
                </c:pt>
                <c:pt idx="45">
                  <c:v>195</c:v>
                </c:pt>
                <c:pt idx="46">
                  <c:v>202</c:v>
                </c:pt>
                <c:pt idx="47">
                  <c:v>205</c:v>
                </c:pt>
                <c:pt idx="48">
                  <c:v>167</c:v>
                </c:pt>
                <c:pt idx="49">
                  <c:v>160</c:v>
                </c:pt>
                <c:pt idx="50">
                  <c:v>143</c:v>
                </c:pt>
                <c:pt idx="51">
                  <c:v>143</c:v>
                </c:pt>
                <c:pt idx="52">
                  <c:v>124</c:v>
                </c:pt>
                <c:pt idx="53">
                  <c:v>102</c:v>
                </c:pt>
                <c:pt idx="54">
                  <c:v>89</c:v>
                </c:pt>
                <c:pt idx="55">
                  <c:v>104</c:v>
                </c:pt>
                <c:pt idx="56">
                  <c:v>112</c:v>
                </c:pt>
                <c:pt idx="57">
                  <c:v>87</c:v>
                </c:pt>
                <c:pt idx="58">
                  <c:v>80</c:v>
                </c:pt>
                <c:pt idx="59">
                  <c:v>86</c:v>
                </c:pt>
                <c:pt idx="60">
                  <c:v>99</c:v>
                </c:pt>
                <c:pt idx="61">
                  <c:v>90</c:v>
                </c:pt>
                <c:pt idx="62">
                  <c:v>59</c:v>
                </c:pt>
                <c:pt idx="63">
                  <c:v>31</c:v>
                </c:pt>
                <c:pt idx="64">
                  <c:v>12</c:v>
                </c:pt>
                <c:pt idx="65">
                  <c:v>14</c:v>
                </c:pt>
                <c:pt idx="66">
                  <c:v>8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5-45A8-85EA-A9A4BDD369FB}"/>
            </c:ext>
          </c:extLst>
        </c:ser>
        <c:ser>
          <c:idx val="2"/>
          <c:order val="1"/>
          <c:tx>
            <c:strRef>
              <c:f>Epicurve_noso_TOP!$I$1</c:f>
              <c:strCache>
                <c:ptCount val="1"/>
                <c:pt idx="0">
                  <c:v>Neu übermittelt in KW 24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Epicurve_noso_TOP!$I$2:$I$70</c:f>
              <c:numCache>
                <c:formatCode>General</c:formatCode>
                <c:ptCount val="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3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0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5-45A8-85EA-A9A4BDD369FB}"/>
            </c:ext>
          </c:extLst>
        </c:ser>
        <c:ser>
          <c:idx val="1"/>
          <c:order val="2"/>
          <c:tx>
            <c:strRef>
              <c:f>Epicurve_noso_TOP!$J$1</c:f>
              <c:strCache>
                <c:ptCount val="1"/>
                <c:pt idx="0">
                  <c:v>Neu übermittelt in KW 25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2</c:v>
                </c:pt>
                <c:pt idx="56">
                  <c:v>0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0</c:v>
                </c:pt>
                <c:pt idx="63">
                  <c:v>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5-45A8-85EA-A9A4BDD369FB}"/>
            </c:ext>
          </c:extLst>
        </c:ser>
        <c:ser>
          <c:idx val="4"/>
          <c:order val="3"/>
          <c:tx>
            <c:strRef>
              <c:f>Epicurve_noso_TOP!$K$1</c:f>
              <c:strCache>
                <c:ptCount val="1"/>
                <c:pt idx="0">
                  <c:v>Neu übermittelt in KW 26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Epicurve_noso_TOP!$K$2:$K$72</c:f>
              <c:numCache>
                <c:formatCode>General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3</c:v>
                </c:pt>
                <c:pt idx="7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5-45A8-85EA-A9A4BDD369FB}"/>
            </c:ext>
          </c:extLst>
        </c:ser>
        <c:ser>
          <c:idx val="3"/>
          <c:order val="4"/>
          <c:tx>
            <c:strRef>
              <c:f>Epicurve_noso_TOP!$L$1</c:f>
              <c:strCache>
                <c:ptCount val="1"/>
                <c:pt idx="0">
                  <c:v>Neu übermittelt in KW 27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Epicurve_noso_TOP!$A$2:$B$73</c:f>
              <c:multiLvlStrCache>
                <c:ptCount val="72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Epicurve_noso_TOP!$L$2:$L$73</c:f>
              <c:numCache>
                <c:formatCode>General</c:formatCode>
                <c:ptCount val="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</c:v>
                </c:pt>
                <c:pt idx="58">
                  <c:v>0</c:v>
                </c:pt>
                <c:pt idx="59">
                  <c:v>3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3</c:v>
                </c:pt>
                <c:pt idx="7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5-45A8-85EA-A9A4BDD36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F4A3F4-1213-453C-A7D8-CA9FA08C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751611C4-1592-4996-B4C1-9FBDC7D2076A}"/>
              </a:ext>
            </a:extLst>
          </p:cNvPr>
          <p:cNvSpPr>
            <a:spLocks noGrp="1"/>
          </p:cNvSpPr>
          <p:nvPr/>
        </p:nvSpPr>
        <p:spPr>
          <a:xfrm>
            <a:off x="107504" y="404664"/>
            <a:ext cx="525658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13.7.21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D0F866-58D1-4AEC-BA74-5E8EA03B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72486"/>
            <a:ext cx="3563888" cy="20964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5FE964-B718-46B1-BF3B-F3020D0F4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981" y="2368773"/>
            <a:ext cx="7309277" cy="45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13.7.21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9F00B2-4D24-4390-9660-1A09CA8E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5024"/>
            <a:ext cx="5337618" cy="331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2322B9-9E61-4666-869A-9B44DDF1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3" y="-27384"/>
            <a:ext cx="5760640" cy="36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13.7.2021 </a:t>
            </a:r>
            <a:br>
              <a:rPr lang="fr-FR" b="0" dirty="0"/>
            </a:br>
            <a:r>
              <a:rPr lang="de-DE" dirty="0"/>
              <a:t>Anzahl der Testungen pro 100.000 Einwohner nach Altersgruppe und Monat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Monat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</a:t>
            </a:r>
            <a:r>
              <a:rPr lang="de-DE"/>
              <a:t>und Monat 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7D4024-9711-47EA-AB5C-4DC8B25DE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4572000" cy="28731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920C29-2D71-4C6D-A74E-C9F277BC5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00" y="-27384"/>
            <a:ext cx="4803200" cy="29919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A1C768-C481-4569-B6B7-2698B0964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326" y="3893435"/>
            <a:ext cx="4826674" cy="29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0DC5641-9C3A-4EE3-8C37-33D3807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B75E00-104B-4E98-B714-810ED0E3481B}"/>
              </a:ext>
            </a:extLst>
          </p:cNvPr>
          <p:cNvSpPr/>
          <p:nvPr/>
        </p:nvSpPr>
        <p:spPr>
          <a:xfrm>
            <a:off x="0" y="44624"/>
            <a:ext cx="7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B.1.617</a:t>
            </a:r>
          </a:p>
          <a:p>
            <a:r>
              <a:rPr lang="de-DE" dirty="0"/>
              <a:t>In den folgenden Darstellungen nutzen wir die Daten der </a:t>
            </a:r>
            <a:br>
              <a:rPr lang="de-DE" dirty="0"/>
            </a:br>
            <a:r>
              <a:rPr lang="de-DE" dirty="0"/>
              <a:t>Unterstichprobe der Labore, die mindestens einen positiven B.1.617 Nachweis in irgendeiner KW in 2021 übermittelt haben. (80 Variante Delta)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4AAD40-F53D-41E2-896F-F767BE37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6840760" cy="43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430754"/>
              </p:ext>
            </p:extLst>
          </p:nvPr>
        </p:nvGraphicFramePr>
        <p:xfrm>
          <a:off x="0" y="423540"/>
          <a:ext cx="4600613" cy="643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100146"/>
              </p:ext>
            </p:extLst>
          </p:nvPr>
        </p:nvGraphicFramePr>
        <p:xfrm>
          <a:off x="4427983" y="409970"/>
          <a:ext cx="4800149" cy="644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B79442D-F481-410F-9554-AA2F8D37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E3EAF6-C3D5-4C90-911F-E41FF04049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5"/>
          </a:xfrm>
        </p:spPr>
        <p:txBody>
          <a:bodyPr/>
          <a:lstStyle/>
          <a:p>
            <a:r>
              <a:rPr lang="de-DE" dirty="0"/>
              <a:t>Überarbeitung Flyer</a:t>
            </a:r>
          </a:p>
          <a:p>
            <a:r>
              <a:rPr lang="de-DE" dirty="0"/>
              <a:t>Breite Kommunikation BZGA und P1 von Papier </a:t>
            </a:r>
            <a:r>
              <a:rPr lang="de-DE"/>
              <a:t>und Flyer</a:t>
            </a:r>
            <a:endParaRPr lang="de-DE" dirty="0"/>
          </a:p>
          <a:p>
            <a:r>
              <a:rPr lang="de-DE" dirty="0"/>
              <a:t>IfSG §23a (Personenbezogene Daten über den Impf- und </a:t>
            </a:r>
            <a:r>
              <a:rPr lang="de-DE" dirty="0" err="1"/>
              <a:t>Serostatus</a:t>
            </a:r>
            <a:r>
              <a:rPr lang="de-DE" dirty="0"/>
              <a:t> von Beschäftigten) auch Altenheime</a:t>
            </a:r>
          </a:p>
          <a:p>
            <a:r>
              <a:rPr lang="de-DE" dirty="0"/>
              <a:t>Erfassung vom Impfstatus von </a:t>
            </a:r>
            <a:r>
              <a:rPr lang="de-DE" dirty="0" err="1"/>
              <a:t>Bewohner:innen</a:t>
            </a:r>
            <a:r>
              <a:rPr lang="de-DE" dirty="0"/>
              <a:t> (</a:t>
            </a:r>
            <a:r>
              <a:rPr lang="de-DE" dirty="0" err="1"/>
              <a:t>evtl</a:t>
            </a:r>
            <a:r>
              <a:rPr lang="de-DE" dirty="0"/>
              <a:t> auch Personal)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monatlicher Fragebogen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22CCD27-446F-4898-8192-EF66EEC0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Altenheime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52294A-5DF9-48B3-B98D-A255577D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664977"/>
            <a:ext cx="2098539" cy="30564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3B9339-2321-47CB-A0CF-F3EA655D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9" y="4189486"/>
            <a:ext cx="2930250" cy="23358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87BA2C-0A76-4909-B939-52A749668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07" y="4340514"/>
            <a:ext cx="3015233" cy="2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Bildschirmpräsentation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PowerPoint-Präsentation</vt:lpstr>
      <vt:lpstr>Anzahl der Testungen und Positivenanteile pro Woche – Datenstand 13.7.21</vt:lpstr>
      <vt:lpstr>Datenstand 13.7.2021  Anzahl der Testungen pro 100.000 Einwohner nach Altersgruppe und Monat </vt:lpstr>
      <vt:lpstr>PowerPoint-Präsentation</vt:lpstr>
      <vt:lpstr>Ausbrüche</vt:lpstr>
      <vt:lpstr>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326</cp:revision>
  <dcterms:created xsi:type="dcterms:W3CDTF">2020-01-21T10:42:53Z</dcterms:created>
  <dcterms:modified xsi:type="dcterms:W3CDTF">2021-07-14T08:55:03Z</dcterms:modified>
</cp:coreProperties>
</file>