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727" r:id="rId3"/>
    <p:sldId id="728" r:id="rId4"/>
    <p:sldId id="264" r:id="rId5"/>
    <p:sldId id="733" r:id="rId6"/>
    <p:sldId id="734" r:id="rId7"/>
    <p:sldId id="743" r:id="rId8"/>
    <p:sldId id="742" r:id="rId9"/>
    <p:sldId id="740" r:id="rId10"/>
    <p:sldId id="738" r:id="rId11"/>
    <p:sldId id="731" r:id="rId12"/>
    <p:sldId id="735" r:id="rId13"/>
    <p:sldId id="732" r:id="rId14"/>
    <p:sldId id="729" r:id="rId15"/>
    <p:sldId id="736" r:id="rId16"/>
    <p:sldId id="737" r:id="rId17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93737" autoAdjust="0"/>
  </p:normalViewPr>
  <p:slideViewPr>
    <p:cSldViewPr snapToGrid="0" snapToObjects="1">
      <p:cViewPr varScale="1">
        <p:scale>
          <a:sx n="110" d="100"/>
          <a:sy n="110" d="100"/>
        </p:scale>
        <p:origin x="678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14.07.2021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14.07.2021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file://rki.local/daten/Wissdaten/RKI_nCoV-Lage/3.Kommunikation/3.7.Lageberichte/2021-06-25/Karten/A-ImportLaender.png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7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statis.de/DE/Themen/Querschnitt/Corona/Gesellschaft/bevoelkerung-sterbefaelle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14. Juli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1E2EDE-02CE-4458-9EA5-871917A9D6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4BF981-8486-4D2D-9E4C-1BDAF14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971CBB-DA59-427D-9C1F-466C5267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2E2938-429D-4EB5-9F59-8C630558F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COVID-19-Patient*innen aktuell in intensivmedizinischer Behandlung (Stand 13.04.2021)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B58EE2-152F-427D-8CE1-C36C60938B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6676" y="1701059"/>
            <a:ext cx="5939790" cy="29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3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68AAF6-F8B4-4DFA-97FB-19459850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785DF0-B312-48E4-91DC-9AFB1159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793" y="1088678"/>
            <a:ext cx="5230414" cy="369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94313-536B-43D9-A794-989E8441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210993"/>
            <a:ext cx="7983646" cy="714291"/>
          </a:xfrm>
        </p:spPr>
        <p:txBody>
          <a:bodyPr/>
          <a:lstStyle/>
          <a:p>
            <a:r>
              <a:rPr lang="de-DE" dirty="0"/>
              <a:t>Indikatorbericht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A4FBA2-2FB5-48B3-BBEA-99C8BC60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101"/>
          <a:stretch/>
        </p:blipFill>
        <p:spPr>
          <a:xfrm>
            <a:off x="836689" y="892538"/>
            <a:ext cx="6592537" cy="13229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08A9920-DAF7-4E73-9E97-1DA4CF177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89" y="1029656"/>
            <a:ext cx="3361931" cy="10594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8E94CF-F4A0-4E9C-BA9A-3E38E0451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144" y="1005161"/>
            <a:ext cx="3229082" cy="10590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0A1995-C751-48A0-94CF-67BE01C7C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092"/>
          <a:stretch/>
        </p:blipFill>
        <p:spPr>
          <a:xfrm>
            <a:off x="836689" y="2082022"/>
            <a:ext cx="3363455" cy="12409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4F0078-D3C4-4CAE-AA11-68BBD8FAD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145" y="2101126"/>
            <a:ext cx="3229081" cy="11925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1A2624-807F-4CD6-A062-869C3FB1B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45" y="3533443"/>
            <a:ext cx="3318611" cy="10207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8EC0C0B-6CCC-408F-9D4B-EF35C93EF2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4349" y="3556114"/>
            <a:ext cx="3253093" cy="10376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21D5418-E420-4635-9664-CA5B8A4BF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92" b="26259"/>
          <a:stretch/>
        </p:blipFill>
        <p:spPr>
          <a:xfrm>
            <a:off x="836688" y="3334880"/>
            <a:ext cx="6592537" cy="2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61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4A7A07-EFA3-415F-A833-F35BB8D9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16" y="4551700"/>
            <a:ext cx="1578150" cy="223846"/>
          </a:xfrm>
        </p:spPr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66B7F7-C025-4BB7-A8E8-D443336D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9C1BC02-4B00-49A4-B7ED-6364DC8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Indikatorbericht für die Bundesländer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388CA-1EEE-4F6F-ACE7-662D28A07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889" y="1146274"/>
            <a:ext cx="4686300" cy="20363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28189E-0C02-4A44-B7E9-5D0B49AB4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0" r="1131" b="1"/>
          <a:stretch/>
        </p:blipFill>
        <p:spPr>
          <a:xfrm>
            <a:off x="1453889" y="3154075"/>
            <a:ext cx="4648383" cy="12893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96FC4B-C459-4A0E-B86C-B974CB05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" b="1098"/>
          <a:stretch/>
        </p:blipFill>
        <p:spPr>
          <a:xfrm>
            <a:off x="6112748" y="3147929"/>
            <a:ext cx="753192" cy="12752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A4BD63-3590-4BB5-9876-A87AEA4C2B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12" b="15588"/>
          <a:stretch/>
        </p:blipFill>
        <p:spPr>
          <a:xfrm>
            <a:off x="6122095" y="1387420"/>
            <a:ext cx="753371" cy="17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Sterbefallzahlen Deutschland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E8C917-C327-42BA-BFE8-4C526FBFB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76" y="940267"/>
            <a:ext cx="7923847" cy="357466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1A16B66-D183-4C6E-85F4-4527E3F335FC}"/>
              </a:ext>
            </a:extLst>
          </p:cNvPr>
          <p:cNvSpPr/>
          <p:nvPr/>
        </p:nvSpPr>
        <p:spPr>
          <a:xfrm>
            <a:off x="1332554" y="4527864"/>
            <a:ext cx="72466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u="sng" dirty="0">
                <a:solidFill>
                  <a:srgbClr val="0000FF"/>
                </a:solidFill>
                <a:latin typeface="Calibri" panose="020F0502020204030204" pitchFamily="34" charset="0"/>
                <a:ea typeface="Scala Sans OT" panose="020B0504030101020104" pitchFamily="34" charset="0"/>
                <a:cs typeface="Arial" panose="020B0604020202020204" pitchFamily="34" charset="0"/>
                <a:hlinkClick r:id="rId4"/>
              </a:rPr>
              <a:t>https://www.destatis.de/DE/Themen/Querschnitt/Corona/Gesellschaft/bevoelkerung-sterbefaelle.html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35860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B28E40-C502-4644-A6E9-5C055781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3DC9E-9EB5-42AA-92A9-D814E76A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9424E2-DEDA-43F6-ADE1-5ADCFB58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Exposition im Ausland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BB596E-F7FA-4A79-8CC8-BE5B0600E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55" y="1278621"/>
            <a:ext cx="5580346" cy="33541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833F583-9D39-4DA5-924D-3536EC27189A}"/>
              </a:ext>
            </a:extLst>
          </p:cNvPr>
          <p:cNvSpPr txBox="1"/>
          <p:nvPr/>
        </p:nvSpPr>
        <p:spPr>
          <a:xfrm>
            <a:off x="6529454" y="3604849"/>
            <a:ext cx="2141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Fälle ohne Angaben zum Expositionsort sind Vergleichbar mit Fällen mit Exposition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47227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r>
              <a:rPr lang="de-DE">
                <a:latin typeface="Calibri"/>
              </a:rPr>
              <a:t>14.07.2021</a:t>
            </a:r>
            <a:endParaRPr lang="de-DE" dirty="0">
              <a:latin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94313-536B-43D9-A794-989E8441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162A217B-ED1C-D84B-8478-63C77FA79618}" type="slidenum">
              <a:rPr lang="de-DE">
                <a:latin typeface="Calibri"/>
              </a:rPr>
              <a:pPr defTabSz="457189"/>
              <a:t>16</a:t>
            </a:fld>
            <a:endParaRPr lang="de-DE">
              <a:latin typeface="Calibri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92" y="173420"/>
            <a:ext cx="7950319" cy="714291"/>
          </a:xfrm>
        </p:spPr>
        <p:txBody>
          <a:bodyPr/>
          <a:lstStyle/>
          <a:p>
            <a:r>
              <a:rPr lang="de-DE" dirty="0"/>
              <a:t>Expositionsländer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FFA52BD-9620-46E2-832D-2118AAB3E1F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10641" y="1042035"/>
          <a:ext cx="5164900" cy="3231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25">
                  <a:extLst>
                    <a:ext uri="{9D8B030D-6E8A-4147-A177-3AD203B41FA5}">
                      <a16:colId xmlns:a16="http://schemas.microsoft.com/office/drawing/2014/main" val="300014729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03358745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89356196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959443007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30906723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776589622"/>
                    </a:ext>
                  </a:extLst>
                </a:gridCol>
              </a:tblGrid>
              <a:tr h="44978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Expositionsland (Nennungen)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MW24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MW25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MW26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MW27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Gesamt</a:t>
                      </a:r>
                    </a:p>
                  </a:txBody>
                  <a:tcPr marL="5715" marR="5715" marT="5715" marB="0"/>
                </a:tc>
                <a:extLst>
                  <a:ext uri="{0D108BD9-81ED-4DB2-BD59-A6C34878D82A}">
                    <a16:rowId xmlns:a16="http://schemas.microsoft.com/office/drawing/2014/main" val="29492766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Spanien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423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6257285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Russische Föderation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3612064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Türkei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1362771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Portugal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954745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Südeuropa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0077067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Afghanistan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9063323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Niederlande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240735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Italien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7457786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Griechenland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5104676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Weißrussland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573231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921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DBF8CA-B843-464B-AFBB-C35009839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65" t="5735" r="900" b="4103"/>
          <a:stretch/>
        </p:blipFill>
        <p:spPr>
          <a:xfrm>
            <a:off x="6470469" y="1352695"/>
            <a:ext cx="1564076" cy="245200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B31E010-8AFA-48FC-9428-5302BD066BD1}"/>
              </a:ext>
            </a:extLst>
          </p:cNvPr>
          <p:cNvSpPr txBox="1"/>
          <p:nvPr/>
        </p:nvSpPr>
        <p:spPr>
          <a:xfrm>
            <a:off x="5110073" y="1092577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i="1" dirty="0">
                <a:solidFill>
                  <a:srgbClr val="FF0000"/>
                </a:solidFill>
              </a:rPr>
              <a:t>DIVI-Datenstand 13.07.21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60CCC1-3DDE-49CE-A1E7-C6E88A283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52" y="1326381"/>
            <a:ext cx="5987893" cy="25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3BE8ED-AE0D-4EE6-9CFB-F5DC4B3F0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58" y="926900"/>
            <a:ext cx="7029816" cy="38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142468"/>
            <a:ext cx="6910277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n=5.926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F4BC7BA-273D-4A0B-B25C-1CB747A51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250" y="767090"/>
            <a:ext cx="5783500" cy="40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34A165-8FB4-45E2-BCC6-F6B8F825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6E0400-80A2-4AEC-903D-7F7E7B88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77FAD3B-4549-4F9D-9532-5B8AF035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20" y="102393"/>
            <a:ext cx="7983646" cy="714291"/>
          </a:xfrm>
        </p:spPr>
        <p:txBody>
          <a:bodyPr/>
          <a:lstStyle/>
          <a:p>
            <a:r>
              <a:rPr lang="de-DE" dirty="0"/>
              <a:t>Trend – Entwicklung der 7-Tage-Inzidenz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65C547-ECFD-4619-8100-5ACE5AAE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63" y="714291"/>
            <a:ext cx="6118607" cy="4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AC50DB-9AF5-4607-A5F6-8C3A0D90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FA7E02-3AD8-4333-B6AE-925C8561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7436DE0-1193-471B-BDD1-B2C487D0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0"/>
            <a:ext cx="7983646" cy="714291"/>
          </a:xfrm>
        </p:spPr>
        <p:txBody>
          <a:bodyPr/>
          <a:lstStyle/>
          <a:p>
            <a:r>
              <a:rPr lang="de-DE" dirty="0"/>
              <a:t>Wochenvergleich der 7-Tage Inzidenz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B0793D-8D9E-4671-A6F5-754405C8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472" y="634175"/>
            <a:ext cx="6231899" cy="44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5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FA5646-44A6-4C5A-A397-FD438854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13.07.2021)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9C7E8F-E5B0-4F04-9240-4A557166E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02105" y="1538968"/>
            <a:ext cx="5939790" cy="28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 (Stand 13.07.2021) 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9A8DC9E-99D7-4580-B5A8-C297075C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6C780C-4F0B-4976-84C5-1068B61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071E37-CB13-4F79-8610-9B756206E5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63" y="1352695"/>
            <a:ext cx="6288474" cy="3221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</a:t>
            </a:r>
            <a:br>
              <a:rPr lang="de-DE" dirty="0"/>
            </a:br>
            <a:r>
              <a:rPr lang="de-DE" dirty="0"/>
              <a:t>(Stand 13.07.2021) 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14.07.2021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580688-D3B8-4F92-B9DC-721A915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D40D85-CED6-40BE-97C9-501A88EFD32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36" y="1488520"/>
            <a:ext cx="5927090" cy="3415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Bildschirmpräsentation (16:9)</PresentationFormat>
  <Paragraphs>124</Paragraphs>
  <Slides>16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ＭＳ 明朝</vt:lpstr>
      <vt:lpstr>Scala Sans OT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n=5.926 (COVID-19)</vt:lpstr>
      <vt:lpstr>Trend – Entwicklung der 7-Tage-Inzidenz</vt:lpstr>
      <vt:lpstr>Wochenvergleich der 7-Tage Inzidenz</vt:lpstr>
      <vt:lpstr>7-Tage-Inzidenz der COVID-19-Fälle nach Altersgruppe und Meldewoche (Stand 13.07.2021)</vt:lpstr>
      <vt:lpstr>COVID-19-Fälle/100.000 Einwohner nach Altersgruppe und Meldewoche (Stand 13.07.2021) </vt:lpstr>
      <vt:lpstr>Anzahl COVID-19-Todesfälle nach Sterbewoche (Stand 13.07.2021) </vt:lpstr>
      <vt:lpstr>COVID-19-Patient*innen aktuell in intensivmedizinischer Behandlung (Stand 13.04.2021)</vt:lpstr>
      <vt:lpstr>Expositionsländer importierter Fälle </vt:lpstr>
      <vt:lpstr>Indikatorbericht</vt:lpstr>
      <vt:lpstr>Indikatorbericht für die Bundesländer</vt:lpstr>
      <vt:lpstr>Sterbefallzahlen Deutschland</vt:lpstr>
      <vt:lpstr>Exposition im Ausland</vt:lpstr>
      <vt:lpstr>Expositionsländer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Perriat, Delphine</cp:lastModifiedBy>
  <cp:revision>350</cp:revision>
  <dcterms:created xsi:type="dcterms:W3CDTF">2015-11-02T12:29:13Z</dcterms:created>
  <dcterms:modified xsi:type="dcterms:W3CDTF">2021-07-14T08:53:53Z</dcterms:modified>
</cp:coreProperties>
</file>