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6" r:id="rId2"/>
    <p:sldId id="588" r:id="rId3"/>
    <p:sldId id="578" r:id="rId4"/>
    <p:sldId id="587" r:id="rId5"/>
    <p:sldId id="611" r:id="rId6"/>
    <p:sldId id="637" r:id="rId7"/>
    <p:sldId id="630" r:id="rId8"/>
    <p:sldId id="629" r:id="rId9"/>
    <p:sldId id="634" r:id="rId10"/>
    <p:sldId id="635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6EC7"/>
    <a:srgbClr val="FFFFFF"/>
    <a:srgbClr val="66A8DD"/>
    <a:srgbClr val="045AA6"/>
    <a:srgbClr val="D0D8E8"/>
    <a:srgbClr val="E9EDF4"/>
    <a:srgbClr val="367BB8"/>
    <a:srgbClr val="338BD2"/>
    <a:srgbClr val="4D8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6968" autoAdjust="0"/>
  </p:normalViewPr>
  <p:slideViewPr>
    <p:cSldViewPr snapToGrid="0" snapToObjects="1">
      <p:cViewPr varScale="1">
        <p:scale>
          <a:sx n="59" d="100"/>
          <a:sy n="59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Feriendichte KW 27: 37%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27. KW zur Vorwoche stabil geblieben (3,4; Vorwoche: 3,5) ARE-Rate liegt nun im Bereich der Vorjahre und z.T. sogar darüber (vor Pandemie/kontaktreduzierenden Maßnahmen), bei den Kindern ist sie gesunken gegenüber der Vorwoche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bei den 15 bis 59 Jährigen, bei den Ü 60: leicht gesunken.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ILI-Rate (ohne Abb.) liegt bei 0,7 (Vorwoche 0,8) (in KW 26 erstmals seit 4 Wochen angestiegen)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gestiegen (seit KW22 kontinuierlich gestiegen); Anstieg in allen Altersgruppen bis auf die AG der 5- bis 14-Jährigen (stabil) (anders als bei GrippeWeb: 0-14 Jährige gesunken, Erwachsene gestiegen (bis auf ü60)).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Auf regionaler Ebene: in den meisten BL/AGI-Regionen Anstieg insgesamt (alle AG) in vielen gestiegen (gesunken in NRW); stabil in: BaWü; BE; BB; </a:t>
            </a:r>
            <a:r>
              <a:rPr lang="de-DE" dirty="0" err="1"/>
              <a:t>MvP</a:t>
            </a:r>
            <a:r>
              <a:rPr lang="de-DE" dirty="0"/>
              <a:t>; TH</a:t>
            </a:r>
          </a:p>
          <a:p>
            <a:pPr marL="171450" indent="-171450">
              <a:buFontTx/>
              <a:buChar char="-"/>
            </a:pPr>
            <a:r>
              <a:rPr lang="de-DE" dirty="0"/>
              <a:t>0-4: gestiegen (bis auf NRW)</a:t>
            </a:r>
          </a:p>
          <a:p>
            <a:pPr marL="171450" indent="-171450">
              <a:buFontTx/>
              <a:buChar char="-"/>
            </a:pPr>
            <a:r>
              <a:rPr lang="de-DE" dirty="0"/>
              <a:t>5-14: gestiegen in Bay (Schule), Berlin und BB (Ferien), Hessen (Schule), MV (Ferien), Sachsen-Anhalt </a:t>
            </a:r>
            <a:r>
              <a:rPr lang="de-DE"/>
              <a:t>(Schule); </a:t>
            </a:r>
            <a:r>
              <a:rPr lang="de-DE" dirty="0"/>
              <a:t>NRW Rückgang: Ferienbeginn KW 27, Rückgang auch in Rheinland-Pfalz und Saarland (noch Schule)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 weitere AGI-Regionen (Quelle):  \\rki.local\daten\Projekte\FG36_AGI\Wochenberichte\Berichterstellung\AGI-Wochenbericht.xls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Gewicht, können sich aber noch etwas auffüllen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leicht rückläufig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in AG 0-14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Abstieg in AG ab 15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etwa auf bzw. leicht unter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Gewicht, können sich aber noch etwas auffüllen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leicht rückläufig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Anstieg in AG 0-14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Abstieg in AG ab 15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etwa auf bzw. leicht unter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3% (KW 26: 4%)</a:t>
            </a:r>
          </a:p>
          <a:p>
            <a:pPr marL="0" indent="0">
              <a:buFontTx/>
              <a:buNone/>
            </a:pPr>
            <a:r>
              <a:rPr lang="de-DE" b="0" dirty="0"/>
              <a:t>Bleibt deutlich unter 10% (seit KW 24/2021)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7% (KW 26: 5%) </a:t>
            </a:r>
          </a:p>
          <a:p>
            <a:pPr marL="0" indent="0">
              <a:buFontTx/>
              <a:buNone/>
            </a:pPr>
            <a:r>
              <a:rPr lang="de-DE" b="0" dirty="0"/>
              <a:t>Anteil COVID bei SARI mit Intensivbehandlung deutlich niedriger seit KW 23, vermutlich Sommerplateau erreicht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raus: Rückgang in allen Altersgruppen, sowohl Anzahl COVID-SARI-Fälle als auch Anzahl COVID-SARI mit Intensivbehandlung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 neue Ausbrüche (inkl. Nachmeldungen)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an Ausbrüchen hält seit April weiterhin an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/>
            </a:br>
            <a:r>
              <a:rPr lang="de-DE" sz="1800" b="0" dirty="0"/>
              <a:t>Datenstand  13.7.2021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2.634 Ausbrüche in Schulen übermittelt (&gt;= 2 Fälle, 0-5 Jahre ausgeschlossen) </a:t>
            </a:r>
          </a:p>
          <a:p>
            <a:pPr lvl="1"/>
            <a:r>
              <a:rPr lang="de-DE" sz="1200" dirty="0"/>
              <a:t>2.467 (94%) Ausbrüche mit Fällen &lt; 21 Jahren, 30% (6-10J.), 22% (11-14J.), 27% (15-20J.), 21% (21+)</a:t>
            </a:r>
          </a:p>
          <a:p>
            <a:pPr lvl="1"/>
            <a:r>
              <a:rPr lang="de-DE" sz="1200" dirty="0"/>
              <a:t>165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12.7.2021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C835D73-51EC-4804-A36D-986EF4F2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7" y="1878176"/>
            <a:ext cx="7468033" cy="45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27.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13.7.2021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356633" y="4948779"/>
            <a:ext cx="819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27. KW 2021 bei ca. 3.400 ARE pro 100.000 Einwohner.</a:t>
            </a:r>
          </a:p>
          <a:p>
            <a:r>
              <a:rPr lang="de-DE" dirty="0"/>
              <a:t>Auf die Bevölke­rung in Deutschland bezogen entspricht das einer Gesamtzahl von ca. 2,8 Millionen akuten Atem­wegs­er­kran­kungen (Vorwoche: ca. 2,9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C19F6D6-BBB5-4F48-8AF7-2BB78BB86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96" y="1264619"/>
            <a:ext cx="4320000" cy="291879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83FFD0A-F3F3-4D9C-93A9-601B08465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291" y="1264619"/>
            <a:ext cx="4584453" cy="33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27.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13.7.2021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94208" y="4582381"/>
            <a:ext cx="8556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27. KW 2021 bei ca. 750 Arzt­konsul­ta­tionen wegen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Auf die Bevölke­rung in Deutschland bezogen entspricht das einer Gesamtzahl von ca. 625.000 Arzt­besuchen wegen akuter Atem­wegs­er­kran­kungen (Vorwoche: ca. 585.000).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4E9813-34E8-42B6-9FBB-3FA0B5575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64"/>
          <a:stretch/>
        </p:blipFill>
        <p:spPr>
          <a:xfrm>
            <a:off x="215970" y="1644203"/>
            <a:ext cx="4725287" cy="26035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7761CA1-D4DB-4C23-BB2C-00CAF8914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71"/>
          <a:stretch/>
        </p:blipFill>
        <p:spPr>
          <a:xfrm>
            <a:off x="4572000" y="1644203"/>
            <a:ext cx="4572000" cy="26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27.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13.7.2021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27.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13.7.2021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08" y="731217"/>
            <a:ext cx="3678031" cy="21600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2" y="2542006"/>
            <a:ext cx="3663268" cy="23549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38" y="4463932"/>
            <a:ext cx="3678031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540" y="731217"/>
            <a:ext cx="3879061" cy="217644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52640"/>
            <a:ext cx="3924971" cy="240122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7540" y="4490325"/>
            <a:ext cx="3879062" cy="21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27.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13.7.2021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27.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288062" y="231363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82428" y="2441868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192193" y="4756446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244600" y="5407071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244600" y="4352771"/>
            <a:ext cx="59137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373677" y="528828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221326" y="5472950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696" y="443730"/>
            <a:ext cx="8201725" cy="30072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33" y="3742795"/>
            <a:ext cx="8362081" cy="28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27.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13.7.2021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2900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27.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226" y="856580"/>
            <a:ext cx="5884117" cy="27139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939" y="3817753"/>
            <a:ext cx="6238432" cy="30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101775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27.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13.7.2021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11D0BF6-A419-44AA-9724-4486568AB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02" y="1953626"/>
            <a:ext cx="7796482" cy="381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3.440 Ausbrüche in Kindergärten/Horte (&gt;= 2 Fälle) übermittelt</a:t>
            </a:r>
          </a:p>
          <a:p>
            <a:pPr lvl="1"/>
            <a:r>
              <a:rPr lang="de-DE" sz="1200" dirty="0"/>
              <a:t>2.925 (85%) Ausbrüche mit Kinderbeteiligung (&lt;15J.), 45% (9.096/20.160) der Fälle sind 0 - 5 Jahre alt</a:t>
            </a:r>
          </a:p>
          <a:p>
            <a:pPr lvl="1"/>
            <a:r>
              <a:rPr lang="de-DE" sz="1200" dirty="0"/>
              <a:t>515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12.7.2021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54364B-6424-421C-BE36-079666EE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47" y="1956122"/>
            <a:ext cx="7368988" cy="45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Bildschirmpräsentation (4:3)</PresentationFormat>
  <Paragraphs>104</Paragraphs>
  <Slides>10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13.7.2021</vt:lpstr>
      <vt:lpstr>GrippeWeb bis zur 27. KW 2021 </vt:lpstr>
      <vt:lpstr>Arbeitsgemeinschaft Influenza ARE-Konsultationen bis zur 27.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2376</cp:revision>
  <cp:lastPrinted>2020-05-13T06:04:10Z</cp:lastPrinted>
  <dcterms:created xsi:type="dcterms:W3CDTF">2015-11-02T12:29:13Z</dcterms:created>
  <dcterms:modified xsi:type="dcterms:W3CDTF">2021-07-14T07:03:30Z</dcterms:modified>
</cp:coreProperties>
</file>