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710" r:id="rId2"/>
    <p:sldId id="701" r:id="rId3"/>
    <p:sldId id="698" r:id="rId4"/>
    <p:sldId id="289" r:id="rId5"/>
    <p:sldId id="714" r:id="rId6"/>
    <p:sldId id="711" r:id="rId7"/>
    <p:sldId id="715" r:id="rId8"/>
    <p:sldId id="702" r:id="rId9"/>
    <p:sldId id="703" r:id="rId10"/>
    <p:sldId id="717" r:id="rId11"/>
    <p:sldId id="713" r:id="rId12"/>
    <p:sldId id="716" r:id="rId13"/>
    <p:sldId id="712" r:id="rId14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3" clrIdx="1">
    <p:extLst>
      <p:ext uri="{19B8F6BF-5375-455C-9EA6-DF929625EA0E}">
        <p15:presenceInfo xmlns:p15="http://schemas.microsoft.com/office/powerpoint/2012/main" userId="Esquevin, Sarah" providerId="None"/>
      </p:ext>
    </p:extLst>
  </p:cmAuthor>
  <p:cmAuthor id="3" name="Rohde, Anna" initials="AMR" lastIdx="9" clrIdx="2">
    <p:extLst>
      <p:ext uri="{19B8F6BF-5375-455C-9EA6-DF929625EA0E}">
        <p15:presenceInfo xmlns:p15="http://schemas.microsoft.com/office/powerpoint/2012/main" userId="Rohde, Anna" providerId="None"/>
      </p:ext>
    </p:extLst>
  </p:cmAuthor>
  <p:cmAuthor id="4" name="Denkel, Luisa" initials="LD" lastIdx="1" clrIdx="3">
    <p:extLst>
      <p:ext uri="{19B8F6BF-5375-455C-9EA6-DF929625EA0E}">
        <p15:presenceInfo xmlns:p15="http://schemas.microsoft.com/office/powerpoint/2012/main" userId="Denkel, Lu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7"/>
    <a:srgbClr val="FF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7" autoAdjust="0"/>
    <p:restoredTop sz="96374" autoAdjust="0"/>
  </p:normalViewPr>
  <p:slideViewPr>
    <p:cSldViewPr>
      <p:cViewPr varScale="1">
        <p:scale>
          <a:sx n="102" d="100"/>
          <a:sy n="102" d="100"/>
        </p:scale>
        <p:origin x="7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16.07.2021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16.07.2021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593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912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075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65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Erste Delta Sequenz: 07.03.2021 https://cov-lineages.org/global_report_B.1.617.2.html</a:t>
            </a:r>
          </a:p>
          <a:p>
            <a:endParaRPr lang="de-DE" sz="1200" dirty="0"/>
          </a:p>
          <a:p>
            <a:r>
              <a:rPr lang="de-DE" sz="1200" dirty="0"/>
              <a:t>Auch Österreich berichtet etwa 1.000 Fälle, die auf dieses Event zurückzuführen sind. WHO EURO IHR VV </a:t>
            </a:r>
            <a:r>
              <a:rPr lang="de-DE" sz="1200" dirty="0" err="1"/>
              <a:t>call</a:t>
            </a:r>
            <a:r>
              <a:rPr lang="de-DE" sz="1200" dirty="0"/>
              <a:t> 15.07.2021</a:t>
            </a:r>
          </a:p>
          <a:p>
            <a:endParaRPr lang="de-DE" sz="1200" dirty="0"/>
          </a:p>
          <a:p>
            <a:r>
              <a:rPr lang="de-DE" sz="1200" dirty="0" err="1"/>
              <a:t>Verknipt</a:t>
            </a:r>
            <a:r>
              <a:rPr lang="de-DE" sz="1200" dirty="0"/>
              <a:t>-Festival: 2-tägig (03.-04.07.2021), täglich 10.000 </a:t>
            </a:r>
            <a:r>
              <a:rPr lang="de-DE" sz="1200" dirty="0" err="1"/>
              <a:t>Besucher:innen</a:t>
            </a:r>
            <a:r>
              <a:rPr lang="de-DE" sz="1200" dirty="0"/>
              <a:t>, bislang &gt;1000 Fälle</a:t>
            </a:r>
            <a:endParaRPr lang="de-DE" dirty="0"/>
          </a:p>
          <a:p>
            <a:r>
              <a:rPr lang="de-DE" dirty="0"/>
              <a:t>https://www.spiegel.de/panorama/gesellschaft/utrecht-fast-1000-menschen-infizieren-sich-auf-einem-festival-in-utrecht-a-defca648-d86a-4fb1-a7ab-9a97cbb45e96</a:t>
            </a:r>
          </a:p>
          <a:p>
            <a:endParaRPr lang="de-DE" dirty="0"/>
          </a:p>
          <a:p>
            <a:r>
              <a:rPr lang="de-DE" dirty="0"/>
              <a:t>DKOR vom 13.07.2021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 Gesundheitsrat hat zudem empfohlen, allen 12-17-Jährigen eine Impfung anzubieten. Dem hat sich die Regierung angeschlossen, seit Anfang Juli können sich somit Jugendliche mit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BioNTech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/Pfizer impfen lassen. …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Aufgrund des rasanten Anstiegs der Neuinfektionen hat die Regierung mit Wirkung vom 10. Juli einige Maßnahmen wieder zurückgenommen. So müssen Gaststätten von 00.00 bis 06.00h geschlossen bleiben, Live-Auftritte und </a:t>
            </a:r>
            <a:r>
              <a:rPr lang="de-D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Viewing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sind verboten, jeder Gast hat einen festen Sitzplatz, der 1,5 Meterabstand muss eingehalten werden. Diskotheken und Nachtclubs sind wieder geschlossen. 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 Kultur- und Sportveranstaltungen gilt ebenso die feste Sitzplatz- und die Abstandsregel. Mit Corona-Zugangstest dürfen max. 2/3 der Kapazität genutzt werden, ab dem 13. Juli ist der Zugangstest nur noch für 24 Std gültig. Veranstaltungen dürfen nicht länger als 24 Stunden dauern.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720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Erste Delta Sequenz: 18.04.2021 https://cov-lineages.org/global_report_B.1.617.2.html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525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Erste Delta Sequenz: 08.04.2021 https://cov-lineages.org/global_report_B.1.617.2.html</a:t>
            </a:r>
          </a:p>
          <a:p>
            <a:r>
              <a:rPr lang="de-DE" dirty="0"/>
              <a:t>Anstieg der Fälle durch Quarantänebrecher unter Reiserückkehrenden aus Zypern und bzw. Südostasien die zu Schulausbrüche mit Delta-Variante führten. DKOR 23.06.2021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466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00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453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62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16.07.2021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16.07.2021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16.07.2021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16.07.2021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16.07.2021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cas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peoplepopulationandcommunity/healthandsocialcare/conditionsanddiseases/articles/coronaviruscovid19roundup/2020-03-2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hospitalization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ivm.nl/en/news/number-positive-COVID-19-tests-doubled-in-one-week" TargetMode="External"/><Relationship Id="rId5" Type="http://schemas.openxmlformats.org/officeDocument/2006/relationships/hyperlink" Target="https://ourworldindata.org/covid-vaccinations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ourworldindata.org/covid-vaccinations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hyperlink" Target="https://covid19-country-overviews.ecdc.europa.eu/#30_Portugal" TargetMode="External"/><Relationship Id="rId4" Type="http://schemas.openxmlformats.org/officeDocument/2006/relationships/hyperlink" Target="https://ourworldindata.org/covid-hospitalization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ourworldindata.org/covid-vaccinations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romedmail.org/promed-post/?id=8509482" TargetMode="External"/><Relationship Id="rId5" Type="http://schemas.openxmlformats.org/officeDocument/2006/relationships/hyperlink" Target="https://www.nature.com/articles/d41586-021-01862-7" TargetMode="External"/><Relationship Id="rId4" Type="http://schemas.openxmlformats.org/officeDocument/2006/relationships/hyperlink" Target="https://ourworldindata.org/covid-hospitalizations" TargetMode="Externa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hospitalizatio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stringency-inde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 188.128.952 </a:t>
            </a:r>
            <a:r>
              <a:rPr lang="de-DE" sz="2000" b="1" dirty="0">
                <a:solidFill>
                  <a:schemeClr val="tx2"/>
                </a:solidFill>
              </a:rPr>
              <a:t>Fälle (</a:t>
            </a:r>
            <a:r>
              <a:rPr lang="de-DE" sz="2000" b="1" dirty="0">
                <a:solidFill>
                  <a:srgbClr val="FF0000"/>
                </a:solidFill>
              </a:rPr>
              <a:t>+13,8%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4.059.339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Todesfälle (2,2%)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714074" y="6415496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15.07.2021;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14.07.2021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691684"/>
              </p:ext>
            </p:extLst>
          </p:nvPr>
        </p:nvGraphicFramePr>
        <p:xfrm>
          <a:off x="167979" y="1422394"/>
          <a:ext cx="8868517" cy="4891825"/>
        </p:xfrm>
        <a:graphic>
          <a:graphicData uri="http://schemas.openxmlformats.org/drawingml/2006/table">
            <a:tbl>
              <a:tblPr firstRow="1" firstCol="1" bandRow="1"/>
              <a:tblGrid>
                <a:gridCol w="1240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538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2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Indonesien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2.726.803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309.015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43,94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112,98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Brasilien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19.151.993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296.978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-13,09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139,72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30.987.880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278.323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-6,58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Vereinigtes Königreich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5.233.211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242.291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27,52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356,91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33.604.822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175.426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81,99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53,00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Russische Föderation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5.882.295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174.843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119,81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Kolumbien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4.548.142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145.560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-23,19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286,07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Iran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3.440.400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136.265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36,84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162,23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Spanien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4.041.474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128.023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35,91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270,48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Südafrika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2.236.805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124.469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-10,04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209,87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110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6133" y="74216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/ Maßnahmen / Niederlande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472186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prstClr val="black"/>
                </a:solidFill>
              </a:rPr>
              <a:t>Quelle: 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https://ourworldindata.org/covid-cases</a:t>
            </a:r>
            <a:r>
              <a:rPr lang="en-US" sz="1400" i="1" dirty="0">
                <a:solidFill>
                  <a:prstClr val="black"/>
                </a:solidFill>
              </a:rPr>
              <a:t> </a:t>
            </a:r>
            <a:r>
              <a:rPr lang="de-DE" sz="1400" i="1" dirty="0">
                <a:solidFill>
                  <a:prstClr val="black"/>
                </a:solidFill>
              </a:rPr>
              <a:t>Datenstand 15.07.2021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338D869-AB5F-493E-95F2-23FE3B848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67" y="656481"/>
            <a:ext cx="7681652" cy="514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1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6133" y="74216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/ </a:t>
            </a:r>
            <a:r>
              <a:rPr lang="de-DE" sz="2400" dirty="0" err="1">
                <a:latin typeface="Scala Sans OT" panose="020B0504030101020104" pitchFamily="34" charset="0"/>
              </a:rPr>
              <a:t>age</a:t>
            </a:r>
            <a:r>
              <a:rPr lang="de-DE" sz="2400" dirty="0">
                <a:latin typeface="Scala Sans OT" panose="020B0504030101020104" pitchFamily="34" charset="0"/>
              </a:rPr>
              <a:t> / UK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472186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UK Office for National Statistics</a:t>
            </a:r>
            <a:r>
              <a:rPr lang="de-DE" sz="1400" i="1" dirty="0">
                <a:solidFill>
                  <a:prstClr val="black"/>
                </a:solidFill>
              </a:rPr>
              <a:t>/ Datenstand 09.07.2021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9E9002E-075C-4B61-8C88-22C6088CD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697001"/>
            <a:ext cx="6448521" cy="50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3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6133" y="74216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/ </a:t>
            </a:r>
            <a:r>
              <a:rPr lang="de-DE" sz="2400" dirty="0" err="1">
                <a:latin typeface="Scala Sans OT" panose="020B0504030101020104" pitchFamily="34" charset="0"/>
              </a:rPr>
              <a:t>hospitalization</a:t>
            </a:r>
            <a:r>
              <a:rPr lang="de-DE" sz="2400" dirty="0">
                <a:latin typeface="Scala Sans OT" panose="020B0504030101020104" pitchFamily="34" charset="0"/>
              </a:rPr>
              <a:t> / Europe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472186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661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prstClr val="black"/>
                </a:solidFill>
              </a:rPr>
              <a:t>Quelle: 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https://ourworldindata.org/covid-hospitalizations</a:t>
            </a:r>
            <a:r>
              <a:rPr lang="en-US" sz="1400" i="1" dirty="0">
                <a:solidFill>
                  <a:prstClr val="black"/>
                </a:solidFill>
              </a:rPr>
              <a:t> </a:t>
            </a:r>
            <a:r>
              <a:rPr lang="en-US" sz="1400" i="1" dirty="0" err="1">
                <a:solidFill>
                  <a:prstClr val="black"/>
                </a:solidFill>
              </a:rPr>
              <a:t>Zugriffsdatum</a:t>
            </a:r>
            <a:r>
              <a:rPr lang="en-US" sz="1400" i="1" dirty="0">
                <a:solidFill>
                  <a:prstClr val="black"/>
                </a:solidFill>
              </a:rPr>
              <a:t> 16.07.2021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F2E17D-2795-4557-ADE9-78DE490D5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25" y="1333500"/>
            <a:ext cx="66103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35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6133" y="74216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SARS-CoV-2-Varianten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472186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13.07.2021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21F0A76-817F-4784-BF06-FAEF1583F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941"/>
            <a:ext cx="9144000" cy="529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2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15.07.2021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23AD7B-927C-4F59-AD02-B5C96F88D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34" y="852282"/>
            <a:ext cx="8046331" cy="54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375E47F-4FBD-4643-8220-11284B905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" y="541440"/>
            <a:ext cx="4571999" cy="244731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A98A3CE-F3A3-4C6B-9128-B93E08CF1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2878903"/>
            <a:ext cx="6316468" cy="3847566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3203848" y="6570058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13.07.2021</a:t>
            </a:r>
          </a:p>
        </p:txBody>
      </p:sp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DA71173-9EC0-461A-BFBA-FEA833B58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328" y="908870"/>
            <a:ext cx="4168167" cy="146100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F1EC7AD-3375-43A4-B42E-1FE7EC0A2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4" y="4466396"/>
            <a:ext cx="3945562" cy="1891327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COVID-19/Niederlande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0" y="645257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Quellen: WHO Datenstand 15.07.2021; </a:t>
            </a:r>
            <a:r>
              <a:rPr lang="en-US" sz="1200" dirty="0">
                <a:hlinkClick r:id="rId5"/>
              </a:rPr>
              <a:t>Our World In Data - </a:t>
            </a:r>
            <a:r>
              <a:rPr lang="en-US" sz="1200" dirty="0" err="1">
                <a:hlinkClick r:id="rId5"/>
              </a:rPr>
              <a:t>Vacc</a:t>
            </a:r>
            <a:r>
              <a:rPr lang="de-DE" sz="1200" dirty="0"/>
              <a:t>, Datenstand 11.07.2021; </a:t>
            </a:r>
          </a:p>
          <a:p>
            <a:r>
              <a:rPr lang="en-US" sz="1200" dirty="0">
                <a:hlinkClick r:id="rId6"/>
              </a:rPr>
              <a:t>Our World In Data – Hosp</a:t>
            </a:r>
            <a:r>
              <a:rPr lang="en-US" sz="1200" dirty="0"/>
              <a:t>, </a:t>
            </a:r>
            <a:r>
              <a:rPr lang="en-US" sz="1200" dirty="0" err="1"/>
              <a:t>Datenstand</a:t>
            </a:r>
            <a:r>
              <a:rPr lang="en-US" sz="1200" dirty="0"/>
              <a:t> 11.07.2021; </a:t>
            </a:r>
            <a:r>
              <a:rPr lang="en-US" sz="1200" dirty="0">
                <a:hlinkClick r:id="rId6"/>
              </a:rPr>
              <a:t>  National Institute for Public Health </a:t>
            </a:r>
            <a:r>
              <a:rPr lang="en-US" sz="1200" dirty="0"/>
              <a:t>06.07.2021; </a:t>
            </a:r>
            <a:r>
              <a:rPr lang="de-DE" sz="1200" dirty="0"/>
              <a:t>DKOR 13.07.2021</a:t>
            </a:r>
          </a:p>
          <a:p>
            <a:endParaRPr lang="de-DE" sz="1200" dirty="0"/>
          </a:p>
        </p:txBody>
      </p:sp>
      <p:sp>
        <p:nvSpPr>
          <p:cNvPr id="2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258406" y="2238089"/>
            <a:ext cx="9282146" cy="191831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2000" dirty="0"/>
              <a:t>Weitreichende Öffnungen am 26.06.2021</a:t>
            </a:r>
          </a:p>
          <a:p>
            <a:pPr marL="400050" lvl="1" indent="0">
              <a:buNone/>
            </a:pPr>
            <a:r>
              <a:rPr lang="de-DE" dirty="0"/>
              <a:t>bei fallender 7T- Inzidenz: 28,6 	R=0,71 </a:t>
            </a:r>
            <a:r>
              <a:rPr lang="de-DE" sz="1400" dirty="0"/>
              <a:t>(25.08.2021)</a:t>
            </a:r>
          </a:p>
          <a:p>
            <a:r>
              <a:rPr lang="de-DE" sz="2000" dirty="0"/>
              <a:t>Starker Anstieg der Fälle ab 02.07.2021 </a:t>
            </a:r>
            <a:r>
              <a:rPr lang="de-DE" sz="1400" dirty="0"/>
              <a:t>(alle Regionen)</a:t>
            </a:r>
          </a:p>
          <a:p>
            <a:r>
              <a:rPr lang="de-DE" sz="2000" dirty="0" err="1"/>
              <a:t>Superspreading</a:t>
            </a:r>
            <a:r>
              <a:rPr lang="de-DE" sz="2000" dirty="0"/>
              <a:t> Event: &gt;1000 Fälle durch 2-tägiges Festival 03.+04.07.2021 (KW26)</a:t>
            </a:r>
          </a:p>
          <a:p>
            <a:r>
              <a:rPr lang="de-DE" sz="2000" dirty="0"/>
              <a:t>Positivanteil KW27: 13,4 % (KW26: 4,6%)</a:t>
            </a:r>
          </a:p>
          <a:p>
            <a:r>
              <a:rPr lang="de-DE" sz="2000" dirty="0"/>
              <a:t>Hospitalisierungen sinken nicht mehr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AFB41F4-2411-4606-B544-4CE4657B549D}"/>
              </a:ext>
            </a:extLst>
          </p:cNvPr>
          <p:cNvSpPr txBox="1"/>
          <p:nvPr/>
        </p:nvSpPr>
        <p:spPr>
          <a:xfrm>
            <a:off x="227505" y="988505"/>
            <a:ext cx="4405115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/>
              <a:t>7T-Inzidenz: 337,6 /100.000 </a:t>
            </a:r>
            <a:r>
              <a:rPr lang="de-DE" sz="1400" b="1" dirty="0" err="1"/>
              <a:t>Ew</a:t>
            </a:r>
            <a:r>
              <a:rPr lang="de-DE" sz="1400" b="1" dirty="0"/>
              <a:t>.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(WHO 15.07.2021)</a:t>
            </a:r>
            <a:endParaRPr lang="de-DE" sz="14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Fälle 7T: 58.766 (+414%)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R </a:t>
            </a:r>
            <a:r>
              <a:rPr lang="de-DE" sz="1400" b="1" dirty="0" err="1">
                <a:solidFill>
                  <a:prstClr val="black"/>
                </a:solidFill>
              </a:rPr>
              <a:t>eff</a:t>
            </a:r>
            <a:r>
              <a:rPr lang="de-DE" sz="1400" b="1" dirty="0">
                <a:solidFill>
                  <a:prstClr val="black"/>
                </a:solidFill>
              </a:rPr>
              <a:t> 7T: 2,6%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Todesfälle 7T: 10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67,4% mind. 1 Impfdosis | 40,7% vollständig geimpft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CB0375C-F42F-4760-88DB-A334939EF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6942" y="3861048"/>
            <a:ext cx="3986626" cy="249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8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 Portugal 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200700" y="6398338"/>
            <a:ext cx="9125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Quellen: WHO Datenstand 15.07.2021; </a:t>
            </a:r>
            <a:r>
              <a:rPr lang="en-US" sz="1200" dirty="0">
                <a:hlinkClick r:id="rId3"/>
              </a:rPr>
              <a:t>Our World In Data - </a:t>
            </a:r>
            <a:r>
              <a:rPr lang="en-US" sz="1200" dirty="0" err="1">
                <a:hlinkClick r:id="rId3"/>
              </a:rPr>
              <a:t>Vacc</a:t>
            </a:r>
            <a:r>
              <a:rPr lang="de-DE" sz="1200" dirty="0"/>
              <a:t>, Datenstand 13.07.2021; </a:t>
            </a:r>
            <a:r>
              <a:rPr lang="en-US" sz="1200" dirty="0">
                <a:hlinkClick r:id="rId4"/>
              </a:rPr>
              <a:t>Our World In Data - Hosp</a:t>
            </a:r>
            <a:r>
              <a:rPr lang="en-US" sz="1200" dirty="0"/>
              <a:t> </a:t>
            </a:r>
            <a:r>
              <a:rPr lang="en-US" sz="1200" dirty="0" err="1"/>
              <a:t>Datenstand</a:t>
            </a:r>
            <a:r>
              <a:rPr lang="en-US" sz="1200" dirty="0"/>
              <a:t> 11.07.2021; </a:t>
            </a:r>
            <a:r>
              <a:rPr lang="en-US" sz="1200" dirty="0">
                <a:hlinkClick r:id="rId5"/>
              </a:rPr>
              <a:t>ECDC - Portugal </a:t>
            </a:r>
            <a:r>
              <a:rPr lang="en-US" sz="1200" dirty="0" err="1"/>
              <a:t>Datenstand</a:t>
            </a:r>
            <a:r>
              <a:rPr lang="en-US" sz="1200" dirty="0"/>
              <a:t> 15.07.2021</a:t>
            </a:r>
          </a:p>
          <a:p>
            <a:endParaRPr lang="de-DE" sz="1200" dirty="0"/>
          </a:p>
        </p:txBody>
      </p:sp>
      <p:sp>
        <p:nvSpPr>
          <p:cNvPr id="2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21000" y="2420888"/>
            <a:ext cx="4771080" cy="328831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2000" dirty="0"/>
              <a:t>Anstieg der Fälle ab Ende Mai </a:t>
            </a:r>
          </a:p>
          <a:p>
            <a:r>
              <a:rPr lang="de-DE" sz="2000" dirty="0"/>
              <a:t>Vorrangig bei &lt; 50-jährigen</a:t>
            </a:r>
            <a:endParaRPr lang="de-DE" dirty="0"/>
          </a:p>
          <a:p>
            <a:r>
              <a:rPr lang="de-DE" sz="2000" dirty="0"/>
              <a:t>Hospitalisierungen steigen seit Anfang Juni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AFB41F4-2411-4606-B544-4CE4657B549D}"/>
              </a:ext>
            </a:extLst>
          </p:cNvPr>
          <p:cNvSpPr txBox="1"/>
          <p:nvPr/>
        </p:nvSpPr>
        <p:spPr>
          <a:xfrm>
            <a:off x="227505" y="988505"/>
            <a:ext cx="4416503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/>
              <a:t>7T-Inzidenz: 199,4 /100.000 </a:t>
            </a:r>
            <a:r>
              <a:rPr lang="de-DE" sz="1400" b="1" dirty="0" err="1"/>
              <a:t>Ew</a:t>
            </a:r>
            <a:r>
              <a:rPr lang="de-DE" sz="1400" b="1" dirty="0"/>
              <a:t>.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(WHO 15.07.2021)</a:t>
            </a:r>
            <a:endParaRPr lang="de-DE" sz="14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Fälle 7T: 20.533 (+25%)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R </a:t>
            </a:r>
            <a:r>
              <a:rPr lang="de-DE" sz="1400" b="1" dirty="0" err="1">
                <a:solidFill>
                  <a:prstClr val="black"/>
                </a:solidFill>
              </a:rPr>
              <a:t>eff</a:t>
            </a:r>
            <a:r>
              <a:rPr lang="de-DE" sz="1400" b="1" dirty="0">
                <a:solidFill>
                  <a:prstClr val="black"/>
                </a:solidFill>
              </a:rPr>
              <a:t> 7T: 1,2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Todesfälle 7T: 56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61,5% mind. 1 Impfdosis | 42,8% vollständig geimpft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29857E-DD87-4409-A2E8-67FD39C840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352" y="3751151"/>
            <a:ext cx="3981295" cy="24861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B030913-3402-4E55-B9C6-8F25CB33F6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431" y="970193"/>
            <a:ext cx="3871226" cy="14506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74A7667-7CBD-48DD-B59F-7F7C58BD94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73" y="3645023"/>
            <a:ext cx="4713219" cy="261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7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COVID-19/Israel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153884" y="6395776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Quellen: WHO Datenstand 14.07.2021; </a:t>
            </a:r>
            <a:r>
              <a:rPr lang="en-US" sz="1200" dirty="0">
                <a:hlinkClick r:id="rId3"/>
              </a:rPr>
              <a:t>Our World In Data - </a:t>
            </a:r>
            <a:r>
              <a:rPr lang="en-US" sz="1200" dirty="0" err="1">
                <a:hlinkClick r:id="rId3"/>
              </a:rPr>
              <a:t>Vacc</a:t>
            </a:r>
            <a:r>
              <a:rPr lang="de-DE" sz="1200" dirty="0"/>
              <a:t>, Datenstand 13.07.2021; </a:t>
            </a:r>
            <a:r>
              <a:rPr lang="en-US" sz="1200" u="sng" dirty="0">
                <a:hlinkClick r:id="rId4"/>
              </a:rPr>
              <a:t>Our World In Data – Hosp</a:t>
            </a:r>
            <a:r>
              <a:rPr lang="en-US" sz="1200" u="sng" dirty="0"/>
              <a:t> </a:t>
            </a:r>
            <a:r>
              <a:rPr lang="de-DE" sz="1200" dirty="0"/>
              <a:t>Datenstand 15.07.2021</a:t>
            </a:r>
          </a:p>
          <a:p>
            <a:r>
              <a:rPr lang="de-DE" sz="1200" u="sng" dirty="0">
                <a:hlinkClick r:id="rId5"/>
              </a:rPr>
              <a:t>https://www.nature.com/articles/d41586-021-01862-7</a:t>
            </a:r>
            <a:r>
              <a:rPr lang="de-DE" sz="1200" u="sng" dirty="0"/>
              <a:t> und </a:t>
            </a:r>
            <a:r>
              <a:rPr lang="de-DE" sz="1200" u="sng" dirty="0" err="1">
                <a:hlinkClick r:id="rId6"/>
              </a:rPr>
              <a:t>PromedMail</a:t>
            </a:r>
            <a:r>
              <a:rPr lang="de-DE" sz="1200" u="sng" dirty="0"/>
              <a:t>; </a:t>
            </a:r>
          </a:p>
          <a:p>
            <a:endParaRPr lang="de-DE" sz="12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AFB41F4-2411-4606-B544-4CE4657B549D}"/>
              </a:ext>
            </a:extLst>
          </p:cNvPr>
          <p:cNvSpPr txBox="1"/>
          <p:nvPr/>
        </p:nvSpPr>
        <p:spPr>
          <a:xfrm>
            <a:off x="227505" y="988505"/>
            <a:ext cx="4488511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/>
              <a:t>7T-Inzidenz: 41,9 /100.000 </a:t>
            </a:r>
            <a:r>
              <a:rPr lang="de-DE" sz="1400" b="1" dirty="0" err="1"/>
              <a:t>Ew</a:t>
            </a:r>
            <a:r>
              <a:rPr lang="de-DE" sz="1400" b="1" dirty="0"/>
              <a:t>.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(WHO 15.07.2021)</a:t>
            </a:r>
            <a:endParaRPr lang="de-DE" sz="14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Fälle 7T: 3.626 (+26%)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R </a:t>
            </a:r>
            <a:r>
              <a:rPr lang="de-DE" sz="1400" b="1" dirty="0" err="1">
                <a:solidFill>
                  <a:prstClr val="black"/>
                </a:solidFill>
              </a:rPr>
              <a:t>eff</a:t>
            </a:r>
            <a:r>
              <a:rPr lang="de-DE" sz="1400" b="1" dirty="0">
                <a:solidFill>
                  <a:prstClr val="black"/>
                </a:solidFill>
              </a:rPr>
              <a:t> 7T: 1,3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Todesfälle 7T: 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66,2% mind. 1 Impfdosis | 60,1% vollständig geimpft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C5F0A6F-EC29-4973-AFDA-03C1C8F791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841" y="2652580"/>
            <a:ext cx="4148128" cy="293341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C69820C-FAAA-417F-8B9C-1D513E562392}"/>
              </a:ext>
            </a:extLst>
          </p:cNvPr>
          <p:cNvSpPr/>
          <p:nvPr/>
        </p:nvSpPr>
        <p:spPr>
          <a:xfrm>
            <a:off x="114239" y="5474958"/>
            <a:ext cx="5958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It’s a trend that’s not restricted to Israel. In the United States and the United Kingdom, COVID-19 has “become a disease of the unvaccinated, who are predominantly young”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C36B1D-8B38-4B63-8343-09F024CB06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4821" y="2741561"/>
            <a:ext cx="4504190" cy="282410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7A3D23-3FF7-4873-8CCC-06AB60E78D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3198" y="960510"/>
            <a:ext cx="3993297" cy="150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3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6133" y="74216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/ Hospitalisierung / UK / USA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472186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1619672" y="6532502"/>
            <a:ext cx="6745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– Hosp</a:t>
            </a:r>
            <a:r>
              <a:rPr lang="en-US" sz="1400" i="1" dirty="0">
                <a:solidFill>
                  <a:prstClr val="black"/>
                </a:solidFill>
              </a:rPr>
              <a:t> </a:t>
            </a:r>
            <a:r>
              <a:rPr lang="en-US" sz="1400" i="1" dirty="0" err="1">
                <a:solidFill>
                  <a:prstClr val="black"/>
                </a:solidFill>
              </a:rPr>
              <a:t>Zugriff</a:t>
            </a:r>
            <a:r>
              <a:rPr lang="en-US" sz="1400" i="1" dirty="0">
                <a:solidFill>
                  <a:prstClr val="black"/>
                </a:solidFill>
              </a:rPr>
              <a:t> am 16.07.2021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46C0546-8342-4558-83FB-BB71C2921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34" y="548681"/>
            <a:ext cx="4755372" cy="295232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AB1F0AF-37D4-4737-870C-2A5D92FA3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050" y="3446084"/>
            <a:ext cx="4935116" cy="312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4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6133" y="74216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/ Maßnahmen / Niederlande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472186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prstClr val="black"/>
                </a:solidFill>
              </a:rPr>
              <a:t>Quelle: 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https://ourworldindata.org/covid-stringency-index</a:t>
            </a:r>
            <a:r>
              <a:rPr lang="en-US" sz="1400" i="1" dirty="0">
                <a:solidFill>
                  <a:prstClr val="black"/>
                </a:solidFill>
              </a:rPr>
              <a:t> </a:t>
            </a:r>
            <a:r>
              <a:rPr lang="de-DE" sz="1400" i="1" dirty="0">
                <a:solidFill>
                  <a:prstClr val="black"/>
                </a:solidFill>
              </a:rPr>
              <a:t>Datenstand 14.07.2021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A539CB-E0A5-44C5-9E2A-F1C85F2F1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48" y="610183"/>
            <a:ext cx="7222903" cy="52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33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</Words>
  <Application>Microsoft Office PowerPoint</Application>
  <PresentationFormat>Bildschirmpräsentation (4:3)</PresentationFormat>
  <Paragraphs>191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ＭＳ 明朝</vt:lpstr>
      <vt:lpstr>Scala Sans OT</vt:lpstr>
      <vt:lpstr>ScalaSansPro-Bold</vt:lpstr>
      <vt:lpstr>Times New Roman</vt:lpstr>
      <vt:lpstr>Wingdings</vt:lpstr>
      <vt:lpstr>Office-Design</vt:lpstr>
      <vt:lpstr>Top 10 Länder nach Anzahl neuer COVID-19-Fälle</vt:lpstr>
      <vt:lpstr>7-Tages-Inzidenz pro 100.000 Einwohner weltweit</vt:lpstr>
      <vt:lpstr>Fall- und Todeszahlen weltweit, WHO SitRep</vt:lpstr>
      <vt:lpstr>COVID-19/Niederlande</vt:lpstr>
      <vt:lpstr>COVID-19/ Portugal </vt:lpstr>
      <vt:lpstr>COVID-19/Israel</vt:lpstr>
      <vt:lpstr>COVID-19 / Hospitalisierung / UK / USA</vt:lpstr>
      <vt:lpstr>PowerPoint-Präsentation</vt:lpstr>
      <vt:lpstr>COVID-19 / Maßnahmen / Niederlande</vt:lpstr>
      <vt:lpstr>COVID-19 / Maßnahmen / Niederlande</vt:lpstr>
      <vt:lpstr>COVID-19 / age / UK</vt:lpstr>
      <vt:lpstr>COVID-19 / hospitalization / Europe</vt:lpstr>
      <vt:lpstr>SARS-CoV-2-Varianten weltweit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Rohde, Anna</cp:lastModifiedBy>
  <cp:revision>1563</cp:revision>
  <cp:lastPrinted>2020-09-29T15:21:52Z</cp:lastPrinted>
  <dcterms:created xsi:type="dcterms:W3CDTF">2020-03-24T07:57:46Z</dcterms:created>
  <dcterms:modified xsi:type="dcterms:W3CDTF">2021-07-16T10:09:08Z</dcterms:modified>
</cp:coreProperties>
</file>