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4" r:id="rId2"/>
    <p:sldId id="296" r:id="rId3"/>
    <p:sldId id="29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7" userDrawn="1">
          <p15:clr>
            <a:srgbClr val="A4A3A4"/>
          </p15:clr>
        </p15:guide>
        <p15:guide id="2" pos="47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43" autoAdjust="0"/>
    <p:restoredTop sz="95311" autoAdjust="0"/>
  </p:normalViewPr>
  <p:slideViewPr>
    <p:cSldViewPr snapToGrid="0">
      <p:cViewPr varScale="1">
        <p:scale>
          <a:sx n="109" d="100"/>
          <a:sy n="109" d="100"/>
        </p:scale>
        <p:origin x="966" y="108"/>
      </p:cViewPr>
      <p:guideLst>
        <p:guide orient="horz" pos="1207"/>
        <p:guide pos="47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FF886-B5B9-4FB6-9DED-CA36CEBFA13A}" type="datetimeFigureOut">
              <a:rPr lang="de-DE" smtClean="0"/>
              <a:t>20.07.2021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BF1B7-7312-4C12-9FDB-B436F86FE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19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Vorwoche: 812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8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7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8870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335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8EE7F-8910-46B5-BE98-A496C93F0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B58FB2-ABFA-4A6F-A909-F34B8299C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1F2F51-BBD2-499F-8A10-847060A2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20.07.2021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2CFC9E-2912-405A-AB43-0DBC08059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EAAA-CC58-4642-8ACA-F216C4E0E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06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112AA-580C-4879-9AEE-DD9A52F3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E95D3-C1C0-4292-9609-C47D45791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898EB-0538-4019-94E8-B58E7B2C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20.07.2021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DB0286-7D39-46A2-A013-45E8C4F00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1356B4-1FC4-47B0-96D8-05D1DD2D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48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1A57E8E-AFA3-4EBD-A2FE-87851E44C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A44117-F5BF-4A45-81EE-9D86F04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FDB7C-509B-4D2A-B6EE-8A5983289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20.07.2021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959C64-748D-4209-8F0E-6D397D23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62834-4146-417F-B68D-797D59C1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470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09.12.2020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609599" y="1155700"/>
            <a:ext cx="10790124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6093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59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A41A7-C82C-485C-A6E7-F818540F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C3FA9-93CC-4EAA-A954-3AB575D1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351714-5F24-49D7-8507-664D3C3C3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20.07.2021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F9815B-A534-4466-B38F-D0D71767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D322E-3F36-422C-9ABE-EB688BBB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433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13600-4E1E-40C0-82C9-21448B89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074DA3-A7ED-4F8A-A642-50EEBAB9B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04E298-96C9-457F-A92A-99998A56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20.07.2021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8C52C7-D2BB-4549-8722-5B1FAA58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E9D73-AD7D-4C90-860D-BC104449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93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DC607-5151-4291-AB2C-8823CBC0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B5E91-DA33-4805-AD44-3338F7F03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DD5363-0DBF-4E2A-A2AE-80A1117CB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DA6B8A-2D4E-499C-A3F1-F5C5519A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20.07.2021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F4EC31-BB70-47BF-B0E1-AD71E580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1DFA81-F67E-479B-B10D-D07C65C1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3D2A0-84BD-4090-89BB-CEB2E012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544766-50B4-425F-8BD7-193938AB2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ECFA2B-7812-4A47-BE46-29E4CE961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7741EE-5D5D-4D0A-8A82-E171BCD39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F404E3-A8E2-4ED9-A8D4-2637B83FB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F663D6-5810-4966-B9F8-29422E88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20.07.2021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903B110-3A29-4D4E-A872-37A190CE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DA7DD1-A6F1-4BBD-965E-157A10D4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8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35408-8BBE-4465-9BCA-4BC70508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1A65A6-4FCC-4C0C-86D9-CC4B23C4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20.07.2021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8E6451-C646-47FE-83FC-419C87AF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453269-DC48-4AFE-B6A6-C92C018B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33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E063097-B30A-438C-ADB2-6257210A9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20.07.2021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CD54172-FF7A-4C34-85EE-4A9F3579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812217-FD6D-47F4-BC1C-68A61611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55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AAAFB-7540-465F-BAC8-EECC5C11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F9E9B2-3025-4E8A-8BB5-C37A97DC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96F8C8-A20A-481B-BC37-BAE75F94F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3F5A58-DD47-4E3A-ADB8-73FA1D2E6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20.07.2021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8DECE1-932E-4BB5-BBB0-14E64889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10FEA2-37BE-4794-A018-75AF138BD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0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CF580-F166-4BD5-9823-42BC77D12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AA8889B-CB81-4FAD-8505-62589B0E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A35A1B-12E3-4A65-B7A6-54FDD99B4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E38374-3FD4-40A3-AAD8-1E8A26A5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20.07.2021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A814C7-8239-4EFE-81AE-DB08CA5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81DAF9-FAF6-45B7-B84E-47DBB606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5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69F4455-75A6-4097-A78C-4DBC619D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517C78-2FAA-489C-8932-1F768E0E3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841ADC-68B7-461E-BD1F-F512E550F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4D07-CF14-49B9-9B67-E733C7E65F38}" type="datetimeFigureOut">
              <a:rPr lang="de-DE" smtClean="0"/>
              <a:t>20.07.2021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221EA0-13E1-4A1A-8CE5-4AB3C97A6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353BEB-A983-4FDB-AFC0-9648770A3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07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224461" y="718241"/>
            <a:ext cx="11822513" cy="126134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de-DE" sz="1600" dirty="0"/>
              <a:t>Mit Stand 21.07.2021 werden </a:t>
            </a:r>
            <a:r>
              <a:rPr lang="de-DE" sz="1600" b="1" dirty="0"/>
              <a:t>360  </a:t>
            </a:r>
            <a:r>
              <a:rPr lang="de-DE" sz="1600" dirty="0"/>
              <a:t>COVID-19-Patient*innen auf Intensivstationen (der ca. 1.300 Akutkrankenhäuser) behandelt. 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In allen Bundesländern ist ein tiefes Niveau in der COVID-ITS-Belegung zu sehen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Belegung inzwischen dominiert durch schwere Fälle (sog. </a:t>
            </a:r>
            <a:r>
              <a:rPr lang="de-DE" sz="1600" i="1" dirty="0"/>
              <a:t>Langlieger</a:t>
            </a:r>
            <a:r>
              <a:rPr lang="de-DE" sz="1600" dirty="0"/>
              <a:t>)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1</a:t>
            </a:fld>
            <a:endParaRPr lang="de-DE" dirty="0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8233" y="160408"/>
            <a:ext cx="7983646" cy="387798"/>
          </a:xfrm>
        </p:spPr>
        <p:txBody>
          <a:bodyPr/>
          <a:lstStyle/>
          <a:p>
            <a:r>
              <a:rPr lang="de-DE" sz="2800" dirty="0"/>
              <a:t>DIVI-Intensivregister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00297" y="6518818"/>
            <a:ext cx="15101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21.07.2021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8B209C2B-C649-47CF-9B15-0F2B88950A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998" y="2051131"/>
            <a:ext cx="6567218" cy="4149631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D73E6659-02B7-4105-A782-708515D3013E}"/>
              </a:ext>
            </a:extLst>
          </p:cNvPr>
          <p:cNvSpPr txBox="1"/>
          <p:nvPr/>
        </p:nvSpPr>
        <p:spPr>
          <a:xfrm>
            <a:off x="3318960" y="2298976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78E05476-1B7D-42B7-B693-607D1AAFF78E}"/>
              </a:ext>
            </a:extLst>
          </p:cNvPr>
          <p:cNvSpPr txBox="1"/>
          <p:nvPr/>
        </p:nvSpPr>
        <p:spPr>
          <a:xfrm>
            <a:off x="2735098" y="2297523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D94FA65-78BB-490E-93D3-A41CCE0BC88E}"/>
              </a:ext>
            </a:extLst>
          </p:cNvPr>
          <p:cNvSpPr txBox="1"/>
          <p:nvPr/>
        </p:nvSpPr>
        <p:spPr>
          <a:xfrm>
            <a:off x="4104096" y="2247536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5.762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21BC29F1-248A-43B5-91BB-6499CD29C5E5}"/>
              </a:ext>
            </a:extLst>
          </p:cNvPr>
          <p:cNvCxnSpPr>
            <a:cxnSpLocks/>
          </p:cNvCxnSpPr>
          <p:nvPr/>
        </p:nvCxnSpPr>
        <p:spPr>
          <a:xfrm flipH="1">
            <a:off x="6484960" y="5082218"/>
            <a:ext cx="138829" cy="3872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5785B65B-14EA-4574-853C-A004843C0E4E}"/>
              </a:ext>
            </a:extLst>
          </p:cNvPr>
          <p:cNvSpPr txBox="1"/>
          <p:nvPr/>
        </p:nvSpPr>
        <p:spPr>
          <a:xfrm>
            <a:off x="6300978" y="5469488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360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1B21C5B-7155-4661-B893-3011C87091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5551" y="2763078"/>
            <a:ext cx="4116623" cy="3278330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4A28318D-B736-4639-8DFC-4670EAAD84D7}"/>
              </a:ext>
            </a:extLst>
          </p:cNvPr>
          <p:cNvSpPr txBox="1"/>
          <p:nvPr/>
        </p:nvSpPr>
        <p:spPr>
          <a:xfrm>
            <a:off x="7666963" y="2101190"/>
            <a:ext cx="35392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Behandlung COVID-19: Schweregrad</a:t>
            </a: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D2813F97-EABF-4FE5-9DD8-63412D7543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5454" y="2149619"/>
            <a:ext cx="1536692" cy="116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50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3B4ADC84-E69C-48C0-A0C8-E3B81A78DC55}"/>
              </a:ext>
            </a:extLst>
          </p:cNvPr>
          <p:cNvSpPr txBox="1"/>
          <p:nvPr/>
        </p:nvSpPr>
        <p:spPr>
          <a:xfrm>
            <a:off x="119473" y="148045"/>
            <a:ext cx="170932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+mj-lt"/>
              </a:rPr>
              <a:t>Anteil der COVID-19-Patient*innen an der Gesamtzahl betreibbarer </a:t>
            </a:r>
            <a:br>
              <a:rPr lang="de-DE" sz="2000" b="1" dirty="0">
                <a:latin typeface="+mj-lt"/>
              </a:rPr>
            </a:br>
            <a:r>
              <a:rPr lang="de-DE" sz="2000" b="1" dirty="0">
                <a:latin typeface="+mj-lt"/>
              </a:rPr>
              <a:t>ITS-Betten 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BC6B324-7386-4982-97A9-CBF160342B9A}"/>
              </a:ext>
            </a:extLst>
          </p:cNvPr>
          <p:cNvSpPr txBox="1"/>
          <p:nvPr/>
        </p:nvSpPr>
        <p:spPr>
          <a:xfrm>
            <a:off x="200297" y="6518818"/>
            <a:ext cx="15101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20.07.2021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BEC7B37-7AF6-4380-803F-2A0F49757E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7113" y="1"/>
            <a:ext cx="9681882" cy="6858000"/>
          </a:xfrm>
          <a:prstGeom prst="rect">
            <a:avLst/>
          </a:prstGeom>
        </p:spPr>
      </p:pic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0BB4D842-3AA8-45E6-8F05-688C3D352750}"/>
              </a:ext>
            </a:extLst>
          </p:cNvPr>
          <p:cNvCxnSpPr/>
          <p:nvPr/>
        </p:nvCxnSpPr>
        <p:spPr>
          <a:xfrm>
            <a:off x="2424156" y="1989280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CDFA1662-5BDB-4999-B315-327CEC94A366}"/>
              </a:ext>
            </a:extLst>
          </p:cNvPr>
          <p:cNvCxnSpPr/>
          <p:nvPr/>
        </p:nvCxnSpPr>
        <p:spPr>
          <a:xfrm>
            <a:off x="2424156" y="2512887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AA9EE8BC-AAA1-4D1A-8099-5F9E6041C875}"/>
              </a:ext>
            </a:extLst>
          </p:cNvPr>
          <p:cNvCxnSpPr/>
          <p:nvPr/>
        </p:nvCxnSpPr>
        <p:spPr>
          <a:xfrm>
            <a:off x="2424156" y="2669723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2F74A4D1-E367-4A07-8922-58E50DB7EEFB}"/>
              </a:ext>
            </a:extLst>
          </p:cNvPr>
          <p:cNvCxnSpPr/>
          <p:nvPr/>
        </p:nvCxnSpPr>
        <p:spPr>
          <a:xfrm>
            <a:off x="2424156" y="5495267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BBB99B30-B45A-43E8-9F22-BC419D03DAEF}"/>
              </a:ext>
            </a:extLst>
          </p:cNvPr>
          <p:cNvCxnSpPr/>
          <p:nvPr/>
        </p:nvCxnSpPr>
        <p:spPr>
          <a:xfrm>
            <a:off x="2424156" y="6025731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FB9F3E0A-1680-4EA8-8F00-57B81E48054F}"/>
              </a:ext>
            </a:extLst>
          </p:cNvPr>
          <p:cNvCxnSpPr/>
          <p:nvPr/>
        </p:nvCxnSpPr>
        <p:spPr>
          <a:xfrm>
            <a:off x="7404217" y="5497310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A63DC62E-BBA5-4F4B-935E-C76FAC1A4F62}"/>
              </a:ext>
            </a:extLst>
          </p:cNvPr>
          <p:cNvCxnSpPr/>
          <p:nvPr/>
        </p:nvCxnSpPr>
        <p:spPr>
          <a:xfrm>
            <a:off x="7397393" y="6039379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26648FCA-DE20-4ADD-A2A0-737E968AC330}"/>
              </a:ext>
            </a:extLst>
          </p:cNvPr>
          <p:cNvCxnSpPr/>
          <p:nvPr/>
        </p:nvCxnSpPr>
        <p:spPr>
          <a:xfrm>
            <a:off x="7424689" y="1993877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21E29F48-54CB-4442-9B8B-9B8E2396DE5E}"/>
              </a:ext>
            </a:extLst>
          </p:cNvPr>
          <p:cNvCxnSpPr/>
          <p:nvPr/>
        </p:nvCxnSpPr>
        <p:spPr>
          <a:xfrm>
            <a:off x="7404217" y="2535057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1238F765-4C30-497C-A431-C7B014592D50}"/>
              </a:ext>
            </a:extLst>
          </p:cNvPr>
          <p:cNvCxnSpPr/>
          <p:nvPr/>
        </p:nvCxnSpPr>
        <p:spPr>
          <a:xfrm>
            <a:off x="7411041" y="2679848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0E74EB31-2BD1-4E30-ABA3-CDA9A22ECD00}"/>
              </a:ext>
            </a:extLst>
          </p:cNvPr>
          <p:cNvCxnSpPr/>
          <p:nvPr/>
        </p:nvCxnSpPr>
        <p:spPr>
          <a:xfrm>
            <a:off x="2424156" y="6186730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AF8E386F-50D0-4F09-8916-2E3E200D047A}"/>
              </a:ext>
            </a:extLst>
          </p:cNvPr>
          <p:cNvCxnSpPr/>
          <p:nvPr/>
        </p:nvCxnSpPr>
        <p:spPr>
          <a:xfrm>
            <a:off x="7397393" y="6191024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2901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B9414710-3BB1-4E3D-A388-71A523239F7A}"/>
              </a:ext>
            </a:extLst>
          </p:cNvPr>
          <p:cNvSpPr txBox="1"/>
          <p:nvPr/>
        </p:nvSpPr>
        <p:spPr>
          <a:xfrm>
            <a:off x="7334046" y="2900071"/>
            <a:ext cx="36871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Altersgruppen Entwicklung  (prozentual)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A7F7CA93-F178-4B6B-9DCB-AAA73FE7C6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76" y="65119"/>
            <a:ext cx="6096000" cy="3738473"/>
          </a:xfrm>
          <a:prstGeom prst="rect">
            <a:avLst/>
          </a:prstGeom>
        </p:spPr>
      </p:pic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1DEDA87C-B326-4226-B5C8-9F3CBDFE67E6}"/>
              </a:ext>
            </a:extLst>
          </p:cNvPr>
          <p:cNvCxnSpPr/>
          <p:nvPr/>
        </p:nvCxnSpPr>
        <p:spPr>
          <a:xfrm>
            <a:off x="8034283" y="3879546"/>
            <a:ext cx="0" cy="50898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Grafik 1">
            <a:extLst>
              <a:ext uri="{FF2B5EF4-FFF2-40B4-BE49-F238E27FC236}">
                <a16:creationId xmlns:a16="http://schemas.microsoft.com/office/drawing/2014/main" id="{96A5B4F8-ADE0-42DB-8D1D-93C4642DFC3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1"/>
          <a:stretch/>
        </p:blipFill>
        <p:spPr>
          <a:xfrm>
            <a:off x="6477302" y="3429000"/>
            <a:ext cx="5471501" cy="3292474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DBE98C30-0806-4D73-B579-A8FB08D309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26065" y="4658798"/>
            <a:ext cx="1051237" cy="1757411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7E475344-E740-4AA2-B6D5-4C2531590D36}"/>
              </a:ext>
            </a:extLst>
          </p:cNvPr>
          <p:cNvSpPr/>
          <p:nvPr/>
        </p:nvSpPr>
        <p:spPr>
          <a:xfrm>
            <a:off x="6662058" y="6224067"/>
            <a:ext cx="355122" cy="1306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6641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B14323FE-0245-4C7B-83CD-E6C9908F9391}"/>
              </a:ext>
            </a:extLst>
          </p:cNvPr>
          <p:cNvSpPr txBox="1">
            <a:spLocks/>
          </p:cNvSpPr>
          <p:nvPr/>
        </p:nvSpPr>
        <p:spPr>
          <a:xfrm>
            <a:off x="59378" y="0"/>
            <a:ext cx="12085122" cy="5631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400" b="1" dirty="0">
                <a:solidFill>
                  <a:srgbClr val="0070C0"/>
                </a:solidFill>
              </a:rPr>
              <a:t> </a:t>
            </a:r>
            <a:r>
              <a:rPr lang="de-DE" sz="2400" b="1" dirty="0" err="1">
                <a:solidFill>
                  <a:srgbClr val="0070C0"/>
                </a:solidFill>
              </a:rPr>
              <a:t>SPoCK</a:t>
            </a:r>
            <a:r>
              <a:rPr lang="de-DE" sz="2400" b="1" dirty="0">
                <a:solidFill>
                  <a:srgbClr val="0070C0"/>
                </a:solidFill>
              </a:rPr>
              <a:t>: Prognosen intensivpflichtiger COVID-19-Patient*innen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6D316A3-AAC9-4090-A57A-7FD12D8B0A41}"/>
              </a:ext>
            </a:extLst>
          </p:cNvPr>
          <p:cNvSpPr txBox="1"/>
          <p:nvPr/>
        </p:nvSpPr>
        <p:spPr>
          <a:xfrm>
            <a:off x="181886" y="1893169"/>
            <a:ext cx="5334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Länder (nach Kleeblättern) mit Kapazitäts-Prognosen: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93051AC-CDBB-4F45-A416-A1763C928651}"/>
              </a:ext>
            </a:extLst>
          </p:cNvPr>
          <p:cNvSpPr/>
          <p:nvPr/>
        </p:nvSpPr>
        <p:spPr>
          <a:xfrm>
            <a:off x="5710844" y="1387921"/>
            <a:ext cx="1678706" cy="1346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BB67F89-C932-455D-A624-9369B62AD9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886" y="736314"/>
            <a:ext cx="7534275" cy="88582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632F46F8-91F6-44BC-9FD1-30BA5CABA547}"/>
              </a:ext>
            </a:extLst>
          </p:cNvPr>
          <p:cNvSpPr txBox="1"/>
          <p:nvPr/>
        </p:nvSpPr>
        <p:spPr>
          <a:xfrm>
            <a:off x="8085923" y="135650"/>
            <a:ext cx="1372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Deutschland</a:t>
            </a:r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B5BB7390-FD8F-488E-96F7-13B9597D65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9350" y="3017299"/>
            <a:ext cx="2956717" cy="379460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72D84F85-3FF1-40EF-9A5C-17EA3996C8E2}"/>
              </a:ext>
            </a:extLst>
          </p:cNvPr>
          <p:cNvSpPr txBox="1"/>
          <p:nvPr/>
        </p:nvSpPr>
        <p:spPr>
          <a:xfrm>
            <a:off x="10815043" y="5114586"/>
            <a:ext cx="1626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Kleeblatt Zuordnungen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76C3AAA-C578-41FA-8266-F4AEC06CD4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2033" y="484810"/>
            <a:ext cx="3972621" cy="2349688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EFC02606-9BE5-4E95-8427-1915A7E914E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3" y="2273746"/>
            <a:ext cx="7430380" cy="449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5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</Words>
  <Application>Microsoft Office PowerPoint</Application>
  <PresentationFormat>Breitbild</PresentationFormat>
  <Paragraphs>23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DIVI-Intensivregister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Infektionssituation in Schulen</dc:title>
  <dc:creator>Lehfeld, Ann-Sophie</dc:creator>
  <cp:lastModifiedBy>Fischer, Martina</cp:lastModifiedBy>
  <cp:revision>295</cp:revision>
  <dcterms:created xsi:type="dcterms:W3CDTF">2021-01-13T08:46:29Z</dcterms:created>
  <dcterms:modified xsi:type="dcterms:W3CDTF">2021-07-21T08:33:37Z</dcterms:modified>
</cp:coreProperties>
</file>