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58" r:id="rId3"/>
    <p:sldId id="257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82051"/>
  </p:normalViewPr>
  <p:slideViewPr>
    <p:cSldViewPr snapToGrid="0" snapToObjects="1">
      <p:cViewPr varScale="1">
        <p:scale>
          <a:sx n="104" d="100"/>
          <a:sy n="104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00C8C-486B-BD46-B89B-17B6F3CF1D0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1C4E2-775E-404E-98FD-C454076F3B2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2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1C4E2-775E-404E-98FD-C454076F3B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VOC-Screening: N501Y PCR und/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Sequenzierung</a:t>
            </a:r>
            <a:r>
              <a:rPr lang="en-US" dirty="0"/>
              <a:t>. N501Y PCR positive =&gt; Alpha, Beta, Gamma. N501Y-PCR negative=&gt; Delta </a:t>
            </a:r>
            <a:r>
              <a:rPr lang="en-US" dirty="0" err="1"/>
              <a:t>oder</a:t>
            </a:r>
            <a:r>
              <a:rPr lang="en-US" dirty="0"/>
              <a:t> non-VOC.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1C4E2-775E-404E-98FD-C454076F3B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Rohdaten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1C4E2-775E-404E-98FD-C454076F3B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1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ORs </a:t>
            </a:r>
            <a:r>
              <a:rPr lang="en-US" dirty="0" err="1"/>
              <a:t>fuer</a:t>
            </a:r>
            <a:r>
              <a:rPr lang="en-US" dirty="0"/>
              <a:t> Delta vs Alpha (+</a:t>
            </a:r>
            <a:r>
              <a:rPr lang="en-US" dirty="0" err="1"/>
              <a:t>Beta+Gamma</a:t>
            </a:r>
            <a:r>
              <a:rPr lang="en-US" dirty="0"/>
              <a:t>): Delta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virulenter</a:t>
            </a:r>
            <a:r>
              <a:rPr lang="en-US" dirty="0"/>
              <a:t> </a:t>
            </a:r>
            <a:r>
              <a:rPr lang="en-US" dirty="0" err="1"/>
              <a:t>fuer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der </a:t>
            </a:r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betrachteten</a:t>
            </a:r>
            <a:r>
              <a:rPr lang="en-US" dirty="0"/>
              <a:t> Outcomes. </a:t>
            </a:r>
          </a:p>
          <a:p>
            <a:r>
              <a:rPr lang="en-US" dirty="0"/>
              <a:t>Limitation: </a:t>
            </a:r>
            <a:r>
              <a:rPr lang="en-US" dirty="0" err="1"/>
              <a:t>Waehrend</a:t>
            </a:r>
            <a:r>
              <a:rPr lang="en-US" dirty="0"/>
              <a:t> des </a:t>
            </a:r>
            <a:r>
              <a:rPr lang="en-US" dirty="0" err="1"/>
              <a:t>Beobachtungszeitraums</a:t>
            </a:r>
            <a:r>
              <a:rPr lang="en-US" dirty="0"/>
              <a:t> </a:t>
            </a:r>
            <a:r>
              <a:rPr lang="en-US" dirty="0" err="1"/>
              <a:t>nahm</a:t>
            </a:r>
            <a:r>
              <a:rPr lang="en-US" dirty="0"/>
              <a:t> der </a:t>
            </a:r>
            <a:r>
              <a:rPr lang="en-US" dirty="0" err="1"/>
              <a:t>Anteil</a:t>
            </a:r>
            <a:r>
              <a:rPr lang="en-US" dirty="0"/>
              <a:t> </a:t>
            </a:r>
            <a:r>
              <a:rPr lang="en-US" dirty="0" err="1"/>
              <a:t>geimpfter</a:t>
            </a:r>
            <a:r>
              <a:rPr lang="en-US" dirty="0"/>
              <a:t> </a:t>
            </a:r>
            <a:r>
              <a:rPr lang="en-US" dirty="0" err="1"/>
              <a:t>Personen</a:t>
            </a:r>
            <a:r>
              <a:rPr lang="en-US" dirty="0"/>
              <a:t> </a:t>
            </a:r>
            <a:r>
              <a:rPr lang="en-US" dirty="0" err="1"/>
              <a:t>deutlich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und </a:t>
            </a:r>
            <a:r>
              <a:rPr lang="en-US" dirty="0" err="1"/>
              <a:t>hierfuer</a:t>
            </a:r>
            <a:r>
              <a:rPr lang="en-US" dirty="0"/>
              <a:t> </a:t>
            </a:r>
            <a:r>
              <a:rPr lang="en-US" dirty="0" err="1"/>
              <a:t>konnte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adjustiert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 </a:t>
            </a:r>
            <a:r>
              <a:rPr lang="en-US" dirty="0" err="1"/>
              <a:t>Allerdings</a:t>
            </a:r>
            <a:r>
              <a:rPr lang="en-US" dirty="0"/>
              <a:t> </a:t>
            </a:r>
            <a:r>
              <a:rPr lang="en-US" dirty="0" err="1"/>
              <a:t>schuetzt</a:t>
            </a:r>
            <a:r>
              <a:rPr lang="en-US" dirty="0"/>
              <a:t> </a:t>
            </a:r>
            <a:r>
              <a:rPr lang="en-US" dirty="0" err="1"/>
              <a:t>Impfung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schweren</a:t>
            </a:r>
            <a:r>
              <a:rPr lang="en-US" dirty="0"/>
              <a:t> </a:t>
            </a:r>
            <a:r>
              <a:rPr lang="en-US" dirty="0" err="1"/>
              <a:t>Verlaeufen</a:t>
            </a:r>
            <a:r>
              <a:rPr lang="en-US" dirty="0"/>
              <a:t>. </a:t>
            </a:r>
            <a:r>
              <a:rPr lang="en-US" dirty="0" err="1"/>
              <a:t>Wenn</a:t>
            </a:r>
            <a:r>
              <a:rPr lang="en-US" dirty="0"/>
              <a:t> man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dafuer</a:t>
            </a:r>
            <a:r>
              <a:rPr lang="en-US" dirty="0"/>
              <a:t> </a:t>
            </a:r>
            <a:r>
              <a:rPr lang="en-US" dirty="0" err="1"/>
              <a:t>adjustiert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 </a:t>
            </a:r>
            <a:r>
              <a:rPr lang="en-US" dirty="0" err="1"/>
              <a:t>unterschaetzt</a:t>
            </a:r>
            <a:r>
              <a:rPr lang="en-US" dirty="0"/>
              <a:t> man die </a:t>
            </a:r>
            <a:r>
              <a:rPr lang="en-US" dirty="0" err="1"/>
              <a:t>Virulenz</a:t>
            </a:r>
            <a:r>
              <a:rPr lang="en-US" dirty="0"/>
              <a:t> von Delta </a:t>
            </a:r>
            <a:r>
              <a:rPr lang="en-US" dirty="0" err="1"/>
              <a:t>eher</a:t>
            </a:r>
            <a:r>
              <a:rPr lang="en-US" dirty="0"/>
              <a:t>. Die </a:t>
            </a:r>
            <a:r>
              <a:rPr lang="en-US" dirty="0" err="1"/>
              <a:t>Virulenz</a:t>
            </a:r>
            <a:r>
              <a:rPr lang="en-US" dirty="0"/>
              <a:t> von Delta </a:t>
            </a:r>
            <a:r>
              <a:rPr lang="en-US" dirty="0" err="1"/>
              <a:t>wurde</a:t>
            </a:r>
            <a:r>
              <a:rPr lang="en-US" dirty="0"/>
              <a:t> </a:t>
            </a:r>
            <a:r>
              <a:rPr lang="en-US" dirty="0" err="1"/>
              <a:t>ausserdem</a:t>
            </a:r>
            <a:r>
              <a:rPr lang="en-US" dirty="0"/>
              <a:t> </a:t>
            </a:r>
            <a:r>
              <a:rPr lang="en-US" dirty="0" err="1"/>
              <a:t>eher</a:t>
            </a:r>
            <a:r>
              <a:rPr lang="en-US" dirty="0"/>
              <a:t> </a:t>
            </a:r>
            <a:r>
              <a:rPr lang="en-US" dirty="0" err="1"/>
              <a:t>unterschaetzt</a:t>
            </a:r>
            <a:r>
              <a:rPr lang="en-US" dirty="0"/>
              <a:t>, </a:t>
            </a:r>
            <a:r>
              <a:rPr lang="en-US" dirty="0" err="1"/>
              <a:t>weil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N501Y-negative </a:t>
            </a:r>
            <a:r>
              <a:rPr lang="en-US" dirty="0" err="1"/>
              <a:t>Varianten</a:t>
            </a:r>
            <a:r>
              <a:rPr lang="en-US" dirty="0"/>
              <a:t> also </a:t>
            </a:r>
            <a:r>
              <a:rPr lang="en-US" dirty="0" err="1"/>
              <a:t>auch</a:t>
            </a:r>
            <a:r>
              <a:rPr lang="en-US" dirty="0"/>
              <a:t> non-VOCs </a:t>
            </a:r>
            <a:r>
              <a:rPr lang="en-US" dirty="0" err="1"/>
              <a:t>als</a:t>
            </a:r>
            <a:r>
              <a:rPr lang="en-US" dirty="0"/>
              <a:t> Delta </a:t>
            </a:r>
            <a:r>
              <a:rPr lang="en-US" dirty="0" err="1"/>
              <a:t>klassifiziert</a:t>
            </a:r>
            <a:r>
              <a:rPr lang="en-US" dirty="0"/>
              <a:t> </a:t>
            </a:r>
            <a:r>
              <a:rPr lang="en-US" dirty="0" err="1"/>
              <a:t>wurden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1C4E2-775E-404E-98FD-C454076F3B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5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949D-F84A-244A-89BF-F566610BF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41543-72E0-EC44-9304-336B768B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FD9-F026-E64B-9640-EA45276B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18D49-03DC-EA43-BBE6-483BF3D6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55661-526F-4843-AA69-AE66ABB0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1D68B-2F80-324E-865A-44E1771D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2569E-A64F-F64E-AE17-5A691AE08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0D4B0-3DAA-C948-B233-15EA74B7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FA3A2-707F-5F41-A50B-AF4BE0D4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0BBC2-D848-6244-9CD5-154013BD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9E943-A422-864E-A0C1-47B2AE1E0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7CFEE-AA72-4044-B4AF-8FE0633B7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71E8A-56DB-6D46-8164-F9CFF9AF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6BCCB-E409-BD45-B52D-DFA04882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B1432-012E-2B43-ADE1-B286F1F1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0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7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/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3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09585"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9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1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3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6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/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8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3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6" y="6290236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23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943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527F-4B9C-694E-B8ED-5F349904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7293A-8DB9-4F43-A3B3-1E001843B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FFD7A-1F66-C049-9120-6F747FA0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BFD3-5530-A949-89CD-D60C5215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289A5-E5B3-C946-8446-94A19197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6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DA95-FFB2-EC43-AD4C-D12C42D5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15061-BB38-7C46-92C7-74489C8CC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DDDB1-BADC-854E-AB10-333B3C02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84DFE-9557-C34F-A6E7-179316A1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EFA-AAF4-6941-84E6-F44E80FB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E5D3-7A10-C849-B159-06A38CC5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9E9AE-B189-FF48-B45E-0F8A58E59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AE47E-4F2A-7645-9C1F-0274E90DA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9131D-CBEB-F941-9DCB-AA5CC436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08371-0576-334F-A785-051E0047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69D0C-C292-5F41-99EC-C25C0402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F3A7-242D-904E-800C-C674873C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6463A-CC29-EE46-A1D7-A15002D8E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A1D2F-5D85-4C47-BBF9-502F69B47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46161-A28A-0449-B91C-5639499EE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84653-E014-B749-B3B1-D975ED96F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EEFFD-0B17-344F-9A39-D3DFBABB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55036-305C-904B-A98F-F81D65B8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2743F-42AA-5347-AFF2-53306355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D0C5-3E74-5448-9763-A4E2479E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2A200-5F5E-644B-82AE-A0E598ED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09044-2CB7-AF4F-A2F8-D6C7427F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696F8-42BB-4341-BAB6-A203CCD0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45768-B351-3247-A07C-145D5CFC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AFA62-9FFD-B141-A98C-5B168F87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4935A-C095-DA49-BF25-C889E67B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CF57-0320-1648-86FD-6CF0130D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9BD10-A4BF-D940-85DF-34D88E42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C612-3931-474B-B02D-DE5655408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D3B92-1B4C-AE40-B746-57245030E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4ED7C-1BA2-2141-A186-470817CD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0CCF9-78DF-E04C-9DB9-2E726DB3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5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420E-6054-284E-A9C0-F3C66486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B1EBE-9C13-934D-B1D8-4EE7B6AF1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F9FE1-EB16-4C46-B67E-2534DDDB0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66581-1D26-F740-A1A3-2EDA6C54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29A3A-968F-5C42-AB47-0B01A310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0EE14-883C-CF48-92C4-5CA820A1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F2C44-7BE6-AE47-A33C-6E3A81AE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B2DCC-AF9D-4B46-8254-DE2460CF4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413EE-000E-9642-9B8F-86188EDBF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E0D4-08B7-9040-9D36-6581D55310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EAB1-A9E2-3540-A5C8-C53E6049A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3CD78-973D-6A47-938F-0C1C671C7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1575C-56EC-0D49-B31D-D08382457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4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helancet.com/journals/lancet/article/PIIS0140-6736(21)01358-1/fulltex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1.07.05.212600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1.07.05.212600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1.07.05.2126005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" b="8546"/>
          <a:stretch/>
        </p:blipFill>
        <p:spPr>
          <a:xfrm>
            <a:off x="-28449" y="1385836"/>
            <a:ext cx="4454400" cy="435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de-DE" sz="1867" dirty="0"/>
            </a:br>
            <a:r>
              <a:rPr lang="de-DE" sz="1867" dirty="0"/>
              <a:t>Zwei Studien aus Kanada und Schottland zum  Vergleich der Krankheitsschwere von Alpha und Delta</a:t>
            </a:r>
            <a:br>
              <a:rPr lang="de-DE" sz="1867" dirty="0"/>
            </a:br>
            <a:br>
              <a:rPr lang="de-DE" sz="1867" dirty="0"/>
            </a:br>
            <a:br>
              <a:rPr lang="de-DE" sz="1867" dirty="0"/>
            </a:br>
            <a:endParaRPr lang="de-DE" sz="1867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600" dirty="0"/>
              <a:t>DJ Oh und A Mankertz</a:t>
            </a:r>
          </a:p>
          <a:p>
            <a:r>
              <a:rPr lang="de-DE" sz="1600" dirty="0"/>
              <a:t>21/07/2021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648FC6-08BB-4513-86DC-4FC5A3AFF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99" t="10654" r="35270" b="80472"/>
          <a:stretch/>
        </p:blipFill>
        <p:spPr>
          <a:xfrm>
            <a:off x="9402619" y="268817"/>
            <a:ext cx="2503054" cy="10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1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4FA68F-8201-334B-8F4D-C811FCC2A7DD}"/>
              </a:ext>
            </a:extLst>
          </p:cNvPr>
          <p:cNvSpPr txBox="1"/>
          <p:nvPr/>
        </p:nvSpPr>
        <p:spPr>
          <a:xfrm>
            <a:off x="902525" y="213756"/>
            <a:ext cx="947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Delta-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Infizierte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öfter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hospitalisiert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Schottland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A2784-0E04-374B-976B-CD6A5BEA1FF9}"/>
              </a:ext>
            </a:extLst>
          </p:cNvPr>
          <p:cNvSpPr txBox="1"/>
          <p:nvPr/>
        </p:nvSpPr>
        <p:spPr>
          <a:xfrm>
            <a:off x="724395" y="1186060"/>
            <a:ext cx="11079678" cy="336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EAVE II Surveillance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Beobachtung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der COVID-19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Epidemiologie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Healthcare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Datensätze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von 99% 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schottischen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Bevölkerung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5,4 Mio Menschen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“linked through Scotland’s unique Community Health Index number”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Zeitraum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 April – 6.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2021 Fisher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TaqPath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SARS-CoV-2 PCR: “S-Gen positive -&gt; Delta”: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(3 PCR-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Regionen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incl. S-Gen. S-Gen PCR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fällt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Alpha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Delta. 97% S-Gen positive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Beobachtungszeitraums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wurden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eingeordnet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19.543 SARS-CoV-2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Infektionen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7.723 S-Gen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positiv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377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Hospitalisierungen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innerhalb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von 14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Tagen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Test)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775D2-8910-9E44-8DB3-7461A43F20A4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Sheikh et al., Lancet 2021.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https://www.thelancet.com/journals/lancet/article/PIIS0140-6736(21)01358-1/fulltext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A1E0AA-C623-4BD4-AC43-220CDA6027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99" t="10654" r="35270" b="80472"/>
          <a:stretch/>
        </p:blipFill>
        <p:spPr>
          <a:xfrm>
            <a:off x="9688946" y="5247217"/>
            <a:ext cx="2503054" cy="10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2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32B51-728B-3144-933B-140370E4B92D}"/>
              </a:ext>
            </a:extLst>
          </p:cNvPr>
          <p:cNvSpPr txBox="1"/>
          <p:nvPr/>
        </p:nvSpPr>
        <p:spPr>
          <a:xfrm>
            <a:off x="902525" y="213756"/>
            <a:ext cx="925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Delta-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Infizierte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öfter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hospitalisiert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Schottland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739545-3924-4B43-8425-7486539A59FE}"/>
              </a:ext>
            </a:extLst>
          </p:cNvPr>
          <p:cNvGrpSpPr/>
          <p:nvPr/>
        </p:nvGrpSpPr>
        <p:grpSpPr>
          <a:xfrm>
            <a:off x="902525" y="2973972"/>
            <a:ext cx="7956468" cy="3402281"/>
            <a:chOff x="0" y="1295400"/>
            <a:chExt cx="12192000" cy="4267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BB364A-F535-0043-BF3C-6EDADCE61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95400"/>
              <a:ext cx="12192000" cy="42672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0E1FC8-D881-7646-8D90-07074FB28685}"/>
                </a:ext>
              </a:extLst>
            </p:cNvPr>
            <p:cNvSpPr txBox="1"/>
            <p:nvPr/>
          </p:nvSpPr>
          <p:spPr>
            <a:xfrm>
              <a:off x="9339275" y="388737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Alpha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A2B74D-1AFA-4F49-95C0-5E8D91B1E3BB}"/>
                </a:ext>
              </a:extLst>
            </p:cNvPr>
            <p:cNvSpPr txBox="1"/>
            <p:nvPr/>
          </p:nvSpPr>
          <p:spPr>
            <a:xfrm>
              <a:off x="9339275" y="425017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Delta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230B2F7-88C0-DD48-97A8-EDC2EF8B4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9605" y="4072040"/>
              <a:ext cx="73627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841AD6-AEEB-104B-AF81-4B43A3B110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9605" y="4434836"/>
              <a:ext cx="73627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9691EA-398D-8F42-AC8D-2AE7564D7CA2}"/>
                </a:ext>
              </a:extLst>
            </p:cNvPr>
            <p:cNvSpPr/>
            <p:nvPr/>
          </p:nvSpPr>
          <p:spPr>
            <a:xfrm>
              <a:off x="7113320" y="2301981"/>
              <a:ext cx="1282536" cy="23175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75DA970-9B3D-EF49-9F6C-C350CE27AFB5}"/>
              </a:ext>
            </a:extLst>
          </p:cNvPr>
          <p:cNvSpPr txBox="1"/>
          <p:nvPr/>
        </p:nvSpPr>
        <p:spPr>
          <a:xfrm>
            <a:off x="724395" y="1186060"/>
            <a:ext cx="1107967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Cox-Regression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adjustiert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Alter,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Geschlecht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Zeit und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Komorbiditäten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Delta-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Infektionen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sind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mit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etwa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doppeltem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Hospitalisierungsrisiko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assoziiert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hazard ratio (HR) 1.85 (95% CI 1.39–2.47)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F34EB8-E725-41E6-9EF6-D8BB1F73F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99" t="10654" r="35270" b="80472"/>
          <a:stretch/>
        </p:blipFill>
        <p:spPr>
          <a:xfrm>
            <a:off x="9688946" y="5800690"/>
            <a:ext cx="2503054" cy="10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6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4FA68F-8201-334B-8F4D-C811FCC2A7DD}"/>
              </a:ext>
            </a:extLst>
          </p:cNvPr>
          <p:cNvSpPr txBox="1"/>
          <p:nvPr/>
        </p:nvSpPr>
        <p:spPr>
          <a:xfrm>
            <a:off x="558141" y="213757"/>
            <a:ext cx="1067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Delta: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höheres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Hospitalisierung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, ITS &amp; Tod: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Ontario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A2784-0E04-374B-976B-CD6A5BEA1FF9}"/>
              </a:ext>
            </a:extLst>
          </p:cNvPr>
          <p:cNvSpPr txBox="1"/>
          <p:nvPr/>
        </p:nvSpPr>
        <p:spPr>
          <a:xfrm>
            <a:off x="724395" y="1186060"/>
            <a:ext cx="11079678" cy="3182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retrospektive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Kohorte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SARS-CoV-2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Fälle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Provinz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Ontario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Screening auf VOCs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22.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2021: non VOC -&gt; N501Y-positive VOCs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vorwiegend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Alpha) -&gt; Delta  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Logistische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Regression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adjustiert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Alter,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Geschlecht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Zeitraum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Komorbidität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Schwangerschaft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den  Outcomes: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Hospitalisierung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ITS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Aufnahme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Tod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211,197 SARS-CoV-2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Infektionen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~43.1K non-VOC, ~162.5 K N501Y-VOC, ~5.6K Delta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~11K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hospitalisiert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~2.3K ITS, ~1.8K Tod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775D2-8910-9E44-8DB3-7461A43F20A4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Fisman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Tuite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medRxiv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preprint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https://doi.org/10.1101/2021.07.05.21260050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BCE776-3257-442D-A00E-C820CB053A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99" t="10654" r="35270" b="80472"/>
          <a:stretch/>
        </p:blipFill>
        <p:spPr>
          <a:xfrm>
            <a:off x="9688946" y="5431358"/>
            <a:ext cx="2503054" cy="10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0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4FA68F-8201-334B-8F4D-C811FCC2A7DD}"/>
              </a:ext>
            </a:extLst>
          </p:cNvPr>
          <p:cNvSpPr txBox="1"/>
          <p:nvPr/>
        </p:nvSpPr>
        <p:spPr>
          <a:xfrm>
            <a:off x="558141" y="213757"/>
            <a:ext cx="1067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Delta: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höheres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Hospitalisierung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, ICU &amp; Tod: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Ontario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775D2-8910-9E44-8DB3-7461A43F20A4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Fisman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Tuite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medRxiv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preprint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https://doi.org/10.1101/2021.07.05.21260050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0A5A8-E051-F84D-93EC-6A419A852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23" y="881881"/>
            <a:ext cx="10177153" cy="54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0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4FA68F-8201-334B-8F4D-C811FCC2A7DD}"/>
              </a:ext>
            </a:extLst>
          </p:cNvPr>
          <p:cNvSpPr txBox="1"/>
          <p:nvPr/>
        </p:nvSpPr>
        <p:spPr>
          <a:xfrm>
            <a:off x="558141" y="213757"/>
            <a:ext cx="1067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Delta: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höheres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Hospitalisierung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, ICU &amp; Tod: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Ontario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775D2-8910-9E44-8DB3-7461A43F20A4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Fisman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Tuite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medRxiv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preprint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https://doi.org/10.1101/2021.07.05.21260050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CF063-CBD9-8841-AA8D-266FFBD6E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747112"/>
            <a:ext cx="11988800" cy="4343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07DACC-F5EA-48D8-94B5-9F3A737E205C}"/>
              </a:ext>
            </a:extLst>
          </p:cNvPr>
          <p:cNvSpPr txBox="1"/>
          <p:nvPr/>
        </p:nvSpPr>
        <p:spPr>
          <a:xfrm>
            <a:off x="1050455" y="5162202"/>
            <a:ext cx="9687267" cy="11110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VOC-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Infektionen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diesen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erhöhtem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von Hosp/ITS/Tod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verbunden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dabei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gilt non-VOC&lt;Alpha&lt;Delta.</a:t>
            </a:r>
          </a:p>
          <a:p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5DC547-F1A6-4E6C-8320-68FCAA3EBBB7}"/>
              </a:ext>
            </a:extLst>
          </p:cNvPr>
          <p:cNvSpPr/>
          <p:nvPr/>
        </p:nvSpPr>
        <p:spPr>
          <a:xfrm>
            <a:off x="7313818" y="2211074"/>
            <a:ext cx="3916219" cy="169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Limitationen:</a:t>
            </a:r>
          </a:p>
          <a:p>
            <a:pPr algn="ctr"/>
            <a:r>
              <a:rPr lang="de-DE" dirty="0"/>
              <a:t>Impfdaten wurden in Kanadischer Studie nicht berücksichtigt</a:t>
            </a:r>
          </a:p>
          <a:p>
            <a:pPr algn="ctr"/>
            <a:r>
              <a:rPr lang="de-DE" dirty="0"/>
              <a:t>führt eher zur Unterschätzung von Delta </a:t>
            </a:r>
          </a:p>
        </p:txBody>
      </p:sp>
    </p:spTree>
    <p:extLst>
      <p:ext uri="{BB962C8B-B14F-4D97-AF65-F5344CB8AC3E}">
        <p14:creationId xmlns:p14="http://schemas.microsoft.com/office/powerpoint/2010/main" val="2414777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Breitbild</PresentationFormat>
  <Paragraphs>39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ＭＳ 明朝</vt:lpstr>
      <vt:lpstr>Office Theme</vt:lpstr>
      <vt:lpstr> Zwei Studien aus Kanada und Schottland zum  Vergleich der Krankheitsschwere von Alpha und Delta  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Djin-Ye Oh</dc:creator>
  <cp:lastModifiedBy>Mankertz, Annette</cp:lastModifiedBy>
  <cp:revision>20</cp:revision>
  <dcterms:created xsi:type="dcterms:W3CDTF">2021-07-20T16:55:58Z</dcterms:created>
  <dcterms:modified xsi:type="dcterms:W3CDTF">2021-07-21T08:42:01Z</dcterms:modified>
</cp:coreProperties>
</file>