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323" r:id="rId3"/>
    <p:sldId id="301" r:id="rId4"/>
    <p:sldId id="322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53" d="100"/>
          <a:sy n="53" d="100"/>
        </p:scale>
        <p:origin x="485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28</a:t>
            </a:r>
            <a:endParaRPr lang="de-DE" sz="1100">
              <a:effectLst/>
            </a:endParaRPr>
          </a:p>
        </c:rich>
      </c:tx>
      <c:layout>
        <c:manualLayout>
          <c:xMode val="edge"/>
          <c:yMode val="edge"/>
          <c:x val="0.11509689673701275"/>
          <c:y val="1.3880059527604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24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Epivurve_care_TOP!$A$2:$B$74</c:f>
              <c:multiLvlStrCache>
                <c:ptCount val="7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Epivurve_care_TOP!$D$2:$D$74</c:f>
              <c:numCache>
                <c:formatCode>General</c:formatCode>
                <c:ptCount val="73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122</c:v>
                </c:pt>
                <c:pt idx="5">
                  <c:v>193</c:v>
                </c:pt>
                <c:pt idx="6">
                  <c:v>116</c:v>
                </c:pt>
                <c:pt idx="7">
                  <c:v>60</c:v>
                </c:pt>
                <c:pt idx="8">
                  <c:v>40</c:v>
                </c:pt>
                <c:pt idx="9">
                  <c:v>25</c:v>
                </c:pt>
                <c:pt idx="10">
                  <c:v>27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9</c:v>
                </c:pt>
                <c:pt idx="16">
                  <c:v>7</c:v>
                </c:pt>
                <c:pt idx="17">
                  <c:v>5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7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10</c:v>
                </c:pt>
                <c:pt idx="29">
                  <c:v>12</c:v>
                </c:pt>
                <c:pt idx="30">
                  <c:v>19</c:v>
                </c:pt>
                <c:pt idx="31">
                  <c:v>17</c:v>
                </c:pt>
                <c:pt idx="32">
                  <c:v>38</c:v>
                </c:pt>
                <c:pt idx="33">
                  <c:v>91</c:v>
                </c:pt>
                <c:pt idx="34">
                  <c:v>159</c:v>
                </c:pt>
                <c:pt idx="35">
                  <c:v>184</c:v>
                </c:pt>
                <c:pt idx="36">
                  <c:v>229</c:v>
                </c:pt>
                <c:pt idx="37">
                  <c:v>252</c:v>
                </c:pt>
                <c:pt idx="38">
                  <c:v>289</c:v>
                </c:pt>
                <c:pt idx="39">
                  <c:v>272</c:v>
                </c:pt>
                <c:pt idx="40">
                  <c:v>298</c:v>
                </c:pt>
                <c:pt idx="41">
                  <c:v>364</c:v>
                </c:pt>
                <c:pt idx="42">
                  <c:v>390</c:v>
                </c:pt>
                <c:pt idx="43">
                  <c:v>330</c:v>
                </c:pt>
                <c:pt idx="44">
                  <c:v>318</c:v>
                </c:pt>
                <c:pt idx="45">
                  <c:v>293</c:v>
                </c:pt>
                <c:pt idx="46">
                  <c:v>241</c:v>
                </c:pt>
                <c:pt idx="47">
                  <c:v>179</c:v>
                </c:pt>
                <c:pt idx="48">
                  <c:v>144</c:v>
                </c:pt>
                <c:pt idx="49">
                  <c:v>104</c:v>
                </c:pt>
                <c:pt idx="50">
                  <c:v>57</c:v>
                </c:pt>
                <c:pt idx="51">
                  <c:v>86</c:v>
                </c:pt>
                <c:pt idx="52">
                  <c:v>49</c:v>
                </c:pt>
                <c:pt idx="53">
                  <c:v>48</c:v>
                </c:pt>
                <c:pt idx="54">
                  <c:v>63</c:v>
                </c:pt>
                <c:pt idx="55">
                  <c:v>65</c:v>
                </c:pt>
                <c:pt idx="56">
                  <c:v>72</c:v>
                </c:pt>
                <c:pt idx="57">
                  <c:v>62</c:v>
                </c:pt>
                <c:pt idx="58">
                  <c:v>45</c:v>
                </c:pt>
                <c:pt idx="59">
                  <c:v>58</c:v>
                </c:pt>
                <c:pt idx="60">
                  <c:v>51</c:v>
                </c:pt>
                <c:pt idx="61">
                  <c:v>35</c:v>
                </c:pt>
                <c:pt idx="62">
                  <c:v>41</c:v>
                </c:pt>
                <c:pt idx="63">
                  <c:v>23</c:v>
                </c:pt>
                <c:pt idx="64">
                  <c:v>10</c:v>
                </c:pt>
                <c:pt idx="65">
                  <c:v>5</c:v>
                </c:pt>
                <c:pt idx="66">
                  <c:v>7</c:v>
                </c:pt>
                <c:pt idx="67">
                  <c:v>3</c:v>
                </c:pt>
                <c:pt idx="6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43-4455-949D-B124C34DC653}"/>
            </c:ext>
          </c:extLst>
        </c:ser>
        <c:ser>
          <c:idx val="2"/>
          <c:order val="1"/>
          <c:tx>
            <c:strRef>
              <c:f>Epivurve_care_TOP!$I$1</c:f>
              <c:strCache>
                <c:ptCount val="1"/>
                <c:pt idx="0">
                  <c:v>Neu übermittelt in KW 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Epivurve_care_TOP!$A$2:$B$74</c:f>
              <c:multiLvlStrCache>
                <c:ptCount val="7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Epivurve_care_TOP!$I$2:$I$71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2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43-4455-949D-B124C34DC653}"/>
            </c:ext>
          </c:extLst>
        </c:ser>
        <c:ser>
          <c:idx val="4"/>
          <c:order val="2"/>
          <c:tx>
            <c:strRef>
              <c:f>Epivurve_care_TOP!$J$1</c:f>
              <c:strCache>
                <c:ptCount val="1"/>
                <c:pt idx="0">
                  <c:v>Neu übermittelt in KW 26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Epivurve_care_TOP!$A$2:$B$74</c:f>
              <c:multiLvlStrCache>
                <c:ptCount val="7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Epivurve_care_TOP!$J$2:$J$72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0</c:v>
                </c:pt>
                <c:pt idx="39">
                  <c:v>1</c:v>
                </c:pt>
                <c:pt idx="40">
                  <c:v>2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3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2</c:v>
                </c:pt>
                <c:pt idx="49">
                  <c:v>3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43-4455-949D-B124C34DC653}"/>
            </c:ext>
          </c:extLst>
        </c:ser>
        <c:ser>
          <c:idx val="3"/>
          <c:order val="3"/>
          <c:tx>
            <c:strRef>
              <c:f>Epivurve_care_TOP!$K$1</c:f>
              <c:strCache>
                <c:ptCount val="1"/>
                <c:pt idx="0">
                  <c:v>Neu übermittelt in KW 27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Epivurve_care_TOP!$A$2:$B$74</c:f>
              <c:multiLvlStrCache>
                <c:ptCount val="7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Epivurve_care_TOP!$K$2:$K$73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2</c:v>
                </c:pt>
                <c:pt idx="41">
                  <c:v>0</c:v>
                </c:pt>
                <c:pt idx="42">
                  <c:v>2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43-4455-949D-B124C34DC653}"/>
            </c:ext>
          </c:extLst>
        </c:ser>
        <c:ser>
          <c:idx val="1"/>
          <c:order val="4"/>
          <c:tx>
            <c:strRef>
              <c:f>Epivurve_care_TOP!$L$1</c:f>
              <c:strCache>
                <c:ptCount val="1"/>
                <c:pt idx="0">
                  <c:v>Neu übermittelt in KW 28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Epivurve_care_TOP!$A$2:$B$74</c:f>
              <c:multiLvlStrCache>
                <c:ptCount val="7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Epivurve_care_TOP!$L$2:$L$74</c:f>
              <c:numCache>
                <c:formatCode>General</c:formatCode>
                <c:ptCount val="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2</c:v>
                </c:pt>
                <c:pt idx="34">
                  <c:v>1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3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43-4455-949D-B124C34DC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28</a:t>
            </a:r>
          </a:p>
        </c:rich>
      </c:tx>
      <c:layout>
        <c:manualLayout>
          <c:xMode val="edge"/>
          <c:yMode val="edge"/>
          <c:x val="0.11599195242474825"/>
          <c:y val="1.8830050883146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1154403016098275E-2"/>
          <c:y val="0.36908992206899377"/>
          <c:w val="0.88123777039521778"/>
          <c:h val="0.422647127480555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24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Epicurve_noso_TOP!$A$2:$B$74</c:f>
              <c:multiLvlStrCache>
                <c:ptCount val="7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Epicurve_noso_TOP!$D$2:$D$74</c:f>
              <c:numCache>
                <c:formatCode>General</c:formatCode>
                <c:ptCount val="73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64</c:v>
                </c:pt>
                <c:pt idx="4">
                  <c:v>127</c:v>
                </c:pt>
                <c:pt idx="5">
                  <c:v>149</c:v>
                </c:pt>
                <c:pt idx="6">
                  <c:v>102</c:v>
                </c:pt>
                <c:pt idx="7">
                  <c:v>48</c:v>
                </c:pt>
                <c:pt idx="8">
                  <c:v>37</c:v>
                </c:pt>
                <c:pt idx="9">
                  <c:v>28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13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23</c:v>
                </c:pt>
                <c:pt idx="31">
                  <c:v>34</c:v>
                </c:pt>
                <c:pt idx="32">
                  <c:v>54</c:v>
                </c:pt>
                <c:pt idx="33">
                  <c:v>80</c:v>
                </c:pt>
                <c:pt idx="34">
                  <c:v>126</c:v>
                </c:pt>
                <c:pt idx="35">
                  <c:v>144</c:v>
                </c:pt>
                <c:pt idx="36">
                  <c:v>146</c:v>
                </c:pt>
                <c:pt idx="37">
                  <c:v>132</c:v>
                </c:pt>
                <c:pt idx="38">
                  <c:v>185</c:v>
                </c:pt>
                <c:pt idx="39">
                  <c:v>141</c:v>
                </c:pt>
                <c:pt idx="40">
                  <c:v>217</c:v>
                </c:pt>
                <c:pt idx="41">
                  <c:v>223</c:v>
                </c:pt>
                <c:pt idx="42">
                  <c:v>251</c:v>
                </c:pt>
                <c:pt idx="43">
                  <c:v>169</c:v>
                </c:pt>
                <c:pt idx="44">
                  <c:v>156</c:v>
                </c:pt>
                <c:pt idx="45">
                  <c:v>194</c:v>
                </c:pt>
                <c:pt idx="46">
                  <c:v>203</c:v>
                </c:pt>
                <c:pt idx="47">
                  <c:v>205</c:v>
                </c:pt>
                <c:pt idx="48">
                  <c:v>167</c:v>
                </c:pt>
                <c:pt idx="49">
                  <c:v>160</c:v>
                </c:pt>
                <c:pt idx="50">
                  <c:v>145</c:v>
                </c:pt>
                <c:pt idx="51">
                  <c:v>142</c:v>
                </c:pt>
                <c:pt idx="52">
                  <c:v>124</c:v>
                </c:pt>
                <c:pt idx="53">
                  <c:v>103</c:v>
                </c:pt>
                <c:pt idx="54">
                  <c:v>90</c:v>
                </c:pt>
                <c:pt idx="55">
                  <c:v>105</c:v>
                </c:pt>
                <c:pt idx="56">
                  <c:v>112</c:v>
                </c:pt>
                <c:pt idx="57">
                  <c:v>89</c:v>
                </c:pt>
                <c:pt idx="58">
                  <c:v>81</c:v>
                </c:pt>
                <c:pt idx="59">
                  <c:v>87</c:v>
                </c:pt>
                <c:pt idx="60">
                  <c:v>100</c:v>
                </c:pt>
                <c:pt idx="61">
                  <c:v>91</c:v>
                </c:pt>
                <c:pt idx="62">
                  <c:v>60</c:v>
                </c:pt>
                <c:pt idx="63">
                  <c:v>31</c:v>
                </c:pt>
                <c:pt idx="64">
                  <c:v>13</c:v>
                </c:pt>
                <c:pt idx="65">
                  <c:v>13</c:v>
                </c:pt>
                <c:pt idx="66">
                  <c:v>9</c:v>
                </c:pt>
                <c:pt idx="67">
                  <c:v>2</c:v>
                </c:pt>
                <c:pt idx="6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0-4898-A962-37198B7801FB}"/>
            </c:ext>
          </c:extLst>
        </c:ser>
        <c:ser>
          <c:idx val="1"/>
          <c:order val="1"/>
          <c:tx>
            <c:strRef>
              <c:f>Epicurve_noso_TOP!$I$1</c:f>
              <c:strCache>
                <c:ptCount val="1"/>
                <c:pt idx="0">
                  <c:v>Neu übermittelt in KW 25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Epicurve_noso_TOP!$A$2:$B$74</c:f>
              <c:multiLvlStrCache>
                <c:ptCount val="7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Epicurve_noso_TOP!$I$2:$I$71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2</c:v>
                </c:pt>
                <c:pt idx="54">
                  <c:v>1</c:v>
                </c:pt>
                <c:pt idx="55">
                  <c:v>2</c:v>
                </c:pt>
                <c:pt idx="56">
                  <c:v>0</c:v>
                </c:pt>
                <c:pt idx="57">
                  <c:v>2</c:v>
                </c:pt>
                <c:pt idx="58">
                  <c:v>2</c:v>
                </c:pt>
                <c:pt idx="59">
                  <c:v>0</c:v>
                </c:pt>
                <c:pt idx="60">
                  <c:v>2</c:v>
                </c:pt>
                <c:pt idx="61">
                  <c:v>0</c:v>
                </c:pt>
                <c:pt idx="62">
                  <c:v>0</c:v>
                </c:pt>
                <c:pt idx="63">
                  <c:v>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0-4898-A962-37198B7801FB}"/>
            </c:ext>
          </c:extLst>
        </c:ser>
        <c:ser>
          <c:idx val="4"/>
          <c:order val="2"/>
          <c:tx>
            <c:strRef>
              <c:f>Epicurve_noso_TOP!$J$1</c:f>
              <c:strCache>
                <c:ptCount val="1"/>
                <c:pt idx="0">
                  <c:v>Neu übermittelt in KW 26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Epicurve_noso_TOP!$A$2:$B$74</c:f>
              <c:multiLvlStrCache>
                <c:ptCount val="7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Epicurve_noso_TOP!$J$2:$J$72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2</c:v>
                </c:pt>
                <c:pt idx="42">
                  <c:v>3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2</c:v>
                </c:pt>
                <c:pt idx="50">
                  <c:v>1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1</c:v>
                </c:pt>
                <c:pt idx="57">
                  <c:v>2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3</c:v>
                </c:pt>
                <c:pt idx="7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0-4898-A962-37198B7801FB}"/>
            </c:ext>
          </c:extLst>
        </c:ser>
        <c:ser>
          <c:idx val="3"/>
          <c:order val="3"/>
          <c:tx>
            <c:strRef>
              <c:f>Epicurve_noso_TOP!$K$1</c:f>
              <c:strCache>
                <c:ptCount val="1"/>
                <c:pt idx="0">
                  <c:v>Neu übermittelt in KW 27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Epicurve_noso_TOP!$A$2:$B$74</c:f>
              <c:multiLvlStrCache>
                <c:ptCount val="7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Epicurve_noso_TOP!$K$2:$K$73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3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2</c:v>
                </c:pt>
                <c:pt idx="58">
                  <c:v>0</c:v>
                </c:pt>
                <c:pt idx="59">
                  <c:v>3</c:v>
                </c:pt>
                <c:pt idx="60">
                  <c:v>2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3</c:v>
                </c:pt>
                <c:pt idx="7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0-4898-A962-37198B7801FB}"/>
            </c:ext>
          </c:extLst>
        </c:ser>
        <c:ser>
          <c:idx val="2"/>
          <c:order val="4"/>
          <c:tx>
            <c:strRef>
              <c:f>Epicurve_noso_TOP!$L$1</c:f>
              <c:strCache>
                <c:ptCount val="1"/>
                <c:pt idx="0">
                  <c:v>Neu übermittelt in KW 28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Epicurve_noso_TOP!$A$2:$B$74</c:f>
              <c:multiLvlStrCache>
                <c:ptCount val="7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Epicurve_noso_TOP!$L$2:$L$74</c:f>
              <c:numCache>
                <c:formatCode>General</c:formatCode>
                <c:ptCount val="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4</c:v>
                </c:pt>
                <c:pt idx="7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30-4898-A962-37198B780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620688"/>
            <a:ext cx="2520280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20.7.21</a:t>
            </a:r>
            <a:endParaRPr lang="de-DE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A1E05C-4787-459B-9CE6-C05E302EE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-31036"/>
            <a:ext cx="5652120" cy="349232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0533E86-778B-4F0F-AFB7-5A0728FF2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61291"/>
            <a:ext cx="5494925" cy="34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20.7.2021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5029014" y="3058688"/>
            <a:ext cx="425900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07504" y="522069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Woche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875A7B-823D-479B-867B-44AB1A354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4572000" cy="290871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25C335-CD38-4438-B9D6-D912AC62F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-27384"/>
            <a:ext cx="4716015" cy="29139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2678504-6112-4F62-9E41-D356638EC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242" y="3933056"/>
            <a:ext cx="481275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13.7.2021 </a:t>
            </a:r>
            <a:br>
              <a:rPr lang="fr-FR" b="0" dirty="0"/>
            </a:br>
            <a:r>
              <a:rPr lang="de-DE" dirty="0"/>
              <a:t>Anzahl der Testungen pro 100.000 Einwohner nach Altersgruppe und Monat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5029014" y="3058688"/>
            <a:ext cx="425900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Monat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07504" y="522069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Monat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16F7C79-333B-45EB-9AF1-5C91B9B67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6" y="1908461"/>
            <a:ext cx="4812757" cy="268726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5389FA5-356A-4E6E-9C4F-BCA300262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-50457"/>
            <a:ext cx="4716016" cy="266789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D1E7CF3-1E03-41A7-B5FE-499D859A5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068" y="4198121"/>
            <a:ext cx="4866932" cy="2687263"/>
          </a:xfrm>
          <a:prstGeom prst="rect">
            <a:avLst/>
          </a:prstGeom>
        </p:spPr>
      </p:pic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D73A1702-BBAC-48E8-A585-89D7476D3071}"/>
              </a:ext>
            </a:extLst>
          </p:cNvPr>
          <p:cNvCxnSpPr/>
          <p:nvPr/>
        </p:nvCxnSpPr>
        <p:spPr>
          <a:xfrm flipV="1">
            <a:off x="7308304" y="1908461"/>
            <a:ext cx="0" cy="3684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D0523B0-C1C0-4049-85FF-FA312010FA23}"/>
              </a:ext>
            </a:extLst>
          </p:cNvPr>
          <p:cNvCxnSpPr/>
          <p:nvPr/>
        </p:nvCxnSpPr>
        <p:spPr>
          <a:xfrm flipV="1">
            <a:off x="2987824" y="3564645"/>
            <a:ext cx="0" cy="3684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E16A4D8-71F7-4157-AEF0-7EFFC943491A}"/>
              </a:ext>
            </a:extLst>
          </p:cNvPr>
          <p:cNvCxnSpPr/>
          <p:nvPr/>
        </p:nvCxnSpPr>
        <p:spPr>
          <a:xfrm flipV="1">
            <a:off x="7236296" y="6453336"/>
            <a:ext cx="0" cy="3684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0DC5641-9C3A-4EE3-8C37-33D38075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CB75E00-104B-4E98-B714-810ED0E3481B}"/>
              </a:ext>
            </a:extLst>
          </p:cNvPr>
          <p:cNvSpPr/>
          <p:nvPr/>
        </p:nvSpPr>
        <p:spPr>
          <a:xfrm>
            <a:off x="0" y="44624"/>
            <a:ext cx="7164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B.1.617</a:t>
            </a:r>
          </a:p>
          <a:p>
            <a:r>
              <a:rPr lang="de-DE" dirty="0"/>
              <a:t>In den folgenden Darstellungen nutzen wir die Daten der </a:t>
            </a:r>
            <a:br>
              <a:rPr lang="de-DE" dirty="0"/>
            </a:br>
            <a:r>
              <a:rPr lang="de-DE" dirty="0"/>
              <a:t>Unterstichprobe der Labore, die mindestens einen positiven B.1.617 Nachweis in irgendeiner KW in 2021 übermittelt haben. (80 Variante Delta)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253C24-A558-4E26-8A5A-C3B47F543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509" y="1412776"/>
            <a:ext cx="932101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1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3428537" cy="504056"/>
          </a:xfrm>
        </p:spPr>
        <p:txBody>
          <a:bodyPr/>
          <a:lstStyle/>
          <a:p>
            <a:r>
              <a:rPr lang="de-DE" dirty="0"/>
              <a:t>Ausbrüche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428824"/>
              </p:ext>
            </p:extLst>
          </p:nvPr>
        </p:nvGraphicFramePr>
        <p:xfrm>
          <a:off x="0" y="764704"/>
          <a:ext cx="4644008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115170"/>
              </p:ext>
            </p:extLst>
          </p:nvPr>
        </p:nvGraphicFramePr>
        <p:xfrm>
          <a:off x="4715936" y="620688"/>
          <a:ext cx="4464576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Bildschirmpräsentation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der Testungen und Positivenanteile pro Woche – Datenstand 20.7.21</vt:lpstr>
      <vt:lpstr>Datenstand 20.7.2021  Anzahl der Testungen pro 100.000 Einwohner nach Altersgruppe und Woche </vt:lpstr>
      <vt:lpstr>Datenstand 13.7.2021  Anzahl der Testungen pro 100.000 Einwohner nach Altersgruppe und Monat </vt:lpstr>
      <vt:lpstr>PowerPoint-Präsentation</vt:lpstr>
      <vt:lpstr>Ausbrüche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333</cp:revision>
  <dcterms:created xsi:type="dcterms:W3CDTF">2020-01-21T10:42:53Z</dcterms:created>
  <dcterms:modified xsi:type="dcterms:W3CDTF">2021-07-21T08:15:12Z</dcterms:modified>
</cp:coreProperties>
</file>