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727" r:id="rId3"/>
    <p:sldId id="728" r:id="rId4"/>
    <p:sldId id="264" r:id="rId5"/>
    <p:sldId id="733" r:id="rId6"/>
    <p:sldId id="734" r:id="rId7"/>
    <p:sldId id="744" r:id="rId8"/>
    <p:sldId id="743" r:id="rId9"/>
    <p:sldId id="742" r:id="rId10"/>
    <p:sldId id="740" r:id="rId11"/>
    <p:sldId id="738" r:id="rId12"/>
    <p:sldId id="731" r:id="rId13"/>
    <p:sldId id="745" r:id="rId14"/>
    <p:sldId id="746" r:id="rId15"/>
    <p:sldId id="735" r:id="rId16"/>
    <p:sldId id="732" r:id="rId1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>
        <p:scale>
          <a:sx n="150" d="100"/>
          <a:sy n="150" d="100"/>
        </p:scale>
        <p:origin x="738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8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9890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21.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</a:t>
            </a:r>
            <a:br>
              <a:rPr lang="de-DE" dirty="0"/>
            </a:br>
            <a:r>
              <a:rPr lang="de-DE" dirty="0"/>
              <a:t>(Stand 20.07.2021) 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BE6898B6-4436-4A28-9447-D810CBB05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C580688-D3B8-4F92-B9DC-721A91549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62BDCA-2448-4136-BB7B-31EE9092C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220" y="1482143"/>
            <a:ext cx="5669605" cy="32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4BF981-8486-4D2D-9E4C-1BDAF142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971CBB-DA59-427D-9C1F-466C52679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62E2938-429D-4EB5-9F59-8C630558F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COVID-19-Patient*innen aktuell in intensivmedizinischer Behandlung (Stand 20.04.2021)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29F9D3-27E5-4AB0-86BB-2DFF6EB2E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04" y="1492890"/>
            <a:ext cx="6717792" cy="33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3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90405D-A229-4F32-A6CE-387E762C9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75" y="995549"/>
            <a:ext cx="5506711" cy="38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B28E40-C502-4644-A6E9-5C055781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3DC9E-9EB5-42AA-92A9-D814E76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9424E2-DEDA-43F6-ADE1-5ADCFB58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631"/>
            <a:ext cx="7983646" cy="714291"/>
          </a:xfrm>
        </p:spPr>
        <p:txBody>
          <a:bodyPr/>
          <a:lstStyle/>
          <a:p>
            <a:r>
              <a:rPr lang="de-DE" dirty="0"/>
              <a:t>Exposition im Ausland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33F583-9D39-4DA5-924D-3536EC27189A}"/>
              </a:ext>
            </a:extLst>
          </p:cNvPr>
          <p:cNvSpPr txBox="1"/>
          <p:nvPr/>
        </p:nvSpPr>
        <p:spPr>
          <a:xfrm>
            <a:off x="7002049" y="3562779"/>
            <a:ext cx="2141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Fälle ohne Angaben zum Expositionsort sind Vergleichbar mit Fällen mit Exposition in Deutschland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325D4BA-61EB-4E88-8651-777F1CAD1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5317"/>
            <a:ext cx="6385560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r>
              <a:rPr lang="de-DE" dirty="0">
                <a:latin typeface="Calibri"/>
              </a:rPr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14</a:t>
            </a:fld>
            <a:endParaRPr lang="de-DE">
              <a:latin typeface="Calibri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92" y="173420"/>
            <a:ext cx="7950319" cy="714291"/>
          </a:xfrm>
        </p:spPr>
        <p:txBody>
          <a:bodyPr/>
          <a:lstStyle/>
          <a:p>
            <a:r>
              <a:rPr lang="de-DE" dirty="0"/>
              <a:t>Expositionsländer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2FFA52BD-9620-46E2-832D-2118AAB3E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789640"/>
              </p:ext>
            </p:extLst>
          </p:nvPr>
        </p:nvGraphicFramePr>
        <p:xfrm>
          <a:off x="1110641" y="1042035"/>
          <a:ext cx="5164900" cy="323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25">
                  <a:extLst>
                    <a:ext uri="{9D8B030D-6E8A-4147-A177-3AD203B41FA5}">
                      <a16:colId xmlns:a16="http://schemas.microsoft.com/office/drawing/2014/main" val="300014729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033587452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389356196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959443007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309067234"/>
                    </a:ext>
                  </a:extLst>
                </a:gridCol>
                <a:gridCol w="729015">
                  <a:extLst>
                    <a:ext uri="{9D8B030D-6E8A-4147-A177-3AD203B41FA5}">
                      <a16:colId xmlns:a16="http://schemas.microsoft.com/office/drawing/2014/main" val="2776589622"/>
                    </a:ext>
                  </a:extLst>
                </a:gridCol>
              </a:tblGrid>
              <a:tr h="449789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Expositionsland (Nennungen)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MW25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MW26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MW27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MW28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effectLst/>
                          <a:latin typeface="Arial" panose="020B0604020202020204" pitchFamily="34" charset="0"/>
                        </a:rPr>
                        <a:t>Gesamt</a:t>
                      </a:r>
                    </a:p>
                  </a:txBody>
                  <a:tcPr marL="5715" marR="5715" marT="5715" marB="0"/>
                </a:tc>
                <a:extLst>
                  <a:ext uri="{0D108BD9-81ED-4DB2-BD59-A6C34878D82A}">
                    <a16:rowId xmlns:a16="http://schemas.microsoft.com/office/drawing/2014/main" val="29492766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572859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12064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627714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47457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77067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33233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Südeuropa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735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577863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046762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323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91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63B01A-B3EC-4CD2-91E0-47E14396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42" y="809110"/>
            <a:ext cx="6411213" cy="255295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E6239EE-6D91-45BB-BA67-E98F1A6E7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41" y="3362067"/>
            <a:ext cx="6411213" cy="12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6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8016" y="4551700"/>
            <a:ext cx="1578150" cy="223846"/>
          </a:xfrm>
        </p:spPr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82260F2-9596-42B1-B26D-8FDC0CB4F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592" y="1250098"/>
            <a:ext cx="6025896" cy="22760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394360-682D-4C1E-99A9-F9330B19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08" y="3526193"/>
            <a:ext cx="6025896" cy="8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41AF1F-7277-4906-896C-427251913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295" y="1188251"/>
            <a:ext cx="6449775" cy="357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E6983A-65A8-42C8-A9A6-1E787730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60" y="953121"/>
            <a:ext cx="6987702" cy="381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23" y="142468"/>
            <a:ext cx="6910277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n=9.502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01605F-ADF3-4BFE-AABF-F0BBFFBCB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16" y="820183"/>
            <a:ext cx="5671768" cy="39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34A165-8FB4-45E2-BCC6-F6B8F825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E0400-80A2-4AEC-903D-7F7E7B8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77FAD3B-4549-4F9D-9532-5B8AF035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20" y="102393"/>
            <a:ext cx="7983646" cy="714291"/>
          </a:xfrm>
        </p:spPr>
        <p:txBody>
          <a:bodyPr/>
          <a:lstStyle/>
          <a:p>
            <a:r>
              <a:rPr lang="de-DE" dirty="0"/>
              <a:t>Trend – Entwicklung der 7-Tage-Inzidenz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99E978-0B6E-446E-BA98-EACD02CB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726" y="674628"/>
            <a:ext cx="5976548" cy="42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2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AC50DB-9AF5-4607-A5F6-8C3A0D90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FA7E02-3AD8-4333-B6AE-925C8561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436DE0-1193-471B-BDD1-B2C487D0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Wochenvergleich der 7-Tage Inzidenz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AAF156-1A83-47F1-A769-020A34679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807" y="714291"/>
            <a:ext cx="6002207" cy="422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5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DC77C7-B07A-4A7E-B696-E03336E8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6F15B5-FB96-4847-8FD3-F188D8FC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0D0F824-7AB0-43C8-A40C-9D45181E7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411" y="660400"/>
            <a:ext cx="5650999" cy="3979715"/>
          </a:xfrm>
          <a:prstGeom prst="rect">
            <a:avLst/>
          </a:prstGeom>
        </p:spPr>
      </p:pic>
      <p:sp>
        <p:nvSpPr>
          <p:cNvPr id="9" name="Titel 4">
            <a:extLst>
              <a:ext uri="{FF2B5EF4-FFF2-40B4-BE49-F238E27FC236}">
                <a16:creationId xmlns:a16="http://schemas.microsoft.com/office/drawing/2014/main" id="{7474521C-11AE-4B4B-A9C6-7F062734BC76}"/>
              </a:ext>
            </a:extLst>
          </p:cNvPr>
          <p:cNvSpPr txBox="1">
            <a:spLocks/>
          </p:cNvSpPr>
          <p:nvPr/>
        </p:nvSpPr>
        <p:spPr>
          <a:xfrm>
            <a:off x="456088" y="0"/>
            <a:ext cx="7983646" cy="965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Todesfälle während der letzten 14 Tage nach Landkreis </a:t>
            </a:r>
          </a:p>
          <a:p>
            <a:r>
              <a:rPr lang="de-DE" dirty="0"/>
              <a:t>(n=349)</a:t>
            </a:r>
          </a:p>
        </p:txBody>
      </p:sp>
    </p:spTree>
    <p:extLst>
      <p:ext uri="{BB962C8B-B14F-4D97-AF65-F5344CB8AC3E}">
        <p14:creationId xmlns:p14="http://schemas.microsoft.com/office/powerpoint/2010/main" val="118858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614B2B-C139-4BDB-AF19-ECFC7F2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8FA5646-44A6-4C5A-A397-FD438854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D04CC2-F228-4645-B4ED-788A5C28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der COVID-19-Fälle nach Altersgruppe und Meldewoche (Stand 20.07.2021)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089CF2-4D1F-4579-BD47-ED40650A5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12" y="1377365"/>
            <a:ext cx="6970776" cy="338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D5D264D-21FD-4C20-BB92-3AA7AE32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COVID-19-Fälle/100.000 Einwohner nach Altersgruppe und Meldewoche (Stand 20.07.2021) 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9A8DC9E-99D7-4580-B5A8-C297075CD6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r>
              <a:rPr lang="de-DE" dirty="0"/>
              <a:t>21.07.2021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56C780C-4F0B-4976-84C5-1068B6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437127-EB6B-4CB1-A3EC-89A448B9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734" y="1474644"/>
            <a:ext cx="6236578" cy="32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0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Bildschirmpräsentation (16:9)</PresentationFormat>
  <Paragraphs>122</Paragraphs>
  <Slides>16</Slides>
  <Notes>6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n=9.502 (COVID-19)</vt:lpstr>
      <vt:lpstr>Trend – Entwicklung der 7-Tage-Inzidenz</vt:lpstr>
      <vt:lpstr>Wochenvergleich der 7-Tage Inzidenz</vt:lpstr>
      <vt:lpstr>PowerPoint-Präsentation</vt:lpstr>
      <vt:lpstr>7-Tage-Inzidenz der COVID-19-Fälle nach Altersgruppe und Meldewoche (Stand 20.07.2021)</vt:lpstr>
      <vt:lpstr>COVID-19-Fälle/100.000 Einwohner nach Altersgruppe und Meldewoche (Stand 20.07.2021) </vt:lpstr>
      <vt:lpstr>Anzahl COVID-19-Todesfälle nach Sterbewoche (Stand 20.07.2021) </vt:lpstr>
      <vt:lpstr>COVID-19-Patient*innen aktuell in intensivmedizinischer Behandlung (Stand 20.04.2021)</vt:lpstr>
      <vt:lpstr>Expositionsländer importierter Fälle </vt:lpstr>
      <vt:lpstr>Exposition im Ausland</vt:lpstr>
      <vt:lpstr>Expositionsländer</vt:lpstr>
      <vt:lpstr>Indikatorbericht</vt:lpstr>
      <vt:lpstr>Indikatorbericht für die Bundesländer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357</cp:revision>
  <dcterms:created xsi:type="dcterms:W3CDTF">2015-11-02T12:29:13Z</dcterms:created>
  <dcterms:modified xsi:type="dcterms:W3CDTF">2021-07-21T08:39:08Z</dcterms:modified>
</cp:coreProperties>
</file>