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10" r:id="rId2"/>
    <p:sldId id="701" r:id="rId3"/>
    <p:sldId id="698" r:id="rId4"/>
    <p:sldId id="712" r:id="rId5"/>
    <p:sldId id="715" r:id="rId6"/>
    <p:sldId id="716" r:id="rId7"/>
    <p:sldId id="714" r:id="rId8"/>
    <p:sldId id="702" r:id="rId9"/>
    <p:sldId id="713" r:id="rId10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7" autoAdjust="0"/>
    <p:restoredTop sz="94967" autoAdjust="0"/>
  </p:normalViewPr>
  <p:slideViewPr>
    <p:cSldViewPr>
      <p:cViewPr varScale="1">
        <p:scale>
          <a:sx n="77" d="100"/>
          <a:sy n="77" d="100"/>
        </p:scale>
        <p:origin x="3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5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31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57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37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3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coronadashboard.government.nl/landelijk/ziekenhuis-opnam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ronadashboard.government.nl/landelijk/intensive-care-opnames" TargetMode="External"/><Relationship Id="rId5" Type="http://schemas.openxmlformats.org/officeDocument/2006/relationships/hyperlink" Target="https://ourworldindata.org/covid-hospitalization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hospitaliz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ewrs.ecdc.europa.eu/s/1140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hospitaliz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ons.gov.uk/peoplepopulationandcommunity/healthandsocialcare/conditionsanddiseases/articles/coronaviruscovid19latestinsights/hospitals#hospital-admissions-by-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 191.773.590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+8,3%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4.127.963</a:t>
            </a:r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714074" y="6415496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22.07.2021;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22.07.2021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00683"/>
              </p:ext>
            </p:extLst>
          </p:nvPr>
        </p:nvGraphicFramePr>
        <p:xfrm>
          <a:off x="144489" y="1422394"/>
          <a:ext cx="8892009" cy="5029462"/>
        </p:xfrm>
        <a:graphic>
          <a:graphicData uri="http://schemas.openxmlformats.org/drawingml/2006/table">
            <a:tbl>
              <a:tblPr firstRow="1" firstCol="1" bandRow="1"/>
              <a:tblGrid>
                <a:gridCol w="124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266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155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Vereinigtes Königreich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5.563.010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329.799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485,8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3.033.339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306.536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33.875.385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270.563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31.257.720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269.840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19.419.437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267.444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-9,9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Russische Föderation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6.054.711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172.416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118,2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3.603.527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163.127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4.219.723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154.918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327,3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Kolumbien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4.668.750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120.608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-17,1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237,0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Argentinien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4.784.219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101.259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-6,8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22.07.2021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A6181B-C809-4AB3-AC1B-88D246D5D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1" y="615747"/>
            <a:ext cx="8558577" cy="57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490E6-5258-4F01-99F9-E2299020D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77" y="3017230"/>
            <a:ext cx="6255419" cy="37961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F7C2BD-E3F3-4C14-9BD7-44AC905C4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440"/>
            <a:ext cx="5049064" cy="2400665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-35902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20.07.2021</a:t>
            </a:r>
          </a:p>
        </p:txBody>
      </p: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Niederlande / Hospitalisierung / Alter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AC8F0A46-4A36-4543-8815-F62762A34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75" y="687336"/>
            <a:ext cx="4472970" cy="27761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1E9F09-BB94-42FC-BA8A-7686F0F3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279538"/>
            <a:ext cx="4615357" cy="24618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411760" y="6550223"/>
            <a:ext cx="659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5"/>
              </a:rPr>
              <a:t>Our World In Data – Hosp</a:t>
            </a:r>
            <a:r>
              <a:rPr lang="en-US" sz="1400" i="1" dirty="0">
                <a:solidFill>
                  <a:prstClr val="black"/>
                </a:solidFill>
              </a:rPr>
              <a:t> , </a:t>
            </a:r>
            <a:r>
              <a:rPr lang="en-US" sz="1400" i="1" dirty="0">
                <a:solidFill>
                  <a:prstClr val="black"/>
                </a:solidFill>
                <a:hlinkClick r:id="rId6"/>
              </a:rPr>
              <a:t>RIVM – ICU</a:t>
            </a:r>
            <a:r>
              <a:rPr lang="en-US" sz="1400" i="1" dirty="0">
                <a:solidFill>
                  <a:prstClr val="black"/>
                </a:solidFill>
              </a:rPr>
              <a:t> , </a:t>
            </a:r>
            <a:r>
              <a:rPr lang="en-US" sz="1400" i="1" dirty="0">
                <a:solidFill>
                  <a:prstClr val="black"/>
                </a:solidFill>
                <a:hlinkClick r:id="rId7"/>
              </a:rPr>
              <a:t>RIVM – Hosp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Zugriff</a:t>
            </a:r>
            <a:r>
              <a:rPr lang="en-US" sz="1400" i="1" dirty="0">
                <a:solidFill>
                  <a:prstClr val="black"/>
                </a:solidFill>
              </a:rPr>
              <a:t> am 22.07.2021; 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9F8AD4-E09D-4726-B651-6C16208193CC}"/>
              </a:ext>
            </a:extLst>
          </p:cNvPr>
          <p:cNvSpPr txBox="1"/>
          <p:nvPr/>
        </p:nvSpPr>
        <p:spPr>
          <a:xfrm>
            <a:off x="467544" y="3834334"/>
            <a:ext cx="174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prstClr val="black"/>
                </a:solidFill>
              </a:rPr>
              <a:t>ICU </a:t>
            </a:r>
            <a:r>
              <a:rPr lang="de-DE" sz="1600" b="1" dirty="0" err="1">
                <a:solidFill>
                  <a:prstClr val="black"/>
                </a:solidFill>
              </a:rPr>
              <a:t>admissions</a:t>
            </a:r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2B30CA-1032-4DA8-8BC8-1C6BE7CB9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336" y="4168719"/>
            <a:ext cx="4516720" cy="24286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4CA7255-3098-4558-BF5C-97CD35AE9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8336" y="946366"/>
            <a:ext cx="4440168" cy="251712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016719F-6D4F-4807-B76F-657F8EE841A3}"/>
              </a:ext>
            </a:extLst>
          </p:cNvPr>
          <p:cNvSpPr txBox="1"/>
          <p:nvPr/>
        </p:nvSpPr>
        <p:spPr>
          <a:xfrm>
            <a:off x="4929690" y="687185"/>
            <a:ext cx="39682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Hospital admissions per age group over time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5F8A83-472F-440D-8160-754FCD227BB0}"/>
              </a:ext>
            </a:extLst>
          </p:cNvPr>
          <p:cNvSpPr txBox="1"/>
          <p:nvPr/>
        </p:nvSpPr>
        <p:spPr>
          <a:xfrm>
            <a:off x="5017746" y="3821559"/>
            <a:ext cx="35646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ICU admissions per age group over time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12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Portugal / Hospitalisierung / Alter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148100" y="6476008"/>
            <a:ext cx="680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– Hosp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Zugriff</a:t>
            </a:r>
            <a:r>
              <a:rPr lang="en-US" sz="1400" i="1" dirty="0">
                <a:solidFill>
                  <a:prstClr val="black"/>
                </a:solidFill>
              </a:rPr>
              <a:t> am 22.07.2021;  </a:t>
            </a:r>
            <a:r>
              <a:rPr lang="en-US" sz="1400" i="1" dirty="0">
                <a:solidFill>
                  <a:prstClr val="black"/>
                </a:solidFill>
                <a:hlinkClick r:id="rId4"/>
              </a:rPr>
              <a:t>EWRS</a:t>
            </a:r>
            <a:r>
              <a:rPr lang="en-US" sz="1400" i="1" dirty="0">
                <a:solidFill>
                  <a:prstClr val="black"/>
                </a:solidFill>
              </a:rPr>
              <a:t>  am 21.07.2021 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3BC749-8276-43ED-B3C2-616723218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79318"/>
            <a:ext cx="4385008" cy="2777674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183D9A5-D37F-4102-9026-231C50A58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2355"/>
              </p:ext>
            </p:extLst>
          </p:nvPr>
        </p:nvGraphicFramePr>
        <p:xfrm>
          <a:off x="4067944" y="2852936"/>
          <a:ext cx="4968552" cy="34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1064897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4959033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3326895568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96470738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172707736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252078498"/>
                    </a:ext>
                  </a:extLst>
                </a:gridCol>
              </a:tblGrid>
              <a:tr h="739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Age group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National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Total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% of GW total</a:t>
                      </a:r>
                      <a:endParaRPr lang="de-D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% of ICU total</a:t>
                      </a:r>
                      <a:endParaRPr lang="de-D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15456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GENERAL WARD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ICU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 </a:t>
                      </a:r>
                      <a:endParaRPr lang="de-D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 </a:t>
                      </a:r>
                      <a:endParaRPr lang="de-D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 </a:t>
                      </a:r>
                      <a:endParaRPr lang="de-D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458741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00 - 09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1,1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0,0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28038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10 - 19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0,9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0,0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88026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20 - 29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51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62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7,3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6,4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95772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30 - 39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105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21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126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15,1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12,3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96169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40 - 49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52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153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14,5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30,4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4231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50 - 59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80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30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110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11,5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17,5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766201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60 - 69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93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29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122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13,4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17,0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489792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70 - 79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96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23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119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13,8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13,5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2298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≥ 80 years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156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161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22,4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2,9</a:t>
                      </a:r>
                      <a:endParaRPr lang="de-DE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448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u="none" strike="noStrike" dirty="0">
                          <a:effectLst/>
                        </a:rPr>
                        <a:t>Total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696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>
                          <a:effectLst/>
                        </a:rPr>
                        <a:t>171</a:t>
                      </a:r>
                      <a:endParaRPr lang="de-DE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867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100,0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u="none" strike="noStrike" dirty="0">
                          <a:effectLst/>
                        </a:rPr>
                        <a:t>100,0</a:t>
                      </a:r>
                      <a:endParaRPr lang="de-D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0751352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4490913-6127-4E1F-AD13-9395FFAC156B}"/>
              </a:ext>
            </a:extLst>
          </p:cNvPr>
          <p:cNvSpPr txBox="1"/>
          <p:nvPr/>
        </p:nvSpPr>
        <p:spPr>
          <a:xfrm>
            <a:off x="402345" y="4437112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Fälle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Geimpften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3 805 467 </a:t>
            </a:r>
            <a:r>
              <a:rPr lang="en-US" dirty="0" err="1"/>
              <a:t>vollständig</a:t>
            </a:r>
            <a:r>
              <a:rPr lang="en-US" dirty="0"/>
              <a:t> </a:t>
            </a:r>
            <a:r>
              <a:rPr lang="en-US" dirty="0" err="1"/>
              <a:t>Geimpfte</a:t>
            </a:r>
            <a:r>
              <a:rPr lang="en-US" dirty="0"/>
              <a:t> </a:t>
            </a:r>
          </a:p>
          <a:p>
            <a:r>
              <a:rPr lang="en-US" dirty="0"/>
              <a:t>8 007 </a:t>
            </a:r>
            <a:r>
              <a:rPr lang="en-US" dirty="0" err="1"/>
              <a:t>Fälle</a:t>
            </a:r>
            <a:r>
              <a:rPr lang="en-US" dirty="0"/>
              <a:t>  [0,21%]</a:t>
            </a:r>
          </a:p>
          <a:p>
            <a:r>
              <a:rPr lang="en-US" dirty="0"/>
              <a:t>81 </a:t>
            </a:r>
            <a:r>
              <a:rPr lang="en-US" dirty="0" err="1"/>
              <a:t>hospitalisierte</a:t>
            </a:r>
            <a:r>
              <a:rPr lang="en-US" dirty="0"/>
              <a:t> </a:t>
            </a:r>
            <a:r>
              <a:rPr lang="en-US" dirty="0" err="1"/>
              <a:t>Fälle</a:t>
            </a:r>
            <a:r>
              <a:rPr lang="en-US" dirty="0"/>
              <a:t> [0.0021%]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8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COVID-19/ UK / Hospitalisierung /Alter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– Hosp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Zugriff</a:t>
            </a:r>
            <a:r>
              <a:rPr lang="en-US" sz="1400" i="1" dirty="0">
                <a:solidFill>
                  <a:prstClr val="black"/>
                </a:solidFill>
              </a:rPr>
              <a:t> am 22.07.2021, </a:t>
            </a:r>
            <a:r>
              <a:rPr lang="en-US" sz="1400" i="1" dirty="0">
                <a:solidFill>
                  <a:prstClr val="black"/>
                </a:solidFill>
                <a:hlinkClick r:id="rId4"/>
              </a:rPr>
              <a:t>UK ONS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61AF9D-8922-4DDE-8678-F7A9F29B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5914"/>
            <a:ext cx="3509530" cy="21830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90A0AA2-14FE-4CCE-9011-7BB8F78E5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2503415"/>
            <a:ext cx="6495826" cy="39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Delta – Variante / Krankheitsschwere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4182429" y="6537561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20.07.2021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4A551F-424F-4269-BD49-19D33FB827D7}"/>
              </a:ext>
            </a:extLst>
          </p:cNvPr>
          <p:cNvSpPr txBox="1"/>
          <p:nvPr/>
        </p:nvSpPr>
        <p:spPr>
          <a:xfrm>
            <a:off x="467544" y="4814013"/>
            <a:ext cx="7236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Basierend</a:t>
            </a:r>
            <a:r>
              <a:rPr lang="en-US" sz="1400" dirty="0"/>
              <a:t> auf:</a:t>
            </a:r>
          </a:p>
          <a:p>
            <a:r>
              <a:rPr lang="en-US" sz="1400" dirty="0"/>
              <a:t>3. </a:t>
            </a:r>
            <a:r>
              <a:rPr lang="en-US" sz="1400" dirty="0" err="1"/>
              <a:t>Fisman</a:t>
            </a:r>
            <a:r>
              <a:rPr lang="en-US" sz="1400" dirty="0"/>
              <a:t> DN, Tuite AR. Progressive Increase in Virulence of Novel SARS-CoV-2 Variants in Ontario, Canada. </a:t>
            </a:r>
            <a:r>
              <a:rPr lang="en-US" sz="1400" dirty="0" err="1"/>
              <a:t>medRxiv</a:t>
            </a:r>
            <a:r>
              <a:rPr lang="en-US" sz="1400" dirty="0"/>
              <a:t>. Published online July 12, 2021:2021.07.05.21260050. doi:10.1101/2021.07.05.21260050</a:t>
            </a:r>
          </a:p>
          <a:p>
            <a:endParaRPr lang="en-US" sz="1400" dirty="0"/>
          </a:p>
          <a:p>
            <a:r>
              <a:rPr lang="en-US" sz="1400" dirty="0"/>
              <a:t>16. Public Health England (PHE). SARS-CoV-2 Variants of Concern and Variants under Investigation Technical Briefing 18.; 2021. https://assets.publishing.service.gov.uk/government/uploads/system/uploads/attachment_data/file/1001358/Variants_of_Concern_VOC_Technical_Briefing_18.pdf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059F27-8F3E-4830-AC88-017E668F1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58" y="620688"/>
            <a:ext cx="7133803" cy="398940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FCBCB63-CD57-4414-92DF-9EDE164FE0E3}"/>
              </a:ext>
            </a:extLst>
          </p:cNvPr>
          <p:cNvSpPr/>
          <p:nvPr/>
        </p:nvSpPr>
        <p:spPr>
          <a:xfrm>
            <a:off x="6407696" y="1648242"/>
            <a:ext cx="2016224" cy="10081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07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133" y="7421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SARS-CoV-2-Varianten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2186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20.07.2021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AF501A-C2AA-441F-A27F-BE84D528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594"/>
            <a:ext cx="9144000" cy="55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Bildschirmpräsentation (4:3)</PresentationFormat>
  <Paragraphs>222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COVID-19/ Niederlande / Hospitalisierung / Alter</vt:lpstr>
      <vt:lpstr>COVID-19/ Portugal / Hospitalisierung / Alter</vt:lpstr>
      <vt:lpstr>COVID-19/ UK / Hospitalisierung /Alter</vt:lpstr>
      <vt:lpstr>Delta – Variante / Krankheitsschwere</vt:lpstr>
      <vt:lpstr>PowerPoint-Präsentation</vt:lpstr>
      <vt:lpstr>SARS-CoV-2-Varianten weltweit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Rohde, Anna</cp:lastModifiedBy>
  <cp:revision>1583</cp:revision>
  <cp:lastPrinted>2020-09-29T15:21:52Z</cp:lastPrinted>
  <dcterms:created xsi:type="dcterms:W3CDTF">2020-03-24T07:57:46Z</dcterms:created>
  <dcterms:modified xsi:type="dcterms:W3CDTF">2021-07-23T08:55:00Z</dcterms:modified>
</cp:coreProperties>
</file>