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24" r:id="rId2"/>
    <p:sldId id="283" r:id="rId3"/>
    <p:sldId id="323" r:id="rId4"/>
    <p:sldId id="322" r:id="rId5"/>
    <p:sldId id="32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6404" autoAdjust="0"/>
  </p:normalViewPr>
  <p:slideViewPr>
    <p:cSldViewPr>
      <p:cViewPr varScale="1">
        <p:scale>
          <a:sx n="52" d="100"/>
          <a:sy n="52" d="100"/>
        </p:scale>
        <p:origin x="6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rki.local\daten\Projekte\FG37_11.2_Uebermittlung\COVID_nosokomialeAusbr&#252;che\Ausbruchsliste\Ausbruchsliste_Kombi_TOP_KW2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rki.local\daten\Projekte\FG37_11.2_Uebermittlung\COVID_nosokomialeAusbr&#252;che\Ausbruchsliste\Ausbruchsliste_Kombi_TOP_KW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29</a:t>
            </a:r>
          </a:p>
        </c:rich>
      </c:tx>
      <c:layout>
        <c:manualLayout>
          <c:xMode val="edge"/>
          <c:yMode val="edge"/>
          <c:x val="0.11599195242474825"/>
          <c:y val="1.8830050883146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25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Epicurve_noso_TOP!$A$2:$B$75</c:f>
              <c:multiLvlStrCache>
                <c:ptCount val="7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Epicurve_noso_TOP!$D$2:$D$75</c:f>
              <c:numCache>
                <c:formatCode>General</c:formatCode>
                <c:ptCount val="74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64</c:v>
                </c:pt>
                <c:pt idx="4">
                  <c:v>127</c:v>
                </c:pt>
                <c:pt idx="5">
                  <c:v>149</c:v>
                </c:pt>
                <c:pt idx="6">
                  <c:v>101</c:v>
                </c:pt>
                <c:pt idx="7">
                  <c:v>48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23</c:v>
                </c:pt>
                <c:pt idx="31">
                  <c:v>34</c:v>
                </c:pt>
                <c:pt idx="32">
                  <c:v>54</c:v>
                </c:pt>
                <c:pt idx="33">
                  <c:v>80</c:v>
                </c:pt>
                <c:pt idx="34">
                  <c:v>126</c:v>
                </c:pt>
                <c:pt idx="35">
                  <c:v>144</c:v>
                </c:pt>
                <c:pt idx="36">
                  <c:v>146</c:v>
                </c:pt>
                <c:pt idx="37">
                  <c:v>132</c:v>
                </c:pt>
                <c:pt idx="38">
                  <c:v>185</c:v>
                </c:pt>
                <c:pt idx="39">
                  <c:v>141</c:v>
                </c:pt>
                <c:pt idx="40">
                  <c:v>217</c:v>
                </c:pt>
                <c:pt idx="41">
                  <c:v>223</c:v>
                </c:pt>
                <c:pt idx="42">
                  <c:v>252</c:v>
                </c:pt>
                <c:pt idx="43">
                  <c:v>169</c:v>
                </c:pt>
                <c:pt idx="44">
                  <c:v>156</c:v>
                </c:pt>
                <c:pt idx="45">
                  <c:v>194</c:v>
                </c:pt>
                <c:pt idx="46">
                  <c:v>203</c:v>
                </c:pt>
                <c:pt idx="47">
                  <c:v>205</c:v>
                </c:pt>
                <c:pt idx="48">
                  <c:v>167</c:v>
                </c:pt>
                <c:pt idx="49">
                  <c:v>161</c:v>
                </c:pt>
                <c:pt idx="50">
                  <c:v>146</c:v>
                </c:pt>
                <c:pt idx="51">
                  <c:v>142</c:v>
                </c:pt>
                <c:pt idx="52">
                  <c:v>123</c:v>
                </c:pt>
                <c:pt idx="53">
                  <c:v>103</c:v>
                </c:pt>
                <c:pt idx="54">
                  <c:v>91</c:v>
                </c:pt>
                <c:pt idx="55">
                  <c:v>105</c:v>
                </c:pt>
                <c:pt idx="56">
                  <c:v>112</c:v>
                </c:pt>
                <c:pt idx="57">
                  <c:v>91</c:v>
                </c:pt>
                <c:pt idx="58">
                  <c:v>83</c:v>
                </c:pt>
                <c:pt idx="59">
                  <c:v>87</c:v>
                </c:pt>
                <c:pt idx="60">
                  <c:v>102</c:v>
                </c:pt>
                <c:pt idx="61">
                  <c:v>91</c:v>
                </c:pt>
                <c:pt idx="62">
                  <c:v>60</c:v>
                </c:pt>
                <c:pt idx="63">
                  <c:v>33</c:v>
                </c:pt>
                <c:pt idx="64">
                  <c:v>13</c:v>
                </c:pt>
                <c:pt idx="65">
                  <c:v>14</c:v>
                </c:pt>
                <c:pt idx="66">
                  <c:v>9</c:v>
                </c:pt>
                <c:pt idx="67">
                  <c:v>2</c:v>
                </c:pt>
                <c:pt idx="68">
                  <c:v>2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B-46EF-B07C-D49B151F65F2}"/>
            </c:ext>
          </c:extLst>
        </c:ser>
        <c:ser>
          <c:idx val="4"/>
          <c:order val="1"/>
          <c:tx>
            <c:strRef>
              <c:f>Epicurve_noso_TOP!$I$1</c:f>
              <c:strCache>
                <c:ptCount val="1"/>
                <c:pt idx="0">
                  <c:v>Neu übermittelt in KW 26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Epicurve_noso_TOP!$A$2:$B$75</c:f>
              <c:multiLvlStrCache>
                <c:ptCount val="7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Epicurve_noso_TOP!$I$2:$I$72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3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3</c:v>
                </c:pt>
                <c:pt idx="7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B-46EF-B07C-D49B151F65F2}"/>
            </c:ext>
          </c:extLst>
        </c:ser>
        <c:ser>
          <c:idx val="3"/>
          <c:order val="2"/>
          <c:tx>
            <c:strRef>
              <c:f>Epicurve_noso_TOP!$J$1</c:f>
              <c:strCache>
                <c:ptCount val="1"/>
                <c:pt idx="0">
                  <c:v>Neu übermittelt in KW 27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Epicurve_noso_TOP!$A$2:$B$75</c:f>
              <c:multiLvlStrCache>
                <c:ptCount val="7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Epicurve_noso_TOP!$J$2:$J$73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2</c:v>
                </c:pt>
                <c:pt idx="58">
                  <c:v>0</c:v>
                </c:pt>
                <c:pt idx="59">
                  <c:v>3</c:v>
                </c:pt>
                <c:pt idx="60">
                  <c:v>2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3</c:v>
                </c:pt>
                <c:pt idx="7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B-46EF-B07C-D49B151F65F2}"/>
            </c:ext>
          </c:extLst>
        </c:ser>
        <c:ser>
          <c:idx val="2"/>
          <c:order val="3"/>
          <c:tx>
            <c:strRef>
              <c:f>Epicurve_noso_TOP!$K$1</c:f>
              <c:strCache>
                <c:ptCount val="1"/>
                <c:pt idx="0">
                  <c:v>Neu übermittelt in KW 28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Epicurve_noso_TOP!$A$2:$B$75</c:f>
              <c:multiLvlStrCache>
                <c:ptCount val="7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Epicurve_noso_TOP!$K$2:$K$74</c:f>
              <c:numCache>
                <c:formatCode>General</c:formatCode>
                <c:ptCount val="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4</c:v>
                </c:pt>
                <c:pt idx="7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EB-46EF-B07C-D49B151F65F2}"/>
            </c:ext>
          </c:extLst>
        </c:ser>
        <c:ser>
          <c:idx val="1"/>
          <c:order val="4"/>
          <c:tx>
            <c:strRef>
              <c:f>Epicurve_noso_TOP!$L$1</c:f>
              <c:strCache>
                <c:ptCount val="1"/>
                <c:pt idx="0">
                  <c:v>Neu übermittelt in KW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Epicurve_noso_TOP!$A$2:$B$75</c:f>
              <c:multiLvlStrCache>
                <c:ptCount val="7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Epicurve_noso_TOP!$L$2:$L$75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-2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4</c:v>
                </c:pt>
                <c:pt idx="7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EB-46EF-B07C-D49B151F6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29</a:t>
            </a:r>
            <a:endParaRPr lang="de-DE" sz="1100">
              <a:effectLst/>
            </a:endParaRPr>
          </a:p>
        </c:rich>
      </c:tx>
      <c:layout>
        <c:manualLayout>
          <c:xMode val="edge"/>
          <c:yMode val="edge"/>
          <c:x val="0.11509689673701275"/>
          <c:y val="1.3880059527604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Epivurve_care_TOP!$A$2:$B$75</c:f>
              <c:multiLvlStrCache>
                <c:ptCount val="7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Epivurve_care_TOP!$D$2:$D$75</c:f>
              <c:numCache>
                <c:formatCode>General</c:formatCode>
                <c:ptCount val="74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193</c:v>
                </c:pt>
                <c:pt idx="6">
                  <c:v>116</c:v>
                </c:pt>
                <c:pt idx="7">
                  <c:v>60</c:v>
                </c:pt>
                <c:pt idx="8">
                  <c:v>40</c:v>
                </c:pt>
                <c:pt idx="9">
                  <c:v>25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12</c:v>
                </c:pt>
                <c:pt idx="30">
                  <c:v>19</c:v>
                </c:pt>
                <c:pt idx="31">
                  <c:v>18</c:v>
                </c:pt>
                <c:pt idx="32">
                  <c:v>39</c:v>
                </c:pt>
                <c:pt idx="33">
                  <c:v>92</c:v>
                </c:pt>
                <c:pt idx="34">
                  <c:v>160</c:v>
                </c:pt>
                <c:pt idx="35">
                  <c:v>185</c:v>
                </c:pt>
                <c:pt idx="36">
                  <c:v>230</c:v>
                </c:pt>
                <c:pt idx="37">
                  <c:v>251</c:v>
                </c:pt>
                <c:pt idx="38">
                  <c:v>289</c:v>
                </c:pt>
                <c:pt idx="39">
                  <c:v>271</c:v>
                </c:pt>
                <c:pt idx="40">
                  <c:v>300</c:v>
                </c:pt>
                <c:pt idx="41">
                  <c:v>367</c:v>
                </c:pt>
                <c:pt idx="42">
                  <c:v>389</c:v>
                </c:pt>
                <c:pt idx="43">
                  <c:v>329</c:v>
                </c:pt>
                <c:pt idx="44">
                  <c:v>318</c:v>
                </c:pt>
                <c:pt idx="45">
                  <c:v>293</c:v>
                </c:pt>
                <c:pt idx="46">
                  <c:v>243</c:v>
                </c:pt>
                <c:pt idx="47">
                  <c:v>178</c:v>
                </c:pt>
                <c:pt idx="48">
                  <c:v>144</c:v>
                </c:pt>
                <c:pt idx="49">
                  <c:v>103</c:v>
                </c:pt>
                <c:pt idx="50">
                  <c:v>58</c:v>
                </c:pt>
                <c:pt idx="51">
                  <c:v>85</c:v>
                </c:pt>
                <c:pt idx="52">
                  <c:v>49</c:v>
                </c:pt>
                <c:pt idx="53">
                  <c:v>48</c:v>
                </c:pt>
                <c:pt idx="54">
                  <c:v>62</c:v>
                </c:pt>
                <c:pt idx="55">
                  <c:v>65</c:v>
                </c:pt>
                <c:pt idx="56">
                  <c:v>72</c:v>
                </c:pt>
                <c:pt idx="57">
                  <c:v>62</c:v>
                </c:pt>
                <c:pt idx="58">
                  <c:v>45</c:v>
                </c:pt>
                <c:pt idx="59">
                  <c:v>58</c:v>
                </c:pt>
                <c:pt idx="60">
                  <c:v>51</c:v>
                </c:pt>
                <c:pt idx="61">
                  <c:v>36</c:v>
                </c:pt>
                <c:pt idx="62">
                  <c:v>40</c:v>
                </c:pt>
                <c:pt idx="63">
                  <c:v>24</c:v>
                </c:pt>
                <c:pt idx="64">
                  <c:v>11</c:v>
                </c:pt>
                <c:pt idx="65">
                  <c:v>5</c:v>
                </c:pt>
                <c:pt idx="66">
                  <c:v>7</c:v>
                </c:pt>
                <c:pt idx="67">
                  <c:v>3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B-456F-B392-A437EE05B8BF}"/>
            </c:ext>
          </c:extLst>
        </c:ser>
        <c:ser>
          <c:idx val="4"/>
          <c:order val="1"/>
          <c:tx>
            <c:strRef>
              <c:f>Epivurve_care_TOP!$I$1</c:f>
              <c:strCache>
                <c:ptCount val="1"/>
                <c:pt idx="0">
                  <c:v>Neu übermittelt in KW 26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Epivurve_care_TOP!$A$2:$B$75</c:f>
              <c:multiLvlStrCache>
                <c:ptCount val="7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Epivurve_care_TOP!$I$2:$I$72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2</c:v>
                </c:pt>
                <c:pt idx="49">
                  <c:v>3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7B-456F-B392-A437EE05B8BF}"/>
            </c:ext>
          </c:extLst>
        </c:ser>
        <c:ser>
          <c:idx val="3"/>
          <c:order val="2"/>
          <c:tx>
            <c:strRef>
              <c:f>Epivurve_care_TOP!$J$1</c:f>
              <c:strCache>
                <c:ptCount val="1"/>
                <c:pt idx="0">
                  <c:v>Neu übermittelt in KW 27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Epivurve_care_TOP!$A$2:$B$75</c:f>
              <c:multiLvlStrCache>
                <c:ptCount val="7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Epivurve_care_TOP!$J$2:$J$73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2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7B-456F-B392-A437EE05B8BF}"/>
            </c:ext>
          </c:extLst>
        </c:ser>
        <c:ser>
          <c:idx val="1"/>
          <c:order val="3"/>
          <c:tx>
            <c:strRef>
              <c:f>Epivurve_care_TOP!$K$1</c:f>
              <c:strCache>
                <c:ptCount val="1"/>
                <c:pt idx="0">
                  <c:v>Neu übermittelt in KW 28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Epivurve_care_TOP!$A$2:$B$75</c:f>
              <c:multiLvlStrCache>
                <c:ptCount val="7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Epivurve_care_TOP!$K$2:$K$74</c:f>
              <c:numCache>
                <c:formatCode>General</c:formatCode>
                <c:ptCount val="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3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7B-456F-B392-A437EE05B8BF}"/>
            </c:ext>
          </c:extLst>
        </c:ser>
        <c:ser>
          <c:idx val="2"/>
          <c:order val="4"/>
          <c:tx>
            <c:strRef>
              <c:f>Epivurve_care_TOP!$L$1</c:f>
              <c:strCache>
                <c:ptCount val="1"/>
                <c:pt idx="0">
                  <c:v>Neu übermittelt in KW 29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Epivurve_care_TOP!$A$2:$B$75</c:f>
              <c:multiLvlStrCache>
                <c:ptCount val="7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Epivurve_care_TOP!$L$2:$L$75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4</c:v>
                </c:pt>
                <c:pt idx="41">
                  <c:v>1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2</c:v>
                </c:pt>
                <c:pt idx="59">
                  <c:v>2</c:v>
                </c:pt>
                <c:pt idx="60">
                  <c:v>3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7B-456F-B392-A437EE05B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 Stand 26.07.2021 wurden 3 (Vorwoche: 0) aktive Ausbrüche in Alten- und Pflegeheimen, sowie 8 (Vorwoche: 4) aktive nosokomiale Ausbrüche mit mindestens 2 Fällen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TopOutbreak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 an das RKI übermittelt. Dabei handelt es sich um Ausbrüche, für die mindestens ein neuer Fall in KW 29/2021 an das zuständige Gesundheitsamt gemeldet wurde. Für Alten- und Pflegeheime bedeutet dies eine Zunahme um 3 aktive Ausbrüche im Vergleich zur Vorwoche, für nosokomiale Ausbrüche eine Zunahme um 4 Ausbrüche. Es wurden vier nosokomialer aktive Ausbrüche und zwei aktive Ausbrüche in Alters- und Pflegeheimen mit Datum der ersten Meldung in KW 29/2021 übermittelt.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9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0B0CD9D-C12C-4559-BBA3-623AD4CB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2B3B642-0A9F-4B6E-B3D1-EC18064D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KW – </a:t>
            </a:r>
            <a:r>
              <a:rPr lang="de-DE" sz="2000" dirty="0"/>
              <a:t>Datenstand 27.07.2021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222119B-9385-4851-8A73-EE60E1C3DC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4000" y="1711325"/>
            <a:ext cx="7629938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5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13838EF2-0798-454B-8849-172C199C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7983538" cy="874712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nach Abnahmeort pro KW – </a:t>
            </a:r>
            <a:r>
              <a:rPr lang="de-DE" sz="2000" dirty="0"/>
              <a:t>Datenstand 27.07.2021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275BDE0-F74B-4E21-ABF1-11B95A1C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52936"/>
            <a:ext cx="6336704" cy="37694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503629B-84D5-4AEF-9905-7BDC5B8D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096" y="1383937"/>
            <a:ext cx="3581392" cy="21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580112" y="4402730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Altersgruppe und KW </a:t>
            </a:r>
          </a:p>
          <a:p>
            <a:r>
              <a:rPr lang="de-DE" sz="2000" dirty="0"/>
              <a:t>– Datenstand 27.07.2021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D680F65-BE9B-4360-ABF1-644903A65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105515"/>
            <a:ext cx="4832362" cy="2683525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48087913-E08F-4490-913F-500D7874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getestete Personen nach Altersgruppe </a:t>
            </a:r>
            <a:br>
              <a:rPr lang="de-DE" dirty="0"/>
            </a:br>
            <a:r>
              <a:rPr lang="de-DE" dirty="0"/>
              <a:t>pro 100.000 Einwohner </a:t>
            </a:r>
            <a:br>
              <a:rPr lang="de-DE" dirty="0"/>
            </a:br>
            <a:r>
              <a:rPr lang="de-DE" dirty="0"/>
              <a:t>und KW </a:t>
            </a:r>
            <a:r>
              <a:rPr lang="de-DE" sz="2000" dirty="0"/>
              <a:t>– Datenstand 27.07.2021</a:t>
            </a:r>
          </a:p>
        </p:txBody>
      </p:sp>
      <p:pic>
        <p:nvPicPr>
          <p:cNvPr id="14" name="Picture">
            <a:extLst>
              <a:ext uri="{FF2B5EF4-FFF2-40B4-BE49-F238E27FC236}">
                <a16:creationId xmlns:a16="http://schemas.microsoft.com/office/drawing/2014/main" id="{C100C723-96A0-4BB8-A6BB-B94FAE9AC0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51520" y="3789040"/>
            <a:ext cx="5103216" cy="280318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0DC5641-9C3A-4EE3-8C37-33D38075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0012DF-4C2E-4800-8CE4-169304236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587"/>
            <a:ext cx="9144000" cy="3942826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3C26E8C9-25E0-428A-AB5B-C7FA5842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</p:spPr>
        <p:txBody>
          <a:bodyPr/>
          <a:lstStyle/>
          <a:p>
            <a:r>
              <a:rPr lang="de-DE" dirty="0"/>
              <a:t>Verteilung der VOC nach KW </a:t>
            </a:r>
            <a:r>
              <a:rPr lang="de-DE" sz="2000" dirty="0"/>
              <a:t>– Datenstand 27.07.2021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E825C5-C798-491E-995B-6E0F1C862A4C}"/>
              </a:ext>
            </a:extLst>
          </p:cNvPr>
          <p:cNvSpPr txBox="1"/>
          <p:nvPr/>
        </p:nvSpPr>
        <p:spPr>
          <a:xfrm>
            <a:off x="237586" y="5373216"/>
            <a:ext cx="707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Eingeschlossen sind nur Labore, die B.1.617 Diagnostik übermittelt haben</a:t>
            </a:r>
          </a:p>
        </p:txBody>
      </p:sp>
    </p:spTree>
    <p:extLst>
      <p:ext uri="{BB962C8B-B14F-4D97-AF65-F5344CB8AC3E}">
        <p14:creationId xmlns:p14="http://schemas.microsoft.com/office/powerpoint/2010/main" val="153971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B695F4-A7A7-4E07-A45D-C7B2EBAA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09577EF-44A0-4891-9C48-0A5BF3D2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7983646" cy="874368"/>
          </a:xfrm>
        </p:spPr>
        <p:txBody>
          <a:bodyPr/>
          <a:lstStyle/>
          <a:p>
            <a:r>
              <a:rPr lang="de-DE" dirty="0"/>
              <a:t>Ausbrüche in Pflegeeinrichtungen und medizinischen Einrichtungen </a:t>
            </a:r>
            <a:r>
              <a:rPr lang="de-DE" sz="2000" dirty="0"/>
              <a:t>– Datenstand 67.07.2021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624758"/>
              </p:ext>
            </p:extLst>
          </p:nvPr>
        </p:nvGraphicFramePr>
        <p:xfrm>
          <a:off x="3337560" y="4153462"/>
          <a:ext cx="5760720" cy="263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15014"/>
              </p:ext>
            </p:extLst>
          </p:nvPr>
        </p:nvGraphicFramePr>
        <p:xfrm>
          <a:off x="457200" y="1423048"/>
          <a:ext cx="5760720" cy="286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711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Bildschirmpräsentation (4:3)</PresentationFormat>
  <Paragraphs>17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KW – Datenstand 27.07.2021</vt:lpstr>
      <vt:lpstr>Anzahl der Testungen und Positivenanteile nach Abnahmeort pro KW – Datenstand 27.07.2021</vt:lpstr>
      <vt:lpstr>Anzahl getestete Personen nach Altersgruppe  pro 100.000 Einwohner  und KW – Datenstand 27.07.2021</vt:lpstr>
      <vt:lpstr>Verteilung der VOC nach KW – Datenstand 27.07.2021 </vt:lpstr>
      <vt:lpstr>Ausbrüche in Pflegeeinrichtungen und medizinischen Einrichtungen – Datenstand 67.07.2021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340</cp:revision>
  <dcterms:created xsi:type="dcterms:W3CDTF">2020-01-21T10:42:53Z</dcterms:created>
  <dcterms:modified xsi:type="dcterms:W3CDTF">2021-07-28T08:26:17Z</dcterms:modified>
</cp:coreProperties>
</file>