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1" r:id="rId2"/>
    <p:sldId id="727" r:id="rId3"/>
    <p:sldId id="728" r:id="rId4"/>
    <p:sldId id="264" r:id="rId5"/>
    <p:sldId id="733" r:id="rId6"/>
    <p:sldId id="734" r:id="rId7"/>
    <p:sldId id="744" r:id="rId8"/>
    <p:sldId id="743" r:id="rId9"/>
    <p:sldId id="747" r:id="rId10"/>
    <p:sldId id="749" r:id="rId11"/>
    <p:sldId id="748" r:id="rId12"/>
    <p:sldId id="742" r:id="rId13"/>
    <p:sldId id="740" r:id="rId14"/>
    <p:sldId id="738" r:id="rId15"/>
    <p:sldId id="731" r:id="rId16"/>
    <p:sldId id="745" r:id="rId17"/>
    <p:sldId id="746" r:id="rId18"/>
    <p:sldId id="735" r:id="rId19"/>
    <p:sldId id="732" r:id="rId20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85" autoAdjust="0"/>
    <p:restoredTop sz="93737" autoAdjust="0"/>
  </p:normalViewPr>
  <p:slideViewPr>
    <p:cSldViewPr snapToGrid="0" snapToObjects="1">
      <p:cViewPr varScale="1">
        <p:scale>
          <a:sx n="142" d="100"/>
          <a:sy n="142" d="100"/>
        </p:scale>
        <p:origin x="1056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28.07.2021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28.07.2021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1385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9890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file://rki.local/daten/Wissdaten/RKI_nCoV-Lage/3.Kommunikation/3.7.Lageberichte/2021-06-25/Karten/A-ImportLaender.png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2342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28.07.2021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28.07.2021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28.07.2021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28.07.2021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28.07.2021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28.07.2021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28.07.2021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28.07.2021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28.07.2021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28.07.2021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Lage national</a:t>
            </a:r>
            <a:br>
              <a:rPr lang="de-DE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28. Juli 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E025CF0-710B-4559-8C63-AC9A2AADA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28.07.2021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92F84AA-D7A5-43D6-B799-3C936A80F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5A326F3-5115-4703-A0B1-FB5408D2B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Verlauf 7-Tage-Inzidenz der hospitalisierten COVID-19-Fälle, Juni-Juli 2021 (Stand 28.07.2021)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629EC5E-9E4F-4F86-ACCC-6B1D009D3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776" y="1352695"/>
            <a:ext cx="7121910" cy="379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20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D614B2B-C139-4BDB-AF19-ECFC7F2BD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28.07.2021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8FA5646-44A6-4C5A-A397-FD4388548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11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BD04CC2-F228-4645-B4ED-788A5C28C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7-Tage-Inzidenz der hospitalisierten COVID-19-Fälle nach Altersgruppe und Meldewoche (</a:t>
            </a:r>
            <a:r>
              <a:rPr lang="de-DE" dirty="0">
                <a:highlight>
                  <a:srgbClr val="FFFF00"/>
                </a:highlight>
              </a:rPr>
              <a:t>Stand 21.07.2021</a:t>
            </a:r>
            <a:r>
              <a:rPr lang="de-DE" dirty="0"/>
              <a:t>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0468FE4-0A73-4C20-91A8-345FAE525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08" y="1384251"/>
            <a:ext cx="7187184" cy="338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25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D5D264D-21FD-4C20-BB92-3AA7AE32B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Hospitalisierte COVID-19-Fälle/100.000 Einwohner nach Altersgruppe und Meldewoche (Stand 27.07.2021) </a:t>
            </a:r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09A8DC9E-99D7-4580-B5A8-C297075CD6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767263"/>
            <a:ext cx="1860421" cy="273844"/>
          </a:xfrm>
        </p:spPr>
        <p:txBody>
          <a:bodyPr/>
          <a:lstStyle/>
          <a:p>
            <a:r>
              <a:rPr lang="de-DE"/>
              <a:t>28.07.2021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56C780C-4F0B-4976-84C5-1068B6153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12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6F7E8A8-B60A-49D1-9701-CD3DE5C59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606" y="1485392"/>
            <a:ext cx="5998834" cy="314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07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FD59BF7-2E3F-4C73-A528-AD48C796B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COVID-19-Todesfälle nach Sterbewoche</a:t>
            </a:r>
            <a:br>
              <a:rPr lang="de-DE" dirty="0"/>
            </a:br>
            <a:r>
              <a:rPr lang="de-DE" dirty="0"/>
              <a:t>(Stand 27.07.2021) </a:t>
            </a:r>
          </a:p>
        </p:txBody>
      </p:sp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BE6898B6-4436-4A28-9447-D810CBB054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767263"/>
            <a:ext cx="1860421" cy="273844"/>
          </a:xfrm>
        </p:spPr>
        <p:txBody>
          <a:bodyPr/>
          <a:lstStyle/>
          <a:p>
            <a:r>
              <a:rPr lang="de-DE"/>
              <a:t>28.07.2021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C580688-D3B8-4F92-B9DC-721A91549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511187F-2471-4A77-9421-6A7F56971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036" y="1393534"/>
            <a:ext cx="5783268" cy="333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77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74BF981-8486-4D2D-9E4C-1BDAF142F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28.07.2021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A971CBB-DA59-427D-9C1F-466C52679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14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62E2938-429D-4EB5-9F59-8C630558F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COVID-19-Patient*innen aktuell in intensivmedizinischer Behandlung (Stand 27.04.2021)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6C61D4D-FF77-4455-9705-1E1DCF611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976" y="1458999"/>
            <a:ext cx="6480048" cy="320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34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47CDFE3-4261-4891-959E-55F70E4C5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28.07.2021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68AAF6-F8B4-4DFA-97FB-19459850C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15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8F2EA19-9398-49D8-AC28-9B4153D45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Expositionsländer importierter Fälle</a:t>
            </a:r>
            <a:br>
              <a:rPr lang="de-DE" dirty="0"/>
            </a:b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1DB1632-CE6D-43FA-B12D-7491718B6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980" y="948431"/>
            <a:ext cx="5662040" cy="401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51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0B28E40-C502-4644-A6E9-5C055781F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28.07.2021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D3DC9E-9EB5-42AA-92A9-D814E76A9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16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09424E2-DEDA-43F6-ADE1-5ADCFB588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631"/>
            <a:ext cx="7983646" cy="714291"/>
          </a:xfrm>
        </p:spPr>
        <p:txBody>
          <a:bodyPr/>
          <a:lstStyle/>
          <a:p>
            <a:r>
              <a:rPr lang="de-DE" dirty="0"/>
              <a:t>Exposition im Ausland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833F583-9D39-4DA5-924D-3536EC27189A}"/>
              </a:ext>
            </a:extLst>
          </p:cNvPr>
          <p:cNvSpPr txBox="1"/>
          <p:nvPr/>
        </p:nvSpPr>
        <p:spPr>
          <a:xfrm>
            <a:off x="7002049" y="3562779"/>
            <a:ext cx="2141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/>
              <a:t>Fälle ohne Angaben zum Expositionsort sind Vergleichbar mit Fällen mit Exposition in Deutschland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363C133-C331-419D-B8F8-5C5505AF4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26" y="919742"/>
            <a:ext cx="6384613" cy="365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03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C8044CC-64EC-4EBF-97CE-094D3BE89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89"/>
            <a:r>
              <a:rPr lang="de-DE">
                <a:latin typeface="Calibri"/>
              </a:rPr>
              <a:t>28.07.2021</a:t>
            </a:r>
            <a:endParaRPr lang="de-DE" dirty="0">
              <a:latin typeface="Calibri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694313-536B-43D9-A794-989E84416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162A217B-ED1C-D84B-8478-63C77FA79618}" type="slidenum">
              <a:rPr lang="de-DE">
                <a:latin typeface="Calibri"/>
              </a:rPr>
              <a:pPr defTabSz="457189"/>
              <a:t>17</a:t>
            </a:fld>
            <a:endParaRPr lang="de-DE">
              <a:latin typeface="Calibri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ED09F0E-5B83-4825-8757-1F2E04674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992" y="173420"/>
            <a:ext cx="7950319" cy="714291"/>
          </a:xfrm>
        </p:spPr>
        <p:txBody>
          <a:bodyPr/>
          <a:lstStyle/>
          <a:p>
            <a:r>
              <a:rPr lang="de-DE" dirty="0"/>
              <a:t>Expositionsländer</a:t>
            </a:r>
          </a:p>
        </p:txBody>
      </p:sp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2FFA52BD-9620-46E2-832D-2118AAB3E1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973821"/>
              </p:ext>
            </p:extLst>
          </p:nvPr>
        </p:nvGraphicFramePr>
        <p:xfrm>
          <a:off x="1110641" y="1042035"/>
          <a:ext cx="5164900" cy="3231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9825">
                  <a:extLst>
                    <a:ext uri="{9D8B030D-6E8A-4147-A177-3AD203B41FA5}">
                      <a16:colId xmlns:a16="http://schemas.microsoft.com/office/drawing/2014/main" val="3000147292"/>
                    </a:ext>
                  </a:extLst>
                </a:gridCol>
                <a:gridCol w="729015">
                  <a:extLst>
                    <a:ext uri="{9D8B030D-6E8A-4147-A177-3AD203B41FA5}">
                      <a16:colId xmlns:a16="http://schemas.microsoft.com/office/drawing/2014/main" val="3033587452"/>
                    </a:ext>
                  </a:extLst>
                </a:gridCol>
                <a:gridCol w="729015">
                  <a:extLst>
                    <a:ext uri="{9D8B030D-6E8A-4147-A177-3AD203B41FA5}">
                      <a16:colId xmlns:a16="http://schemas.microsoft.com/office/drawing/2014/main" val="3893561964"/>
                    </a:ext>
                  </a:extLst>
                </a:gridCol>
                <a:gridCol w="729015">
                  <a:extLst>
                    <a:ext uri="{9D8B030D-6E8A-4147-A177-3AD203B41FA5}">
                      <a16:colId xmlns:a16="http://schemas.microsoft.com/office/drawing/2014/main" val="959443007"/>
                    </a:ext>
                  </a:extLst>
                </a:gridCol>
                <a:gridCol w="729015">
                  <a:extLst>
                    <a:ext uri="{9D8B030D-6E8A-4147-A177-3AD203B41FA5}">
                      <a16:colId xmlns:a16="http://schemas.microsoft.com/office/drawing/2014/main" val="2309067234"/>
                    </a:ext>
                  </a:extLst>
                </a:gridCol>
                <a:gridCol w="729015">
                  <a:extLst>
                    <a:ext uri="{9D8B030D-6E8A-4147-A177-3AD203B41FA5}">
                      <a16:colId xmlns:a16="http://schemas.microsoft.com/office/drawing/2014/main" val="2776589622"/>
                    </a:ext>
                  </a:extLst>
                </a:gridCol>
              </a:tblGrid>
              <a:tr h="449789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effectLst/>
                          <a:latin typeface="Arial" panose="020B0604020202020204" pitchFamily="34" charset="0"/>
                        </a:rPr>
                        <a:t>Expositionsland (Nennungen)</a:t>
                      </a: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effectLst/>
                          <a:latin typeface="Arial" panose="020B0604020202020204" pitchFamily="34" charset="0"/>
                        </a:rPr>
                        <a:t>MW26</a:t>
                      </a: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effectLst/>
                          <a:latin typeface="Arial" panose="020B0604020202020204" pitchFamily="34" charset="0"/>
                        </a:rPr>
                        <a:t>MW27</a:t>
                      </a: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effectLst/>
                          <a:latin typeface="Arial" panose="020B0604020202020204" pitchFamily="34" charset="0"/>
                        </a:rPr>
                        <a:t>MW28</a:t>
                      </a: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effectLst/>
                          <a:latin typeface="Arial" panose="020B0604020202020204" pitchFamily="34" charset="0"/>
                        </a:rPr>
                        <a:t>MW29</a:t>
                      </a: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effectLst/>
                          <a:latin typeface="Arial" panose="020B0604020202020204" pitchFamily="34" charset="0"/>
                        </a:rPr>
                        <a:t>Gesamt</a:t>
                      </a:r>
                    </a:p>
                  </a:txBody>
                  <a:tcPr marL="5715" marR="5715" marT="5715" marB="0"/>
                </a:tc>
                <a:extLst>
                  <a:ext uri="{0D108BD9-81ED-4DB2-BD59-A6C34878D82A}">
                    <a16:rowId xmlns:a16="http://schemas.microsoft.com/office/drawing/2014/main" val="294927663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Spanien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147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270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459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371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1247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572859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Türkei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249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120648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Niederlande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203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627714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Kroatien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197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547457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Griechenland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180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770671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Russische Föderation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154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633233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Südeuropa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407356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Frankreich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119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577863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Italien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1046762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Österreich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73231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0918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C8044CC-64EC-4EBF-97CE-094D3BE89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28.07.2021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694313-536B-43D9-A794-989E84416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18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ED09F0E-5B83-4825-8757-1F2E04674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210993"/>
            <a:ext cx="7983646" cy="714291"/>
          </a:xfrm>
        </p:spPr>
        <p:txBody>
          <a:bodyPr/>
          <a:lstStyle/>
          <a:p>
            <a:r>
              <a:rPr lang="de-DE" dirty="0"/>
              <a:t>Indikatorbericht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F63B01A-B3EC-4CD2-91E0-47E14396A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42" y="809110"/>
            <a:ext cx="6411213" cy="255295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E6239EE-6D91-45BB-BA67-E98F1A6E7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741" y="3362067"/>
            <a:ext cx="6411213" cy="128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61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4A7A07-EFA3-415F-A833-F35BB8D997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8016" y="4551700"/>
            <a:ext cx="1578150" cy="223846"/>
          </a:xfrm>
        </p:spPr>
        <p:txBody>
          <a:bodyPr/>
          <a:lstStyle/>
          <a:p>
            <a:r>
              <a:rPr lang="de-DE"/>
              <a:t>28.07.2021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766B7F7-C025-4BB7-A8E8-D443336D4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19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9C1BC02-4B00-49A4-B7ED-6364DC8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Indikatorbericht für die Bundesländer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82260F2-9596-42B1-B26D-8FDC0CB4F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592" y="1250098"/>
            <a:ext cx="6025896" cy="227609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2394360-682D-4C1E-99A9-F9330B19B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908" y="3526193"/>
            <a:ext cx="6025896" cy="80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40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28.07.2021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Kennzahlen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E0E8AA0-E9A7-4C96-81FE-BDAD75A74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A0274EC-0804-4394-B2E2-0AD6EFEE3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143" y="1185252"/>
            <a:ext cx="6461760" cy="358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7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28.07.2021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15" y="376237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23FB3DB-27CB-4F15-BC83-45B9D887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6AEAF33-95F8-4135-ADAA-BAA2A3110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164" y="953121"/>
            <a:ext cx="6808148" cy="371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79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28.07.2021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23" y="142468"/>
            <a:ext cx="6910277" cy="714291"/>
          </a:xfrm>
        </p:spPr>
        <p:txBody>
          <a:bodyPr/>
          <a:lstStyle/>
          <a:p>
            <a:r>
              <a:rPr lang="de-DE" sz="2000" dirty="0"/>
              <a:t>Geografische Verteilung 7-Tage-Inzidenz nach Landkreis, n=12.462 (COVID-19)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9C4D60E-F2F9-4F8C-A496-E01597FE6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383AF1B-F88B-4767-A7F4-7A980EEC7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3" y="818997"/>
            <a:ext cx="5553754" cy="386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84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534A165-8FB4-45E2-BCC6-F6B8F8257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28.07.2021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56E0400-80A2-4AEC-903D-7F7E7B887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77FAD3B-4549-4F9D-9532-5B8AF0356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820" y="102393"/>
            <a:ext cx="7983646" cy="714291"/>
          </a:xfrm>
        </p:spPr>
        <p:txBody>
          <a:bodyPr/>
          <a:lstStyle/>
          <a:p>
            <a:r>
              <a:rPr lang="de-DE" dirty="0"/>
              <a:t>Trend – Entwicklung der 7-Tage-Inzidenz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2AB2860-FBE9-4947-A62F-09CB5F35D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708" y="626326"/>
            <a:ext cx="6220583" cy="441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629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5AC50DB-9AF5-4607-A5F6-8C3A0D904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28.07.2021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FA7E02-3AD8-4333-B6AE-925C8561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7436DE0-1193-471B-BDD1-B2C487D08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0"/>
            <a:ext cx="7983646" cy="714291"/>
          </a:xfrm>
        </p:spPr>
        <p:txBody>
          <a:bodyPr/>
          <a:lstStyle/>
          <a:p>
            <a:r>
              <a:rPr lang="de-DE" dirty="0"/>
              <a:t>Wochenvergleich der 7-Tage Inzidenz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77C40FA-0A30-4D53-ABF5-FF4D8FBA1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860" y="542544"/>
            <a:ext cx="6150102" cy="431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56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BDC77C7-B07A-4A7E-B696-E03336E8D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28.07.2021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D6F15B5-FB96-4847-8FD3-F188D8FC6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7474521C-11AE-4B4B-A9C6-7F062734BC76}"/>
              </a:ext>
            </a:extLst>
          </p:cNvPr>
          <p:cNvSpPr txBox="1">
            <a:spLocks/>
          </p:cNvSpPr>
          <p:nvPr/>
        </p:nvSpPr>
        <p:spPr>
          <a:xfrm>
            <a:off x="456088" y="0"/>
            <a:ext cx="7983646" cy="9652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Todesfälle während der letzten 14 Tage nach Landkreis </a:t>
            </a:r>
          </a:p>
          <a:p>
            <a:r>
              <a:rPr lang="de-DE" dirty="0"/>
              <a:t>(n=315)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34DF2B3-BA0E-4656-B7C4-19E2E7462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036" y="650672"/>
            <a:ext cx="6028436" cy="425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86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D614B2B-C139-4BDB-AF19-ECFC7F2BD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28.07.2021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8FA5646-44A6-4C5A-A397-FD4388548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BD04CC2-F228-4645-B4ED-788A5C28C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7-Tage-Inzidenz der COVID-19-Fälle nach Altersgruppe und Meldewoche (Stand 27.07.2021)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F2CDA4A-61F9-47A7-B468-96B172174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808" y="1401394"/>
            <a:ext cx="6882384" cy="336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55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D614B2B-C139-4BDB-AF19-ECFC7F2BD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28.07.2021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8FA5646-44A6-4C5A-A397-FD4388548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BD04CC2-F228-4645-B4ED-788A5C28C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7-Tage-Inzidenz hospitalisierter COVID-19-Fälle nach Landkreis (Stand 28.07.2021)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DA0272E-E865-4B35-87F0-F5D3115CA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422" y="1420498"/>
            <a:ext cx="4881201" cy="345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53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</Words>
  <Application>Microsoft Office PowerPoint</Application>
  <PresentationFormat>Bildschirmpräsentation (16:9)</PresentationFormat>
  <Paragraphs>131</Paragraphs>
  <Slides>19</Slides>
  <Notes>6</Notes>
  <HiddenSlides>5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ＭＳ 明朝</vt:lpstr>
      <vt:lpstr>Arial</vt:lpstr>
      <vt:lpstr>Calibri</vt:lpstr>
      <vt:lpstr>Wingdings</vt:lpstr>
      <vt:lpstr>Office-Design</vt:lpstr>
      <vt:lpstr>Lage national </vt:lpstr>
      <vt:lpstr>Überblick Kennzahlen</vt:lpstr>
      <vt:lpstr>Verlauf der 7-Tage-Inzidenz der Bundesländer</vt:lpstr>
      <vt:lpstr>Geografische Verteilung 7-Tage-Inzidenz nach Landkreis, n=12.462 (COVID-19)</vt:lpstr>
      <vt:lpstr>Trend – Entwicklung der 7-Tage-Inzidenz</vt:lpstr>
      <vt:lpstr>Wochenvergleich der 7-Tage Inzidenz</vt:lpstr>
      <vt:lpstr>PowerPoint-Präsentation</vt:lpstr>
      <vt:lpstr>7-Tage-Inzidenz der COVID-19-Fälle nach Altersgruppe und Meldewoche (Stand 27.07.2021)</vt:lpstr>
      <vt:lpstr>7-Tage-Inzidenz hospitalisierter COVID-19-Fälle nach Landkreis (Stand 28.07.2021)</vt:lpstr>
      <vt:lpstr>Verlauf 7-Tage-Inzidenz der hospitalisierten COVID-19-Fälle, Juni-Juli 2021 (Stand 28.07.2021)</vt:lpstr>
      <vt:lpstr>7-Tage-Inzidenz der hospitalisierten COVID-19-Fälle nach Altersgruppe und Meldewoche (Stand 21.07.2021)</vt:lpstr>
      <vt:lpstr>Hospitalisierte COVID-19-Fälle/100.000 Einwohner nach Altersgruppe und Meldewoche (Stand 27.07.2021) </vt:lpstr>
      <vt:lpstr>Anzahl COVID-19-Todesfälle nach Sterbewoche (Stand 27.07.2021) </vt:lpstr>
      <vt:lpstr>COVID-19-Patient*innen aktuell in intensivmedizinischer Behandlung (Stand 27.04.2021)</vt:lpstr>
      <vt:lpstr>Expositionsländer importierter Fälle </vt:lpstr>
      <vt:lpstr>Exposition im Ausland</vt:lpstr>
      <vt:lpstr>Expositionsländer</vt:lpstr>
      <vt:lpstr>Indikatorbericht</vt:lpstr>
      <vt:lpstr>Indikatorbericht für die Bundesländer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362</cp:revision>
  <dcterms:created xsi:type="dcterms:W3CDTF">2015-11-02T12:29:13Z</dcterms:created>
  <dcterms:modified xsi:type="dcterms:W3CDTF">2021-07-28T08:54:21Z</dcterms:modified>
</cp:coreProperties>
</file>