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1" r:id="rId2"/>
    <p:sldId id="282" r:id="rId3"/>
    <p:sldId id="283" r:id="rId4"/>
    <p:sldId id="284" r:id="rId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5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27.07.2021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27.07.2021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6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848" y="146811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28.07.2021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69804"/>
            <a:ext cx="5479185" cy="374614"/>
          </a:xfrm>
        </p:spPr>
        <p:txBody>
          <a:bodyPr/>
          <a:lstStyle/>
          <a:p>
            <a:r>
              <a:rPr lang="de-DE" dirty="0"/>
              <a:t>Proben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C5FA31-706A-4428-85E6-A7B3B5B0CE38}"/>
              </a:ext>
            </a:extLst>
          </p:cNvPr>
          <p:cNvSpPr txBox="1"/>
          <p:nvPr/>
        </p:nvSpPr>
        <p:spPr>
          <a:xfrm>
            <a:off x="5243849" y="3100498"/>
            <a:ext cx="59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Kurier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5D98AD0-4C39-4789-B9AF-FA32BB247F4D}"/>
              </a:ext>
            </a:extLst>
          </p:cNvPr>
          <p:cNvCxnSpPr>
            <a:cxnSpLocks/>
          </p:cNvCxnSpPr>
          <p:nvPr/>
        </p:nvCxnSpPr>
        <p:spPr>
          <a:xfrm flipV="1">
            <a:off x="2329384" y="3522723"/>
            <a:ext cx="659733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88342A2-9E20-44FE-A0B2-FB0A871A8167}"/>
              </a:ext>
            </a:extLst>
          </p:cNvPr>
          <p:cNvSpPr txBox="1"/>
          <p:nvPr/>
        </p:nvSpPr>
        <p:spPr>
          <a:xfrm>
            <a:off x="373662" y="3384224"/>
            <a:ext cx="1841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SARS-CoV-2 Diagnostik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50EE507-3D06-433D-983B-4A54F7C0289E}"/>
              </a:ext>
            </a:extLst>
          </p:cNvPr>
          <p:cNvCxnSpPr>
            <a:cxnSpLocks/>
          </p:cNvCxnSpPr>
          <p:nvPr/>
        </p:nvCxnSpPr>
        <p:spPr>
          <a:xfrm>
            <a:off x="5991185" y="3247992"/>
            <a:ext cx="29255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2C637A5B-3059-44BE-9124-E4A2B195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33729C-4B20-45E5-8442-06C32DCBEA25}"/>
              </a:ext>
            </a:extLst>
          </p:cNvPr>
          <p:cNvSpPr txBox="1"/>
          <p:nvPr/>
        </p:nvSpPr>
        <p:spPr>
          <a:xfrm>
            <a:off x="4968263" y="827031"/>
            <a:ext cx="296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KW29: 97 Einsendungen (-33)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B1D8DF9-7FEC-42DF-95B0-1931084C48D8}"/>
              </a:ext>
            </a:extLst>
          </p:cNvPr>
          <p:cNvSpPr txBox="1"/>
          <p:nvPr/>
        </p:nvSpPr>
        <p:spPr>
          <a:xfrm>
            <a:off x="4958048" y="1660648"/>
            <a:ext cx="20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2019/20 Sentinel </a:t>
            </a:r>
          </a:p>
          <a:p>
            <a:r>
              <a:rPr lang="de-DE" sz="1000" dirty="0"/>
              <a:t>gesamt: 4637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A91F08F-0A2B-4ABB-BA7C-C8EA7A853B19}"/>
              </a:ext>
            </a:extLst>
          </p:cNvPr>
          <p:cNvSpPr txBox="1"/>
          <p:nvPr/>
        </p:nvSpPr>
        <p:spPr>
          <a:xfrm>
            <a:off x="4958048" y="1271230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2020/21 Sentinel bis KW29: 5773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2C1637-531C-4EA4-AB11-34D39CDD02A7}"/>
              </a:ext>
            </a:extLst>
          </p:cNvPr>
          <p:cNvSpPr txBox="1"/>
          <p:nvPr/>
        </p:nvSpPr>
        <p:spPr>
          <a:xfrm>
            <a:off x="5321220" y="2776545"/>
            <a:ext cx="149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Aktive Betreuung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519FABE-24D8-475B-A35A-FD221BD7C48D}"/>
              </a:ext>
            </a:extLst>
          </p:cNvPr>
          <p:cNvSpPr txBox="1"/>
          <p:nvPr/>
        </p:nvSpPr>
        <p:spPr>
          <a:xfrm>
            <a:off x="4337673" y="2460223"/>
            <a:ext cx="2918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Rekrutierung neuer </a:t>
            </a:r>
            <a:r>
              <a:rPr lang="de-D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Sentinelpraxen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8975ECE7-B22A-491E-B13E-F02594BD39B0}"/>
              </a:ext>
            </a:extLst>
          </p:cNvPr>
          <p:cNvCxnSpPr/>
          <p:nvPr/>
        </p:nvCxnSpPr>
        <p:spPr>
          <a:xfrm>
            <a:off x="6674694" y="2923357"/>
            <a:ext cx="117084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A5099D65-6E06-42C9-ABAE-14DC08838895}"/>
              </a:ext>
            </a:extLst>
          </p:cNvPr>
          <p:cNvCxnSpPr>
            <a:cxnSpLocks/>
          </p:cNvCxnSpPr>
          <p:nvPr/>
        </p:nvCxnSpPr>
        <p:spPr>
          <a:xfrm>
            <a:off x="6915649" y="2598722"/>
            <a:ext cx="52353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55733676-159A-42D2-AB5B-D1B9885CF7C7}"/>
              </a:ext>
            </a:extLst>
          </p:cNvPr>
          <p:cNvSpPr txBox="1"/>
          <p:nvPr/>
        </p:nvSpPr>
        <p:spPr>
          <a:xfrm>
            <a:off x="4968263" y="1098821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14 Arztpraxen (-19)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E337DC9-C319-4BB7-A0DE-E22037C3DB1C}"/>
              </a:ext>
            </a:extLst>
          </p:cNvPr>
          <p:cNvSpPr txBox="1"/>
          <p:nvPr/>
        </p:nvSpPr>
        <p:spPr>
          <a:xfrm>
            <a:off x="510790" y="2355198"/>
            <a:ext cx="39161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keine Influenzavirusnachweise, kein SARS-CoV-2</a:t>
            </a:r>
          </a:p>
          <a:p>
            <a:r>
              <a:rPr lang="de-DE" sz="1400" dirty="0"/>
              <a:t>1x Dreifachinfektion PIV,HRV,NL63 (58 Jahre)</a:t>
            </a:r>
          </a:p>
          <a:p>
            <a:r>
              <a:rPr lang="de-DE" sz="1400" dirty="0"/>
              <a:t>1x Vierfachinfektion PIV,HRV,NL63,OC43 (20 Jahre)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B7BF449-C98D-4E25-B7CF-1344F4551E31}"/>
              </a:ext>
            </a:extLst>
          </p:cNvPr>
          <p:cNvSpPr txBox="1"/>
          <p:nvPr/>
        </p:nvSpPr>
        <p:spPr>
          <a:xfrm>
            <a:off x="510790" y="2046217"/>
            <a:ext cx="343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77% positive Virusnachweise (-3%)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BB8A94F-9261-4DC6-B342-545CAA50E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55419"/>
            <a:ext cx="9144000" cy="186511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46ACC80-DCAD-4D04-B791-3B18B6BBF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62" y="428070"/>
            <a:ext cx="4215639" cy="152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28.07.2021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 dirty="0"/>
              <a:t>Viruszirkulation ohne Influenzaviren und Coronaviren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64141F4-B53C-4334-8F3A-1884DC69D3CA}"/>
              </a:ext>
            </a:extLst>
          </p:cNvPr>
          <p:cNvSpPr txBox="1"/>
          <p:nvPr/>
        </p:nvSpPr>
        <p:spPr>
          <a:xfrm>
            <a:off x="3591457" y="1038859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Partieller Lockdown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7DF2B9D-8C43-4403-A0EB-E04AEBB5E2BC}"/>
              </a:ext>
            </a:extLst>
          </p:cNvPr>
          <p:cNvCxnSpPr>
            <a:cxnSpLocks/>
          </p:cNvCxnSpPr>
          <p:nvPr/>
        </p:nvCxnSpPr>
        <p:spPr>
          <a:xfrm>
            <a:off x="5189976" y="1170776"/>
            <a:ext cx="48292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06BC1C7-2EE4-4856-BB9F-0DE9342228D4}"/>
              </a:ext>
            </a:extLst>
          </p:cNvPr>
          <p:cNvCxnSpPr>
            <a:cxnSpLocks/>
          </p:cNvCxnSpPr>
          <p:nvPr/>
        </p:nvCxnSpPr>
        <p:spPr>
          <a:xfrm>
            <a:off x="2633585" y="1492043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D670051-B736-4395-A0F7-8CF4FBCDC3FE}"/>
              </a:ext>
            </a:extLst>
          </p:cNvPr>
          <p:cNvSpPr txBox="1"/>
          <p:nvPr/>
        </p:nvSpPr>
        <p:spPr>
          <a:xfrm>
            <a:off x="1812526" y="1349371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281160B-E251-4A2B-AC22-11909417D5A2}"/>
              </a:ext>
            </a:extLst>
          </p:cNvPr>
          <p:cNvCxnSpPr>
            <a:cxnSpLocks/>
          </p:cNvCxnSpPr>
          <p:nvPr/>
        </p:nvCxnSpPr>
        <p:spPr>
          <a:xfrm>
            <a:off x="5672903" y="1492043"/>
            <a:ext cx="688755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D45610A-5572-4B09-B2C1-C14FCD32B6AA}"/>
              </a:ext>
            </a:extLst>
          </p:cNvPr>
          <p:cNvCxnSpPr>
            <a:cxnSpLocks/>
          </p:cNvCxnSpPr>
          <p:nvPr/>
        </p:nvCxnSpPr>
        <p:spPr>
          <a:xfrm>
            <a:off x="6361658" y="1170776"/>
            <a:ext cx="32899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6229379B-D79C-469B-A34A-70D014C66528}"/>
              </a:ext>
            </a:extLst>
          </p:cNvPr>
          <p:cNvSpPr txBox="1"/>
          <p:nvPr/>
        </p:nvSpPr>
        <p:spPr>
          <a:xfrm>
            <a:off x="6510417" y="1226230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Ostern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E7CC5BD8-E566-47C9-84D6-C03462711326}"/>
              </a:ext>
            </a:extLst>
          </p:cNvPr>
          <p:cNvCxnSpPr>
            <a:cxnSpLocks/>
          </p:cNvCxnSpPr>
          <p:nvPr/>
        </p:nvCxnSpPr>
        <p:spPr>
          <a:xfrm>
            <a:off x="6862059" y="1500070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E74092C1-AC38-4725-97F2-A22893629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1" y="2051184"/>
            <a:ext cx="9102117" cy="275563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B94E5ED-F039-4EA3-9437-F9095704325A}"/>
              </a:ext>
            </a:extLst>
          </p:cNvPr>
          <p:cNvSpPr txBox="1"/>
          <p:nvPr/>
        </p:nvSpPr>
        <p:spPr>
          <a:xfrm>
            <a:off x="2829144" y="6235461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solidFill>
                  <a:schemeClr val="accent6">
                    <a:lumMod val="50000"/>
                  </a:schemeClr>
                </a:solidFill>
              </a:rPr>
              <a:t>alle PIV-3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AE3010-2F12-42DF-A621-8C3187ACF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321" y="4852657"/>
            <a:ext cx="2335541" cy="140380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3D9BDF2-F01D-4BB2-8C46-D38D999DA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5018" y="4857423"/>
            <a:ext cx="2335541" cy="14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6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28.07.2021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/>
              <a:t>SARS-CoV-2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5E6CEBB-4530-4070-8675-A84DED919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8" y="1160075"/>
            <a:ext cx="8913124" cy="275563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6C2ED52-B78C-4659-B151-89EC46ADD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562" y="4043282"/>
            <a:ext cx="5752000" cy="206341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91EC12C-0614-4465-B0FC-929B5D9FABC4}"/>
              </a:ext>
            </a:extLst>
          </p:cNvPr>
          <p:cNvSpPr txBox="1"/>
          <p:nvPr/>
        </p:nvSpPr>
        <p:spPr>
          <a:xfrm>
            <a:off x="7119261" y="5816553"/>
            <a:ext cx="572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Delta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466F89D-524B-493A-B7D5-9E0DDDC7AA82}"/>
              </a:ext>
            </a:extLst>
          </p:cNvPr>
          <p:cNvSpPr/>
          <p:nvPr/>
        </p:nvSpPr>
        <p:spPr>
          <a:xfrm>
            <a:off x="7878367" y="5816553"/>
            <a:ext cx="572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Delta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DC68C2C-BBCF-4788-BC1F-B39367623EA6}"/>
              </a:ext>
            </a:extLst>
          </p:cNvPr>
          <p:cNvSpPr/>
          <p:nvPr/>
        </p:nvSpPr>
        <p:spPr>
          <a:xfrm>
            <a:off x="7306351" y="6037794"/>
            <a:ext cx="6062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Alpha</a:t>
            </a:r>
          </a:p>
        </p:txBody>
      </p:sp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F02F99-7409-4715-BBBC-A45B065D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28.07.2021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D4E5DB-6E0D-4FB2-A3AA-B5E1685B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0" y="6356350"/>
            <a:ext cx="5429917" cy="365125"/>
          </a:xfrm>
        </p:spPr>
        <p:txBody>
          <a:bodyPr/>
          <a:lstStyle/>
          <a:p>
            <a:r>
              <a:rPr lang="de-DE" dirty="0"/>
              <a:t>Saisonale Coronaviren, end </a:t>
            </a:r>
            <a:r>
              <a:rPr lang="de-DE" dirty="0" err="1"/>
              <a:t>huCoV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C7ECC4-CB7F-4782-ABA9-3F63734D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D2D8410-A0C6-4321-8A90-4B38A556C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5793"/>
            <a:ext cx="9144000" cy="258641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B2453D7-69A6-4810-89BF-BC95741D7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246" y="4893904"/>
            <a:ext cx="2147439" cy="129074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D732B4D-14A1-4C02-B2E3-9F79A6A0E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124" y="4893904"/>
            <a:ext cx="2147437" cy="129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5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Bildschirmpräsentation (4:3)</PresentationFormat>
  <Paragraphs>33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279</cp:revision>
  <cp:lastPrinted>2020-12-17T20:27:56Z</cp:lastPrinted>
  <dcterms:created xsi:type="dcterms:W3CDTF">2015-11-02T12:29:13Z</dcterms:created>
  <dcterms:modified xsi:type="dcterms:W3CDTF">2021-07-27T14:30:04Z</dcterms:modified>
</cp:coreProperties>
</file>